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theme/theme5.xml" ContentType="application/vnd.openxmlformats-officedocument.theme+xml"/>
  <Override PartName="/ppt/slideLayouts/slideLayout6.xml" ContentType="application/vnd.openxmlformats-officedocument.presentationml.slideLayout+xml"/>
  <Override PartName="/ppt/theme/theme6.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7.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8.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9.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10.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11.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12.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13.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14.xml" ContentType="application/vnd.openxmlformats-officedocument.theme+xml"/>
  <Override PartName="/ppt/theme/theme15.xml" ContentType="application/vnd.openxmlformats-officedocument.theme+xml"/>
  <Override PartName="/ppt/theme/theme1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4" r:id="rId1"/>
    <p:sldMasterId id="2147483765" r:id="rId2"/>
    <p:sldMasterId id="2147483797" r:id="rId3"/>
    <p:sldMasterId id="2147483809" r:id="rId4"/>
    <p:sldMasterId id="2147483841" r:id="rId5"/>
    <p:sldMasterId id="2147483843" r:id="rId6"/>
    <p:sldMasterId id="2147483845" r:id="rId7"/>
    <p:sldMasterId id="2147483849" r:id="rId8"/>
    <p:sldMasterId id="2147483855" r:id="rId9"/>
    <p:sldMasterId id="2147483866" r:id="rId10"/>
    <p:sldMasterId id="2147483877" r:id="rId11"/>
    <p:sldMasterId id="2147483888" r:id="rId12"/>
    <p:sldMasterId id="2147483899" r:id="rId13"/>
    <p:sldMasterId id="2147483910" r:id="rId14"/>
  </p:sldMasterIdLst>
  <p:notesMasterIdLst>
    <p:notesMasterId r:id="rId77"/>
  </p:notesMasterIdLst>
  <p:handoutMasterIdLst>
    <p:handoutMasterId r:id="rId78"/>
  </p:handoutMasterIdLst>
  <p:sldIdLst>
    <p:sldId id="276" r:id="rId15"/>
    <p:sldId id="404" r:id="rId16"/>
    <p:sldId id="353" r:id="rId17"/>
    <p:sldId id="475" r:id="rId18"/>
    <p:sldId id="365" r:id="rId19"/>
    <p:sldId id="367" r:id="rId20"/>
    <p:sldId id="368" r:id="rId21"/>
    <p:sldId id="370" r:id="rId22"/>
    <p:sldId id="444" r:id="rId23"/>
    <p:sldId id="371" r:id="rId24"/>
    <p:sldId id="480" r:id="rId25"/>
    <p:sldId id="372" r:id="rId26"/>
    <p:sldId id="408" r:id="rId27"/>
    <p:sldId id="410" r:id="rId28"/>
    <p:sldId id="411" r:id="rId29"/>
    <p:sldId id="412" r:id="rId30"/>
    <p:sldId id="373" r:id="rId31"/>
    <p:sldId id="374" r:id="rId32"/>
    <p:sldId id="375" r:id="rId33"/>
    <p:sldId id="376" r:id="rId34"/>
    <p:sldId id="446" r:id="rId35"/>
    <p:sldId id="377" r:id="rId36"/>
    <p:sldId id="378" r:id="rId37"/>
    <p:sldId id="379" r:id="rId38"/>
    <p:sldId id="380" r:id="rId39"/>
    <p:sldId id="381" r:id="rId40"/>
    <p:sldId id="309" r:id="rId41"/>
    <p:sldId id="310" r:id="rId42"/>
    <p:sldId id="445" r:id="rId43"/>
    <p:sldId id="382" r:id="rId44"/>
    <p:sldId id="384" r:id="rId45"/>
    <p:sldId id="385" r:id="rId46"/>
    <p:sldId id="386" r:id="rId47"/>
    <p:sldId id="406" r:id="rId48"/>
    <p:sldId id="388" r:id="rId49"/>
    <p:sldId id="387" r:id="rId50"/>
    <p:sldId id="389" r:id="rId51"/>
    <p:sldId id="398" r:id="rId52"/>
    <p:sldId id="399" r:id="rId53"/>
    <p:sldId id="400" r:id="rId54"/>
    <p:sldId id="468" r:id="rId55"/>
    <p:sldId id="463" r:id="rId56"/>
    <p:sldId id="464" r:id="rId57"/>
    <p:sldId id="469" r:id="rId58"/>
    <p:sldId id="479" r:id="rId59"/>
    <p:sldId id="470" r:id="rId60"/>
    <p:sldId id="466" r:id="rId61"/>
    <p:sldId id="471" r:id="rId62"/>
    <p:sldId id="467" r:id="rId63"/>
    <p:sldId id="472" r:id="rId64"/>
    <p:sldId id="391" r:id="rId65"/>
    <p:sldId id="392" r:id="rId66"/>
    <p:sldId id="393" r:id="rId67"/>
    <p:sldId id="407" r:id="rId68"/>
    <p:sldId id="397" r:id="rId69"/>
    <p:sldId id="409" r:id="rId70"/>
    <p:sldId id="331" r:id="rId71"/>
    <p:sldId id="481" r:id="rId72"/>
    <p:sldId id="428" r:id="rId73"/>
    <p:sldId id="424" r:id="rId74"/>
    <p:sldId id="447" r:id="rId75"/>
    <p:sldId id="416" r:id="rId76"/>
  </p:sldIdLst>
  <p:sldSz cx="9144000" cy="5143500" type="screen16x9"/>
  <p:notesSz cx="6761163" cy="9942513"/>
  <p:defaultTextStyle>
    <a:defPPr>
      <a:defRPr lang="pl-PL"/>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3132" userDrawn="1">
          <p15:clr>
            <a:srgbClr val="A4A3A4"/>
          </p15:clr>
        </p15:guide>
        <p15:guide id="2" pos="213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57" d="100"/>
          <a:sy n="157" d="100"/>
        </p:scale>
        <p:origin x="330" y="138"/>
      </p:cViewPr>
      <p:guideLst>
        <p:guide orient="horz" pos="1620"/>
        <p:guide pos="2880"/>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3132"/>
        <p:guide pos="213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2.xml"/><Relationship Id="rId21" Type="http://schemas.openxmlformats.org/officeDocument/2006/relationships/slide" Target="slides/slide7.xml"/><Relationship Id="rId42" Type="http://schemas.openxmlformats.org/officeDocument/2006/relationships/slide" Target="slides/slide28.xml"/><Relationship Id="rId47" Type="http://schemas.openxmlformats.org/officeDocument/2006/relationships/slide" Target="slides/slide33.xml"/><Relationship Id="rId63" Type="http://schemas.openxmlformats.org/officeDocument/2006/relationships/slide" Target="slides/slide49.xml"/><Relationship Id="rId68" Type="http://schemas.openxmlformats.org/officeDocument/2006/relationships/slide" Target="slides/slide54.xml"/><Relationship Id="rId16" Type="http://schemas.openxmlformats.org/officeDocument/2006/relationships/slide" Target="slides/slide2.xml"/><Relationship Id="rId11" Type="http://schemas.openxmlformats.org/officeDocument/2006/relationships/slideMaster" Target="slideMasters/slideMaster11.xml"/><Relationship Id="rId32" Type="http://schemas.openxmlformats.org/officeDocument/2006/relationships/slide" Target="slides/slide18.xml"/><Relationship Id="rId37" Type="http://schemas.openxmlformats.org/officeDocument/2006/relationships/slide" Target="slides/slide23.xml"/><Relationship Id="rId53" Type="http://schemas.openxmlformats.org/officeDocument/2006/relationships/slide" Target="slides/slide39.xml"/><Relationship Id="rId58" Type="http://schemas.openxmlformats.org/officeDocument/2006/relationships/slide" Target="slides/slide44.xml"/><Relationship Id="rId74" Type="http://schemas.openxmlformats.org/officeDocument/2006/relationships/slide" Target="slides/slide60.xml"/><Relationship Id="rId79" Type="http://schemas.openxmlformats.org/officeDocument/2006/relationships/presProps" Target="presProps.xml"/><Relationship Id="rId5" Type="http://schemas.openxmlformats.org/officeDocument/2006/relationships/slideMaster" Target="slideMasters/slideMaster5.xml"/><Relationship Id="rId61" Type="http://schemas.openxmlformats.org/officeDocument/2006/relationships/slide" Target="slides/slide47.xml"/><Relationship Id="rId82" Type="http://schemas.openxmlformats.org/officeDocument/2006/relationships/tableStyles" Target="tableStyles.xml"/><Relationship Id="rId19" Type="http://schemas.openxmlformats.org/officeDocument/2006/relationships/slide" Target="slides/slide5.xml"/><Relationship Id="rId14" Type="http://schemas.openxmlformats.org/officeDocument/2006/relationships/slideMaster" Target="slideMasters/slideMaster14.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slide" Target="slides/slide16.xml"/><Relationship Id="rId35" Type="http://schemas.openxmlformats.org/officeDocument/2006/relationships/slide" Target="slides/slide21.xml"/><Relationship Id="rId43" Type="http://schemas.openxmlformats.org/officeDocument/2006/relationships/slide" Target="slides/slide29.xml"/><Relationship Id="rId48" Type="http://schemas.openxmlformats.org/officeDocument/2006/relationships/slide" Target="slides/slide34.xml"/><Relationship Id="rId56" Type="http://schemas.openxmlformats.org/officeDocument/2006/relationships/slide" Target="slides/slide42.xml"/><Relationship Id="rId64" Type="http://schemas.openxmlformats.org/officeDocument/2006/relationships/slide" Target="slides/slide50.xml"/><Relationship Id="rId69" Type="http://schemas.openxmlformats.org/officeDocument/2006/relationships/slide" Target="slides/slide55.xml"/><Relationship Id="rId77" Type="http://schemas.openxmlformats.org/officeDocument/2006/relationships/notesMaster" Target="notesMasters/notesMaster1.xml"/><Relationship Id="rId8" Type="http://schemas.openxmlformats.org/officeDocument/2006/relationships/slideMaster" Target="slideMasters/slideMaster8.xml"/><Relationship Id="rId51" Type="http://schemas.openxmlformats.org/officeDocument/2006/relationships/slide" Target="slides/slide37.xml"/><Relationship Id="rId72" Type="http://schemas.openxmlformats.org/officeDocument/2006/relationships/slide" Target="slides/slide58.xml"/><Relationship Id="rId80"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slide" Target="slides/slide19.xml"/><Relationship Id="rId38" Type="http://schemas.openxmlformats.org/officeDocument/2006/relationships/slide" Target="slides/slide24.xml"/><Relationship Id="rId46" Type="http://schemas.openxmlformats.org/officeDocument/2006/relationships/slide" Target="slides/slide32.xml"/><Relationship Id="rId59" Type="http://schemas.openxmlformats.org/officeDocument/2006/relationships/slide" Target="slides/slide45.xml"/><Relationship Id="rId67" Type="http://schemas.openxmlformats.org/officeDocument/2006/relationships/slide" Target="slides/slide53.xml"/><Relationship Id="rId20" Type="http://schemas.openxmlformats.org/officeDocument/2006/relationships/slide" Target="slides/slide6.xml"/><Relationship Id="rId41" Type="http://schemas.openxmlformats.org/officeDocument/2006/relationships/slide" Target="slides/slide27.xml"/><Relationship Id="rId54" Type="http://schemas.openxmlformats.org/officeDocument/2006/relationships/slide" Target="slides/slide40.xml"/><Relationship Id="rId62" Type="http://schemas.openxmlformats.org/officeDocument/2006/relationships/slide" Target="slides/slide48.xml"/><Relationship Id="rId70" Type="http://schemas.openxmlformats.org/officeDocument/2006/relationships/slide" Target="slides/slide56.xml"/><Relationship Id="rId75"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36" Type="http://schemas.openxmlformats.org/officeDocument/2006/relationships/slide" Target="slides/slide22.xml"/><Relationship Id="rId49" Type="http://schemas.openxmlformats.org/officeDocument/2006/relationships/slide" Target="slides/slide35.xml"/><Relationship Id="rId57" Type="http://schemas.openxmlformats.org/officeDocument/2006/relationships/slide" Target="slides/slide43.xml"/><Relationship Id="rId10" Type="http://schemas.openxmlformats.org/officeDocument/2006/relationships/slideMaster" Target="slideMasters/slideMaster10.xml"/><Relationship Id="rId31" Type="http://schemas.openxmlformats.org/officeDocument/2006/relationships/slide" Target="slides/slide17.xml"/><Relationship Id="rId44" Type="http://schemas.openxmlformats.org/officeDocument/2006/relationships/slide" Target="slides/slide30.xml"/><Relationship Id="rId52" Type="http://schemas.openxmlformats.org/officeDocument/2006/relationships/slide" Target="slides/slide38.xml"/><Relationship Id="rId60" Type="http://schemas.openxmlformats.org/officeDocument/2006/relationships/slide" Target="slides/slide46.xml"/><Relationship Id="rId65" Type="http://schemas.openxmlformats.org/officeDocument/2006/relationships/slide" Target="slides/slide51.xml"/><Relationship Id="rId73" Type="http://schemas.openxmlformats.org/officeDocument/2006/relationships/slide" Target="slides/slide59.xml"/><Relationship Id="rId78" Type="http://schemas.openxmlformats.org/officeDocument/2006/relationships/handoutMaster" Target="handoutMasters/handoutMaster1.xml"/><Relationship Id="rId8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4.xml"/><Relationship Id="rId39" Type="http://schemas.openxmlformats.org/officeDocument/2006/relationships/slide" Target="slides/slide25.xml"/><Relationship Id="rId34" Type="http://schemas.openxmlformats.org/officeDocument/2006/relationships/slide" Target="slides/slide20.xml"/><Relationship Id="rId50" Type="http://schemas.openxmlformats.org/officeDocument/2006/relationships/slide" Target="slides/slide36.xml"/><Relationship Id="rId55" Type="http://schemas.openxmlformats.org/officeDocument/2006/relationships/slide" Target="slides/slide41.xml"/><Relationship Id="rId76" Type="http://schemas.openxmlformats.org/officeDocument/2006/relationships/slide" Target="slides/slide62.xml"/><Relationship Id="rId7" Type="http://schemas.openxmlformats.org/officeDocument/2006/relationships/slideMaster" Target="slideMasters/slideMaster7.xml"/><Relationship Id="rId71" Type="http://schemas.openxmlformats.org/officeDocument/2006/relationships/slide" Target="slides/slide57.xml"/><Relationship Id="rId2" Type="http://schemas.openxmlformats.org/officeDocument/2006/relationships/slideMaster" Target="slideMasters/slideMaster2.xml"/><Relationship Id="rId29" Type="http://schemas.openxmlformats.org/officeDocument/2006/relationships/slide" Target="slides/slide15.xml"/><Relationship Id="rId24" Type="http://schemas.openxmlformats.org/officeDocument/2006/relationships/slide" Target="slides/slide10.xml"/><Relationship Id="rId40" Type="http://schemas.openxmlformats.org/officeDocument/2006/relationships/slide" Target="slides/slide26.xml"/><Relationship Id="rId45" Type="http://schemas.openxmlformats.org/officeDocument/2006/relationships/slide" Target="slides/slide31.xml"/><Relationship Id="rId66" Type="http://schemas.openxmlformats.org/officeDocument/2006/relationships/slide" Target="slides/slide5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B583915-350E-43EC-BDE6-208720A08F64}" type="doc">
      <dgm:prSet loTypeId="urn:microsoft.com/office/officeart/2005/8/layout/cycle4" loCatId="matrix" qsTypeId="urn:microsoft.com/office/officeart/2005/8/quickstyle/simple1" qsCatId="simple" csTypeId="urn:microsoft.com/office/officeart/2005/8/colors/accent1_2" csCatId="accent1" phldr="1"/>
      <dgm:spPr/>
      <dgm:t>
        <a:bodyPr/>
        <a:lstStyle/>
        <a:p>
          <a:endParaRPr lang="pl-PL"/>
        </a:p>
      </dgm:t>
    </dgm:pt>
    <dgm:pt modelId="{E6FA771B-140C-4433-A004-279F4E9B545A}">
      <dgm:prSet phldrT="[Tekst]" phldr="1"/>
      <dgm:spPr/>
      <dgm:t>
        <a:bodyPr/>
        <a:lstStyle/>
        <a:p>
          <a:endParaRPr lang="pl-PL" dirty="0"/>
        </a:p>
      </dgm:t>
    </dgm:pt>
    <dgm:pt modelId="{E34AE502-D6DD-4597-BE65-4507DC5688E2}" type="parTrans" cxnId="{2F007454-0087-427C-BE71-0DCA898CECB0}">
      <dgm:prSet/>
      <dgm:spPr/>
      <dgm:t>
        <a:bodyPr/>
        <a:lstStyle/>
        <a:p>
          <a:endParaRPr lang="pl-PL"/>
        </a:p>
      </dgm:t>
    </dgm:pt>
    <dgm:pt modelId="{B6C92420-2076-4B66-B822-C549F510D247}" type="sibTrans" cxnId="{2F007454-0087-427C-BE71-0DCA898CECB0}">
      <dgm:prSet/>
      <dgm:spPr/>
      <dgm:t>
        <a:bodyPr/>
        <a:lstStyle/>
        <a:p>
          <a:endParaRPr lang="pl-PL"/>
        </a:p>
      </dgm:t>
    </dgm:pt>
    <dgm:pt modelId="{86BB7348-69A3-4E63-997E-A900EC12D710}">
      <dgm:prSet phldrT="[Tekst]" phldr="1"/>
      <dgm:spPr/>
      <dgm:t>
        <a:bodyPr/>
        <a:lstStyle/>
        <a:p>
          <a:endParaRPr lang="pl-PL"/>
        </a:p>
      </dgm:t>
    </dgm:pt>
    <dgm:pt modelId="{9897B61A-D4D9-4603-8E8A-9BBBF9204B8A}" type="parTrans" cxnId="{9F7A5B39-8C6D-4705-B51E-7F0EC979EC0F}">
      <dgm:prSet/>
      <dgm:spPr/>
      <dgm:t>
        <a:bodyPr/>
        <a:lstStyle/>
        <a:p>
          <a:endParaRPr lang="pl-PL"/>
        </a:p>
      </dgm:t>
    </dgm:pt>
    <dgm:pt modelId="{40958396-DA18-46EF-AEFB-F337087D1852}" type="sibTrans" cxnId="{9F7A5B39-8C6D-4705-B51E-7F0EC979EC0F}">
      <dgm:prSet/>
      <dgm:spPr/>
      <dgm:t>
        <a:bodyPr/>
        <a:lstStyle/>
        <a:p>
          <a:endParaRPr lang="pl-PL"/>
        </a:p>
      </dgm:t>
    </dgm:pt>
    <dgm:pt modelId="{505A3620-02C8-4EEB-B241-7FCA9D737D66}">
      <dgm:prSet phldrT="[Tekst]" phldr="1"/>
      <dgm:spPr/>
      <dgm:t>
        <a:bodyPr/>
        <a:lstStyle/>
        <a:p>
          <a:endParaRPr lang="pl-PL"/>
        </a:p>
      </dgm:t>
    </dgm:pt>
    <dgm:pt modelId="{C0025BC8-6D56-4664-994B-855F28D7A9E6}" type="parTrans" cxnId="{F5D496D2-8A4A-4669-A28D-A893148F578B}">
      <dgm:prSet/>
      <dgm:spPr/>
      <dgm:t>
        <a:bodyPr/>
        <a:lstStyle/>
        <a:p>
          <a:endParaRPr lang="pl-PL"/>
        </a:p>
      </dgm:t>
    </dgm:pt>
    <dgm:pt modelId="{4D5FB36A-BEAD-4157-9D43-9611D1EC4C01}" type="sibTrans" cxnId="{F5D496D2-8A4A-4669-A28D-A893148F578B}">
      <dgm:prSet/>
      <dgm:spPr/>
      <dgm:t>
        <a:bodyPr/>
        <a:lstStyle/>
        <a:p>
          <a:endParaRPr lang="pl-PL"/>
        </a:p>
      </dgm:t>
    </dgm:pt>
    <dgm:pt modelId="{B525B2E0-BE29-4E3D-A068-5A64B9580C67}">
      <dgm:prSet phldrT="[Tekst]" phldr="1"/>
      <dgm:spPr/>
      <dgm:t>
        <a:bodyPr/>
        <a:lstStyle/>
        <a:p>
          <a:endParaRPr lang="pl-PL"/>
        </a:p>
      </dgm:t>
    </dgm:pt>
    <dgm:pt modelId="{B5F5F5D7-8420-4659-9C2F-93F7ABF45A78}" type="parTrans" cxnId="{88E3C5AF-D7B6-452E-A09E-9B1CB8431817}">
      <dgm:prSet/>
      <dgm:spPr/>
      <dgm:t>
        <a:bodyPr/>
        <a:lstStyle/>
        <a:p>
          <a:endParaRPr lang="pl-PL"/>
        </a:p>
      </dgm:t>
    </dgm:pt>
    <dgm:pt modelId="{E7BD3C8C-833C-459D-9CAF-7E7C2AAB2D84}" type="sibTrans" cxnId="{88E3C5AF-D7B6-452E-A09E-9B1CB8431817}">
      <dgm:prSet/>
      <dgm:spPr/>
      <dgm:t>
        <a:bodyPr/>
        <a:lstStyle/>
        <a:p>
          <a:endParaRPr lang="pl-PL"/>
        </a:p>
      </dgm:t>
    </dgm:pt>
    <dgm:pt modelId="{B4F32109-8AD3-436B-BF9C-D235B3F2620B}">
      <dgm:prSet phldrT="[Tekst]" phldr="1"/>
      <dgm:spPr/>
      <dgm:t>
        <a:bodyPr/>
        <a:lstStyle/>
        <a:p>
          <a:endParaRPr lang="pl-PL"/>
        </a:p>
      </dgm:t>
    </dgm:pt>
    <dgm:pt modelId="{7AF69835-546A-420F-9FCA-B14BEA3ECFE8}" type="parTrans" cxnId="{2A6C74F8-7E27-4339-ACFD-3F68B6E1B4B1}">
      <dgm:prSet/>
      <dgm:spPr/>
      <dgm:t>
        <a:bodyPr/>
        <a:lstStyle/>
        <a:p>
          <a:endParaRPr lang="pl-PL"/>
        </a:p>
      </dgm:t>
    </dgm:pt>
    <dgm:pt modelId="{CBADE5D4-FBB7-40A0-ACBC-96DC48654AA1}" type="sibTrans" cxnId="{2A6C74F8-7E27-4339-ACFD-3F68B6E1B4B1}">
      <dgm:prSet/>
      <dgm:spPr/>
      <dgm:t>
        <a:bodyPr/>
        <a:lstStyle/>
        <a:p>
          <a:endParaRPr lang="pl-PL"/>
        </a:p>
      </dgm:t>
    </dgm:pt>
    <dgm:pt modelId="{8D34D80F-04BF-4E53-80E8-5BADA5B831B9}">
      <dgm:prSet phldrT="[Tekst]" phldr="1"/>
      <dgm:spPr/>
      <dgm:t>
        <a:bodyPr/>
        <a:lstStyle/>
        <a:p>
          <a:endParaRPr lang="pl-PL"/>
        </a:p>
      </dgm:t>
    </dgm:pt>
    <dgm:pt modelId="{C4AD6246-6E86-4CBF-86DA-5AB21472A674}" type="parTrans" cxnId="{46EFF760-70AE-4305-B5BD-058398125BA1}">
      <dgm:prSet/>
      <dgm:spPr/>
      <dgm:t>
        <a:bodyPr/>
        <a:lstStyle/>
        <a:p>
          <a:endParaRPr lang="pl-PL"/>
        </a:p>
      </dgm:t>
    </dgm:pt>
    <dgm:pt modelId="{BED71E00-7B28-4DD5-BC3C-E94574A304D4}" type="sibTrans" cxnId="{46EFF760-70AE-4305-B5BD-058398125BA1}">
      <dgm:prSet/>
      <dgm:spPr/>
      <dgm:t>
        <a:bodyPr/>
        <a:lstStyle/>
        <a:p>
          <a:endParaRPr lang="pl-PL"/>
        </a:p>
      </dgm:t>
    </dgm:pt>
    <dgm:pt modelId="{8527492C-E62B-4566-B222-CFEB544BDAC2}">
      <dgm:prSet phldrT="[Tekst]" phldr="1"/>
      <dgm:spPr/>
      <dgm:t>
        <a:bodyPr/>
        <a:lstStyle/>
        <a:p>
          <a:endParaRPr lang="pl-PL"/>
        </a:p>
      </dgm:t>
    </dgm:pt>
    <dgm:pt modelId="{57A2D9BF-1490-41F8-9212-ECB6ADA764B2}" type="parTrans" cxnId="{7223DB91-6BF5-44B3-A290-B98EC8AD99BB}">
      <dgm:prSet/>
      <dgm:spPr/>
      <dgm:t>
        <a:bodyPr/>
        <a:lstStyle/>
        <a:p>
          <a:endParaRPr lang="pl-PL"/>
        </a:p>
      </dgm:t>
    </dgm:pt>
    <dgm:pt modelId="{3C0FC0DF-DD36-475B-88B0-443449119A59}" type="sibTrans" cxnId="{7223DB91-6BF5-44B3-A290-B98EC8AD99BB}">
      <dgm:prSet/>
      <dgm:spPr/>
      <dgm:t>
        <a:bodyPr/>
        <a:lstStyle/>
        <a:p>
          <a:endParaRPr lang="pl-PL"/>
        </a:p>
      </dgm:t>
    </dgm:pt>
    <dgm:pt modelId="{D2F48BF6-6F12-42A8-8E76-6839679711C6}">
      <dgm:prSet/>
      <dgm:spPr/>
      <dgm:t>
        <a:bodyPr/>
        <a:lstStyle/>
        <a:p>
          <a:pPr algn="l"/>
          <a:endParaRPr lang="pl-PL" dirty="0">
            <a:solidFill>
              <a:schemeClr val="tx1"/>
            </a:solidFill>
          </a:endParaRPr>
        </a:p>
      </dgm:t>
    </dgm:pt>
    <dgm:pt modelId="{64BEB903-3BD3-43E9-85A3-8AF4469FDFC9}" type="parTrans" cxnId="{0F07BE9A-DDB5-477B-8B5E-90F3FCEBD4B0}">
      <dgm:prSet/>
      <dgm:spPr/>
      <dgm:t>
        <a:bodyPr/>
        <a:lstStyle/>
        <a:p>
          <a:endParaRPr lang="pl-PL"/>
        </a:p>
      </dgm:t>
    </dgm:pt>
    <dgm:pt modelId="{31306D81-3053-4F9E-A111-9833F2F88937}" type="sibTrans" cxnId="{0F07BE9A-DDB5-477B-8B5E-90F3FCEBD4B0}">
      <dgm:prSet/>
      <dgm:spPr/>
      <dgm:t>
        <a:bodyPr/>
        <a:lstStyle/>
        <a:p>
          <a:endParaRPr lang="pl-PL"/>
        </a:p>
      </dgm:t>
    </dgm:pt>
    <dgm:pt modelId="{02692A2D-E95C-47F7-A7FD-28D4062EF475}">
      <dgm:prSet/>
      <dgm:spPr/>
      <dgm:t>
        <a:bodyPr/>
        <a:lstStyle/>
        <a:p>
          <a:endParaRPr lang="pl-PL" dirty="0"/>
        </a:p>
      </dgm:t>
    </dgm:pt>
    <dgm:pt modelId="{B58013B2-EBBD-47AB-8F0B-EA148BFFA247}" type="parTrans" cxnId="{98BB57CF-E860-44A1-A3F9-72B25CD3424E}">
      <dgm:prSet/>
      <dgm:spPr/>
      <dgm:t>
        <a:bodyPr/>
        <a:lstStyle/>
        <a:p>
          <a:endParaRPr lang="pl-PL"/>
        </a:p>
      </dgm:t>
    </dgm:pt>
    <dgm:pt modelId="{62D42C95-8D07-47F9-A648-722928355FF2}" type="sibTrans" cxnId="{98BB57CF-E860-44A1-A3F9-72B25CD3424E}">
      <dgm:prSet/>
      <dgm:spPr/>
      <dgm:t>
        <a:bodyPr/>
        <a:lstStyle/>
        <a:p>
          <a:endParaRPr lang="pl-PL"/>
        </a:p>
      </dgm:t>
    </dgm:pt>
    <dgm:pt modelId="{BA98A669-2133-46EE-B34C-004E82A75749}">
      <dgm:prSet/>
      <dgm:spPr/>
      <dgm:t>
        <a:bodyPr/>
        <a:lstStyle/>
        <a:p>
          <a:pPr algn="l"/>
          <a:endParaRPr lang="pl-PL" dirty="0">
            <a:solidFill>
              <a:schemeClr val="tx1"/>
            </a:solidFill>
          </a:endParaRPr>
        </a:p>
      </dgm:t>
    </dgm:pt>
    <dgm:pt modelId="{2842C955-8C5C-4895-96E5-8253C79F8FDF}" type="parTrans" cxnId="{A68E172F-73FD-4B69-A364-076CE506AC4F}">
      <dgm:prSet/>
      <dgm:spPr/>
      <dgm:t>
        <a:bodyPr/>
        <a:lstStyle/>
        <a:p>
          <a:endParaRPr lang="pl-PL"/>
        </a:p>
      </dgm:t>
    </dgm:pt>
    <dgm:pt modelId="{EB7D954D-BADE-412D-9557-F8472453133C}" type="sibTrans" cxnId="{A68E172F-73FD-4B69-A364-076CE506AC4F}">
      <dgm:prSet/>
      <dgm:spPr/>
      <dgm:t>
        <a:bodyPr/>
        <a:lstStyle/>
        <a:p>
          <a:endParaRPr lang="pl-PL"/>
        </a:p>
      </dgm:t>
    </dgm:pt>
    <dgm:pt modelId="{47EF8652-6A9A-49E2-AF55-8E2615AB0E4B}">
      <dgm:prSet/>
      <dgm:spPr/>
      <dgm:t>
        <a:bodyPr/>
        <a:lstStyle/>
        <a:p>
          <a:pPr algn="l"/>
          <a:endParaRPr lang="pl-PL" dirty="0"/>
        </a:p>
      </dgm:t>
    </dgm:pt>
    <dgm:pt modelId="{082F0246-F61F-45AB-B627-E2E3183F8FC5}" type="parTrans" cxnId="{16F00E21-B2E5-4B3E-971D-247EA0F66998}">
      <dgm:prSet/>
      <dgm:spPr/>
      <dgm:t>
        <a:bodyPr/>
        <a:lstStyle/>
        <a:p>
          <a:endParaRPr lang="pl-PL"/>
        </a:p>
      </dgm:t>
    </dgm:pt>
    <dgm:pt modelId="{4FACDA82-F8F8-4D56-9304-E988385B3A3A}" type="sibTrans" cxnId="{16F00E21-B2E5-4B3E-971D-247EA0F66998}">
      <dgm:prSet/>
      <dgm:spPr/>
      <dgm:t>
        <a:bodyPr/>
        <a:lstStyle/>
        <a:p>
          <a:endParaRPr lang="pl-PL"/>
        </a:p>
      </dgm:t>
    </dgm:pt>
    <dgm:pt modelId="{94849F95-5C14-4B27-8B94-C1278C36BC67}">
      <dgm:prSet/>
      <dgm:spPr/>
      <dgm:t>
        <a:bodyPr/>
        <a:lstStyle/>
        <a:p>
          <a:r>
            <a:rPr lang="pl-PL" dirty="0"/>
            <a:t>Podnoszenie jakości wczesnej edukacji i opieki</a:t>
          </a:r>
        </a:p>
      </dgm:t>
    </dgm:pt>
    <dgm:pt modelId="{E3D47417-7BAA-41B3-9FAC-FD28B17AC378}" type="parTrans" cxnId="{C152FFD6-37AA-407E-8267-7F66528CCF94}">
      <dgm:prSet/>
      <dgm:spPr/>
      <dgm:t>
        <a:bodyPr/>
        <a:lstStyle/>
        <a:p>
          <a:endParaRPr lang="pl-PL"/>
        </a:p>
      </dgm:t>
    </dgm:pt>
    <dgm:pt modelId="{149FC13D-3E55-42A9-B207-32C49CD18EAB}" type="sibTrans" cxnId="{C152FFD6-37AA-407E-8267-7F66528CCF94}">
      <dgm:prSet/>
      <dgm:spPr/>
      <dgm:t>
        <a:bodyPr/>
        <a:lstStyle/>
        <a:p>
          <a:endParaRPr lang="pl-PL"/>
        </a:p>
      </dgm:t>
    </dgm:pt>
    <dgm:pt modelId="{B3F617E7-C39C-43A2-B66B-6BB21FC561A9}">
      <dgm:prSet/>
      <dgm:spPr/>
      <dgm:t>
        <a:bodyPr/>
        <a:lstStyle/>
        <a:p>
          <a:endParaRPr lang="pl-PL" dirty="0"/>
        </a:p>
      </dgm:t>
    </dgm:pt>
    <dgm:pt modelId="{58BCB2E9-AB69-4379-9C13-3925A88DC68B}" type="parTrans" cxnId="{03D259D2-95D9-4584-A190-39D03D45FFC0}">
      <dgm:prSet/>
      <dgm:spPr/>
      <dgm:t>
        <a:bodyPr/>
        <a:lstStyle/>
        <a:p>
          <a:endParaRPr lang="pl-PL"/>
        </a:p>
      </dgm:t>
    </dgm:pt>
    <dgm:pt modelId="{E7A32F1E-7F7B-41CE-B02A-2122FFE37E28}" type="sibTrans" cxnId="{03D259D2-95D9-4584-A190-39D03D45FFC0}">
      <dgm:prSet/>
      <dgm:spPr/>
      <dgm:t>
        <a:bodyPr/>
        <a:lstStyle/>
        <a:p>
          <a:endParaRPr lang="pl-PL"/>
        </a:p>
      </dgm:t>
    </dgm:pt>
    <dgm:pt modelId="{8FC1E2C7-8B08-4133-B2A9-9623B66BC80B}">
      <dgm:prSet phldrT="[Tekst]"/>
      <dgm:spPr/>
      <dgm:t>
        <a:bodyPr/>
        <a:lstStyle/>
        <a:p>
          <a:endParaRPr lang="pl-PL" dirty="0"/>
        </a:p>
      </dgm:t>
    </dgm:pt>
    <dgm:pt modelId="{7AFAD9BE-13D0-4196-969E-E1C91CA2EED6}" type="sibTrans" cxnId="{EBA32BE3-5120-40D0-831C-8D2D43C0F008}">
      <dgm:prSet/>
      <dgm:spPr/>
      <dgm:t>
        <a:bodyPr/>
        <a:lstStyle/>
        <a:p>
          <a:endParaRPr lang="pl-PL"/>
        </a:p>
      </dgm:t>
    </dgm:pt>
    <dgm:pt modelId="{3BB9C5CB-DB8A-4B8A-96B4-7FDE7DC4719F}" type="parTrans" cxnId="{EBA32BE3-5120-40D0-831C-8D2D43C0F008}">
      <dgm:prSet/>
      <dgm:spPr/>
      <dgm:t>
        <a:bodyPr/>
        <a:lstStyle/>
        <a:p>
          <a:endParaRPr lang="pl-PL"/>
        </a:p>
      </dgm:t>
    </dgm:pt>
    <dgm:pt modelId="{BEE9134C-8E23-4367-89B8-D9161069CBE4}" type="pres">
      <dgm:prSet presAssocID="{7B583915-350E-43EC-BDE6-208720A08F64}" presName="cycleMatrixDiagram" presStyleCnt="0">
        <dgm:presLayoutVars>
          <dgm:chMax val="1"/>
          <dgm:dir/>
          <dgm:animLvl val="lvl"/>
          <dgm:resizeHandles val="exact"/>
        </dgm:presLayoutVars>
      </dgm:prSet>
      <dgm:spPr/>
      <dgm:t>
        <a:bodyPr/>
        <a:lstStyle/>
        <a:p>
          <a:endParaRPr lang="pl-PL"/>
        </a:p>
      </dgm:t>
    </dgm:pt>
    <dgm:pt modelId="{6A04DCCE-8526-4EAF-83D3-75F494B0D621}" type="pres">
      <dgm:prSet presAssocID="{7B583915-350E-43EC-BDE6-208720A08F64}" presName="children" presStyleCnt="0"/>
      <dgm:spPr/>
    </dgm:pt>
    <dgm:pt modelId="{7F398DD4-13E8-476E-8774-B65676038985}" type="pres">
      <dgm:prSet presAssocID="{7B583915-350E-43EC-BDE6-208720A08F64}" presName="child1group" presStyleCnt="0"/>
      <dgm:spPr/>
    </dgm:pt>
    <dgm:pt modelId="{486F7A25-E1BE-4A00-B77C-ECB6FAA8D63B}" type="pres">
      <dgm:prSet presAssocID="{7B583915-350E-43EC-BDE6-208720A08F64}" presName="child1" presStyleLbl="bgAcc1" presStyleIdx="0" presStyleCnt="1" custScaleX="47231" custScaleY="66779" custLinFactNeighborX="43041" custLinFactNeighborY="55371"/>
      <dgm:spPr/>
      <dgm:t>
        <a:bodyPr/>
        <a:lstStyle/>
        <a:p>
          <a:endParaRPr lang="pl-PL"/>
        </a:p>
      </dgm:t>
    </dgm:pt>
    <dgm:pt modelId="{1FD60049-B847-49CE-BFA5-DBFE79A24811}" type="pres">
      <dgm:prSet presAssocID="{7B583915-350E-43EC-BDE6-208720A08F64}" presName="child1Text" presStyleLbl="bgAcc1" presStyleIdx="0" presStyleCnt="1">
        <dgm:presLayoutVars>
          <dgm:bulletEnabled val="1"/>
        </dgm:presLayoutVars>
      </dgm:prSet>
      <dgm:spPr/>
      <dgm:t>
        <a:bodyPr/>
        <a:lstStyle/>
        <a:p>
          <a:endParaRPr lang="pl-PL"/>
        </a:p>
      </dgm:t>
    </dgm:pt>
    <dgm:pt modelId="{3BC910A9-E3C9-4CD1-8ACA-5CEA8928EE44}" type="pres">
      <dgm:prSet presAssocID="{7B583915-350E-43EC-BDE6-208720A08F64}" presName="childPlaceholder" presStyleCnt="0"/>
      <dgm:spPr/>
    </dgm:pt>
    <dgm:pt modelId="{C3D44621-F351-403D-A8D5-3910B582B530}" type="pres">
      <dgm:prSet presAssocID="{7B583915-350E-43EC-BDE6-208720A08F64}" presName="circle" presStyleCnt="0"/>
      <dgm:spPr/>
    </dgm:pt>
    <dgm:pt modelId="{01724172-65A8-4577-9E33-F5C79C15E89E}" type="pres">
      <dgm:prSet presAssocID="{7B583915-350E-43EC-BDE6-208720A08F64}" presName="quadrant1" presStyleLbl="node1" presStyleIdx="0" presStyleCnt="4" custLinFactNeighborX="3440" custLinFactNeighborY="1213">
        <dgm:presLayoutVars>
          <dgm:chMax val="1"/>
          <dgm:bulletEnabled val="1"/>
        </dgm:presLayoutVars>
      </dgm:prSet>
      <dgm:spPr/>
      <dgm:t>
        <a:bodyPr/>
        <a:lstStyle/>
        <a:p>
          <a:endParaRPr lang="pl-PL"/>
        </a:p>
      </dgm:t>
    </dgm:pt>
    <dgm:pt modelId="{A07D0A87-9884-4606-8FFA-4266B3E3EF36}" type="pres">
      <dgm:prSet presAssocID="{7B583915-350E-43EC-BDE6-208720A08F64}" presName="quadrant2" presStyleLbl="node1" presStyleIdx="1" presStyleCnt="4" custLinFactNeighborX="336" custLinFactNeighborY="1633">
        <dgm:presLayoutVars>
          <dgm:chMax val="1"/>
          <dgm:bulletEnabled val="1"/>
        </dgm:presLayoutVars>
      </dgm:prSet>
      <dgm:spPr/>
      <dgm:t>
        <a:bodyPr/>
        <a:lstStyle/>
        <a:p>
          <a:endParaRPr lang="pl-PL"/>
        </a:p>
      </dgm:t>
    </dgm:pt>
    <dgm:pt modelId="{565718DA-704F-44E7-A795-5BD5D3FD9541}" type="pres">
      <dgm:prSet presAssocID="{7B583915-350E-43EC-BDE6-208720A08F64}" presName="quadrant3" presStyleLbl="node1" presStyleIdx="2" presStyleCnt="4">
        <dgm:presLayoutVars>
          <dgm:chMax val="1"/>
          <dgm:bulletEnabled val="1"/>
        </dgm:presLayoutVars>
      </dgm:prSet>
      <dgm:spPr/>
      <dgm:t>
        <a:bodyPr/>
        <a:lstStyle/>
        <a:p>
          <a:endParaRPr lang="pl-PL"/>
        </a:p>
      </dgm:t>
    </dgm:pt>
    <dgm:pt modelId="{952A9CE8-FB64-41FF-B279-FEA9E129383F}" type="pres">
      <dgm:prSet presAssocID="{7B583915-350E-43EC-BDE6-208720A08F64}" presName="quadrant4" presStyleLbl="node1" presStyleIdx="3" presStyleCnt="4" custLinFactNeighborX="4020" custLinFactNeighborY="-95">
        <dgm:presLayoutVars>
          <dgm:chMax val="1"/>
          <dgm:bulletEnabled val="1"/>
        </dgm:presLayoutVars>
      </dgm:prSet>
      <dgm:spPr/>
      <dgm:t>
        <a:bodyPr/>
        <a:lstStyle/>
        <a:p>
          <a:endParaRPr lang="pl-PL"/>
        </a:p>
      </dgm:t>
    </dgm:pt>
    <dgm:pt modelId="{234EC61E-447C-4197-8D0A-F1A387A9D134}" type="pres">
      <dgm:prSet presAssocID="{7B583915-350E-43EC-BDE6-208720A08F64}" presName="quadrantPlaceholder" presStyleCnt="0"/>
      <dgm:spPr/>
    </dgm:pt>
    <dgm:pt modelId="{155E1682-2D95-48C1-8441-42787AF2B9AB}" type="pres">
      <dgm:prSet presAssocID="{7B583915-350E-43EC-BDE6-208720A08F64}" presName="center1" presStyleLbl="fgShp" presStyleIdx="0" presStyleCnt="2" custLinFactX="100000" custLinFactNeighborX="183142" custLinFactNeighborY="-97311">
        <dgm:style>
          <a:lnRef idx="1">
            <a:schemeClr val="accent5"/>
          </a:lnRef>
          <a:fillRef idx="2">
            <a:schemeClr val="accent5"/>
          </a:fillRef>
          <a:effectRef idx="1">
            <a:schemeClr val="accent5"/>
          </a:effectRef>
          <a:fontRef idx="minor">
            <a:schemeClr val="dk1"/>
          </a:fontRef>
        </dgm:style>
      </dgm:prSet>
      <dgm:spPr/>
    </dgm:pt>
    <dgm:pt modelId="{2FCD0518-F7B6-4C32-9191-5E12A3939031}" type="pres">
      <dgm:prSet presAssocID="{7B583915-350E-43EC-BDE6-208720A08F64}" presName="center2" presStyleLbl="fgShp" presStyleIdx="1" presStyleCnt="2" custLinFactX="100000" custLinFactNeighborX="183142" custLinFactNeighborY="41413">
        <dgm:style>
          <a:lnRef idx="1">
            <a:schemeClr val="accent5"/>
          </a:lnRef>
          <a:fillRef idx="2">
            <a:schemeClr val="accent5"/>
          </a:fillRef>
          <a:effectRef idx="1">
            <a:schemeClr val="accent5"/>
          </a:effectRef>
          <a:fontRef idx="minor">
            <a:schemeClr val="dk1"/>
          </a:fontRef>
        </dgm:style>
      </dgm:prSet>
      <dgm:spPr/>
    </dgm:pt>
  </dgm:ptLst>
  <dgm:cxnLst>
    <dgm:cxn modelId="{16F00E21-B2E5-4B3E-971D-247EA0F66998}" srcId="{7B583915-350E-43EC-BDE6-208720A08F64}" destId="{47EF8652-6A9A-49E2-AF55-8E2615AB0E4B}" srcOrd="4" destOrd="0" parTransId="{082F0246-F61F-45AB-B627-E2E3183F8FC5}" sibTransId="{4FACDA82-F8F8-4D56-9304-E988385B3A3A}"/>
    <dgm:cxn modelId="{EBA32BE3-5120-40D0-831C-8D2D43C0F008}" srcId="{7B583915-350E-43EC-BDE6-208720A08F64}" destId="{8FC1E2C7-8B08-4133-B2A9-9623B66BC80B}" srcOrd="0" destOrd="0" parTransId="{3BB9C5CB-DB8A-4B8A-96B4-7FDE7DC4719F}" sibTransId="{7AFAD9BE-13D0-4196-969E-E1C91CA2EED6}"/>
    <dgm:cxn modelId="{0AEFB7D8-3495-4992-8AD8-1E2738C141D7}" type="presOf" srcId="{BA98A669-2133-46EE-B34C-004E82A75749}" destId="{952A9CE8-FB64-41FF-B279-FEA9E129383F}" srcOrd="0" destOrd="0" presId="urn:microsoft.com/office/officeart/2005/8/layout/cycle4"/>
    <dgm:cxn modelId="{5E334F1C-D7C6-4E19-8A1E-CB9D9A16D925}" type="presOf" srcId="{B3F617E7-C39C-43A2-B66B-6BB21FC561A9}" destId="{1FD60049-B847-49CE-BFA5-DBFE79A24811}" srcOrd="1" destOrd="2" presId="urn:microsoft.com/office/officeart/2005/8/layout/cycle4"/>
    <dgm:cxn modelId="{03D259D2-95D9-4584-A190-39D03D45FFC0}" srcId="{8FC1E2C7-8B08-4133-B2A9-9623B66BC80B}" destId="{B3F617E7-C39C-43A2-B66B-6BB21FC561A9}" srcOrd="2" destOrd="0" parTransId="{58BCB2E9-AB69-4379-9C13-3925A88DC68B}" sibTransId="{E7A32F1E-7F7B-41CE-B02A-2122FFE37E28}"/>
    <dgm:cxn modelId="{A68E172F-73FD-4B69-A364-076CE506AC4F}" srcId="{7B583915-350E-43EC-BDE6-208720A08F64}" destId="{BA98A669-2133-46EE-B34C-004E82A75749}" srcOrd="3" destOrd="0" parTransId="{2842C955-8C5C-4895-96E5-8253C79F8FDF}" sibTransId="{EB7D954D-BADE-412D-9557-F8472453133C}"/>
    <dgm:cxn modelId="{46EFF760-70AE-4305-B5BD-058398125BA1}" srcId="{7B583915-350E-43EC-BDE6-208720A08F64}" destId="{8D34D80F-04BF-4E53-80E8-5BADA5B831B9}" srcOrd="7" destOrd="0" parTransId="{C4AD6246-6E86-4CBF-86DA-5AB21472A674}" sibTransId="{BED71E00-7B28-4DD5-BC3C-E94574A304D4}"/>
    <dgm:cxn modelId="{DDF9D363-A481-4E98-A366-2B931424D554}" type="presOf" srcId="{E6FA771B-140C-4433-A004-279F4E9B545A}" destId="{1FD60049-B847-49CE-BFA5-DBFE79A24811}" srcOrd="1" destOrd="0" presId="urn:microsoft.com/office/officeart/2005/8/layout/cycle4"/>
    <dgm:cxn modelId="{7223DB91-6BF5-44B3-A290-B98EC8AD99BB}" srcId="{8D34D80F-04BF-4E53-80E8-5BADA5B831B9}" destId="{8527492C-E62B-4566-B222-CFEB544BDAC2}" srcOrd="0" destOrd="0" parTransId="{57A2D9BF-1490-41F8-9212-ECB6ADA764B2}" sibTransId="{3C0FC0DF-DD36-475B-88B0-443449119A59}"/>
    <dgm:cxn modelId="{DE1D4616-007B-476A-B8AF-0A5F3A0688EA}" type="presOf" srcId="{8FC1E2C7-8B08-4133-B2A9-9623B66BC80B}" destId="{01724172-65A8-4577-9E33-F5C79C15E89E}" srcOrd="0" destOrd="0" presId="urn:microsoft.com/office/officeart/2005/8/layout/cycle4"/>
    <dgm:cxn modelId="{26D913FE-27C3-467C-981B-B85C346A7B6E}" type="presOf" srcId="{D2F48BF6-6F12-42A8-8E76-6839679711C6}" destId="{A07D0A87-9884-4606-8FFA-4266B3E3EF36}" srcOrd="0" destOrd="0" presId="urn:microsoft.com/office/officeart/2005/8/layout/cycle4"/>
    <dgm:cxn modelId="{B0E38D6D-5B44-423A-8575-4BC5E665D1BD}" type="presOf" srcId="{B3F617E7-C39C-43A2-B66B-6BB21FC561A9}" destId="{486F7A25-E1BE-4A00-B77C-ECB6FAA8D63B}" srcOrd="0" destOrd="2" presId="urn:microsoft.com/office/officeart/2005/8/layout/cycle4"/>
    <dgm:cxn modelId="{3BAAE8B2-55C9-470C-B72C-E5D94ACB293A}" type="presOf" srcId="{E6FA771B-140C-4433-A004-279F4E9B545A}" destId="{486F7A25-E1BE-4A00-B77C-ECB6FAA8D63B}" srcOrd="0" destOrd="0" presId="urn:microsoft.com/office/officeart/2005/8/layout/cycle4"/>
    <dgm:cxn modelId="{88E3C5AF-D7B6-452E-A09E-9B1CB8431817}" srcId="{7B583915-350E-43EC-BDE6-208720A08F64}" destId="{B525B2E0-BE29-4E3D-A068-5A64B9580C67}" srcOrd="6" destOrd="0" parTransId="{B5F5F5D7-8420-4659-9C2F-93F7ABF45A78}" sibTransId="{E7BD3C8C-833C-459D-9CAF-7E7C2AAB2D84}"/>
    <dgm:cxn modelId="{C152FFD6-37AA-407E-8267-7F66528CCF94}" srcId="{8FC1E2C7-8B08-4133-B2A9-9623B66BC80B}" destId="{94849F95-5C14-4B27-8B94-C1278C36BC67}" srcOrd="1" destOrd="0" parTransId="{E3D47417-7BAA-41B3-9FAC-FD28B17AC378}" sibTransId="{149FC13D-3E55-42A9-B207-32C49CD18EAB}"/>
    <dgm:cxn modelId="{7F0ECB17-2C8A-495D-8678-40B1120A6CEE}" type="presOf" srcId="{02692A2D-E95C-47F7-A7FD-28D4062EF475}" destId="{565718DA-704F-44E7-A795-5BD5D3FD9541}" srcOrd="0" destOrd="0" presId="urn:microsoft.com/office/officeart/2005/8/layout/cycle4"/>
    <dgm:cxn modelId="{D8AD8A13-39E7-4B4E-A88D-5CBBFB7DB332}" type="presOf" srcId="{94849F95-5C14-4B27-8B94-C1278C36BC67}" destId="{486F7A25-E1BE-4A00-B77C-ECB6FAA8D63B}" srcOrd="0" destOrd="1" presId="urn:microsoft.com/office/officeart/2005/8/layout/cycle4"/>
    <dgm:cxn modelId="{2A6C74F8-7E27-4339-ACFD-3F68B6E1B4B1}" srcId="{B525B2E0-BE29-4E3D-A068-5A64B9580C67}" destId="{B4F32109-8AD3-436B-BF9C-D235B3F2620B}" srcOrd="0" destOrd="0" parTransId="{7AF69835-546A-420F-9FCA-B14BEA3ECFE8}" sibTransId="{CBADE5D4-FBB7-40A0-ACBC-96DC48654AA1}"/>
    <dgm:cxn modelId="{98BB57CF-E860-44A1-A3F9-72B25CD3424E}" srcId="{7B583915-350E-43EC-BDE6-208720A08F64}" destId="{02692A2D-E95C-47F7-A7FD-28D4062EF475}" srcOrd="2" destOrd="0" parTransId="{B58013B2-EBBD-47AB-8F0B-EA148BFFA247}" sibTransId="{62D42C95-8D07-47F9-A648-722928355FF2}"/>
    <dgm:cxn modelId="{15BEA955-4311-4A0B-8558-8C1432861B90}" type="presOf" srcId="{7B583915-350E-43EC-BDE6-208720A08F64}" destId="{BEE9134C-8E23-4367-89B8-D9161069CBE4}" srcOrd="0" destOrd="0" presId="urn:microsoft.com/office/officeart/2005/8/layout/cycle4"/>
    <dgm:cxn modelId="{8C4A503A-0E42-4EE8-83A7-D75D21C6E54C}" type="presOf" srcId="{94849F95-5C14-4B27-8B94-C1278C36BC67}" destId="{1FD60049-B847-49CE-BFA5-DBFE79A24811}" srcOrd="1" destOrd="1" presId="urn:microsoft.com/office/officeart/2005/8/layout/cycle4"/>
    <dgm:cxn modelId="{0F07BE9A-DDB5-477B-8B5E-90F3FCEBD4B0}" srcId="{7B583915-350E-43EC-BDE6-208720A08F64}" destId="{D2F48BF6-6F12-42A8-8E76-6839679711C6}" srcOrd="1" destOrd="0" parTransId="{64BEB903-3BD3-43E9-85A3-8AF4469FDFC9}" sibTransId="{31306D81-3053-4F9E-A111-9833F2F88937}"/>
    <dgm:cxn modelId="{2F007454-0087-427C-BE71-0DCA898CECB0}" srcId="{8FC1E2C7-8B08-4133-B2A9-9623B66BC80B}" destId="{E6FA771B-140C-4433-A004-279F4E9B545A}" srcOrd="0" destOrd="0" parTransId="{E34AE502-D6DD-4597-BE65-4507DC5688E2}" sibTransId="{B6C92420-2076-4B66-B822-C549F510D247}"/>
    <dgm:cxn modelId="{F5D496D2-8A4A-4669-A28D-A893148F578B}" srcId="{86BB7348-69A3-4E63-997E-A900EC12D710}" destId="{505A3620-02C8-4EEB-B241-7FCA9D737D66}" srcOrd="0" destOrd="0" parTransId="{C0025BC8-6D56-4664-994B-855F28D7A9E6}" sibTransId="{4D5FB36A-BEAD-4157-9D43-9611D1EC4C01}"/>
    <dgm:cxn modelId="{9F7A5B39-8C6D-4705-B51E-7F0EC979EC0F}" srcId="{7B583915-350E-43EC-BDE6-208720A08F64}" destId="{86BB7348-69A3-4E63-997E-A900EC12D710}" srcOrd="5" destOrd="0" parTransId="{9897B61A-D4D9-4603-8E8A-9BBBF9204B8A}" sibTransId="{40958396-DA18-46EF-AEFB-F337087D1852}"/>
    <dgm:cxn modelId="{A9F65BD7-6A8D-485D-80A5-8DAE37A2B5DF}" type="presParOf" srcId="{BEE9134C-8E23-4367-89B8-D9161069CBE4}" destId="{6A04DCCE-8526-4EAF-83D3-75F494B0D621}" srcOrd="0" destOrd="0" presId="urn:microsoft.com/office/officeart/2005/8/layout/cycle4"/>
    <dgm:cxn modelId="{B97435A1-11D6-4C6B-BE67-6C7964646102}" type="presParOf" srcId="{6A04DCCE-8526-4EAF-83D3-75F494B0D621}" destId="{7F398DD4-13E8-476E-8774-B65676038985}" srcOrd="0" destOrd="0" presId="urn:microsoft.com/office/officeart/2005/8/layout/cycle4"/>
    <dgm:cxn modelId="{604E3401-3423-4233-A648-CDB3954E28BA}" type="presParOf" srcId="{7F398DD4-13E8-476E-8774-B65676038985}" destId="{486F7A25-E1BE-4A00-B77C-ECB6FAA8D63B}" srcOrd="0" destOrd="0" presId="urn:microsoft.com/office/officeart/2005/8/layout/cycle4"/>
    <dgm:cxn modelId="{EBFAB2CC-822A-4284-999C-898411C0B1AB}" type="presParOf" srcId="{7F398DD4-13E8-476E-8774-B65676038985}" destId="{1FD60049-B847-49CE-BFA5-DBFE79A24811}" srcOrd="1" destOrd="0" presId="urn:microsoft.com/office/officeart/2005/8/layout/cycle4"/>
    <dgm:cxn modelId="{4DFB5036-B09A-4B5D-8D4B-26680445DE76}" type="presParOf" srcId="{6A04DCCE-8526-4EAF-83D3-75F494B0D621}" destId="{3BC910A9-E3C9-4CD1-8ACA-5CEA8928EE44}" srcOrd="1" destOrd="0" presId="urn:microsoft.com/office/officeart/2005/8/layout/cycle4"/>
    <dgm:cxn modelId="{A929F4B2-74A6-48CE-AFD2-12E8A393055C}" type="presParOf" srcId="{BEE9134C-8E23-4367-89B8-D9161069CBE4}" destId="{C3D44621-F351-403D-A8D5-3910B582B530}" srcOrd="1" destOrd="0" presId="urn:microsoft.com/office/officeart/2005/8/layout/cycle4"/>
    <dgm:cxn modelId="{24B26F72-8694-4372-978A-8C523CEB86FB}" type="presParOf" srcId="{C3D44621-F351-403D-A8D5-3910B582B530}" destId="{01724172-65A8-4577-9E33-F5C79C15E89E}" srcOrd="0" destOrd="0" presId="urn:microsoft.com/office/officeart/2005/8/layout/cycle4"/>
    <dgm:cxn modelId="{11B616B5-394E-48BF-BFD0-024E7C670D8B}" type="presParOf" srcId="{C3D44621-F351-403D-A8D5-3910B582B530}" destId="{A07D0A87-9884-4606-8FFA-4266B3E3EF36}" srcOrd="1" destOrd="0" presId="urn:microsoft.com/office/officeart/2005/8/layout/cycle4"/>
    <dgm:cxn modelId="{A1939135-38B4-4E6A-9651-C9FC8616CB0C}" type="presParOf" srcId="{C3D44621-F351-403D-A8D5-3910B582B530}" destId="{565718DA-704F-44E7-A795-5BD5D3FD9541}" srcOrd="2" destOrd="0" presId="urn:microsoft.com/office/officeart/2005/8/layout/cycle4"/>
    <dgm:cxn modelId="{2CBCB901-EF9F-4267-B37C-EA8C72894B58}" type="presParOf" srcId="{C3D44621-F351-403D-A8D5-3910B582B530}" destId="{952A9CE8-FB64-41FF-B279-FEA9E129383F}" srcOrd="3" destOrd="0" presId="urn:microsoft.com/office/officeart/2005/8/layout/cycle4"/>
    <dgm:cxn modelId="{0C14D3E3-5F0B-4B7D-9E8C-B7F98A43CC79}" type="presParOf" srcId="{C3D44621-F351-403D-A8D5-3910B582B530}" destId="{234EC61E-447C-4197-8D0A-F1A387A9D134}" srcOrd="4" destOrd="0" presId="urn:microsoft.com/office/officeart/2005/8/layout/cycle4"/>
    <dgm:cxn modelId="{A56DFC16-88F8-4AC7-927C-CF5DAA17B330}" type="presParOf" srcId="{BEE9134C-8E23-4367-89B8-D9161069CBE4}" destId="{155E1682-2D95-48C1-8441-42787AF2B9AB}" srcOrd="2" destOrd="0" presId="urn:microsoft.com/office/officeart/2005/8/layout/cycle4"/>
    <dgm:cxn modelId="{4185FD12-8A44-4375-AF0D-DE22D95532D0}" type="presParOf" srcId="{BEE9134C-8E23-4367-89B8-D9161069CBE4}" destId="{2FCD0518-F7B6-4C32-9191-5E12A3939031}" srcOrd="3" destOrd="0" presId="urn:microsoft.com/office/officeart/2005/8/layout/cycle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E94FC94-F2A0-4957-BF6A-84AA43EB9045}" type="doc">
      <dgm:prSet loTypeId="urn:microsoft.com/office/officeart/2005/8/layout/equation1" loCatId="relationship" qsTypeId="urn:microsoft.com/office/officeart/2005/8/quickstyle/simple1" qsCatId="simple" csTypeId="urn:microsoft.com/office/officeart/2005/8/colors/accent1_2" csCatId="accent1" phldr="1"/>
      <dgm:spPr/>
      <dgm:t>
        <a:bodyPr/>
        <a:lstStyle/>
        <a:p>
          <a:endParaRPr lang="pl-PL"/>
        </a:p>
      </dgm:t>
    </dgm:pt>
    <dgm:pt modelId="{4D4CE8D3-3F36-4D0D-82D5-E377177A2B7E}">
      <dgm:prSet phldrT="[Tekst]"/>
      <dgm:spPr>
        <a:solidFill>
          <a:schemeClr val="accent2">
            <a:lumMod val="40000"/>
            <a:lumOff val="60000"/>
          </a:schemeClr>
        </a:solidFill>
        <a:effectLst>
          <a:softEdge rad="63500"/>
        </a:effectLst>
      </dgm:spPr>
      <dgm:t>
        <a:bodyPr/>
        <a:lstStyle/>
        <a:p>
          <a:r>
            <a:rPr lang="pl-PL" b="1" dirty="0">
              <a:solidFill>
                <a:schemeClr val="bg1"/>
              </a:solidFill>
            </a:rPr>
            <a:t>Wsparcie indywidualne</a:t>
          </a:r>
        </a:p>
      </dgm:t>
    </dgm:pt>
    <dgm:pt modelId="{3A773331-1F6D-4F93-8642-07562876285C}" type="parTrans" cxnId="{807B6897-050D-4AE2-B7DC-CD33921F45A0}">
      <dgm:prSet/>
      <dgm:spPr/>
      <dgm:t>
        <a:bodyPr/>
        <a:lstStyle/>
        <a:p>
          <a:endParaRPr lang="pl-PL"/>
        </a:p>
      </dgm:t>
    </dgm:pt>
    <dgm:pt modelId="{8C3ABE95-B289-4D24-8FB2-75414B8EA3AD}" type="sibTrans" cxnId="{807B6897-050D-4AE2-B7DC-CD33921F45A0}">
      <dgm:prSet/>
      <dgm:spPr/>
      <dgm:t>
        <a:bodyPr/>
        <a:lstStyle/>
        <a:p>
          <a:endParaRPr lang="pl-PL"/>
        </a:p>
      </dgm:t>
    </dgm:pt>
    <dgm:pt modelId="{4813E7A9-DB81-462E-8D16-7311A608767E}">
      <dgm:prSet phldrT="[Tekst]"/>
      <dgm:spPr>
        <a:solidFill>
          <a:schemeClr val="accent4"/>
        </a:solidFill>
        <a:effectLst>
          <a:softEdge rad="63500"/>
        </a:effectLst>
      </dgm:spPr>
      <dgm:t>
        <a:bodyPr/>
        <a:lstStyle/>
        <a:p>
          <a:r>
            <a:rPr lang="pl-PL" b="1" dirty="0">
              <a:solidFill>
                <a:schemeClr val="bg1"/>
              </a:solidFill>
            </a:rPr>
            <a:t>Inne/ opcjonalnie, np. opłata za udział w kursie</a:t>
          </a:r>
          <a:endParaRPr lang="pl-PL" dirty="0">
            <a:solidFill>
              <a:schemeClr val="bg1"/>
            </a:solidFill>
          </a:endParaRPr>
        </a:p>
      </dgm:t>
    </dgm:pt>
    <dgm:pt modelId="{DC5FC940-7448-4D42-8C5A-A763BB531C73}" type="parTrans" cxnId="{193DEB9B-AE53-435E-8C36-6ECE38297C68}">
      <dgm:prSet/>
      <dgm:spPr/>
      <dgm:t>
        <a:bodyPr/>
        <a:lstStyle/>
        <a:p>
          <a:endParaRPr lang="pl-PL"/>
        </a:p>
      </dgm:t>
    </dgm:pt>
    <dgm:pt modelId="{161D011F-F580-4A6E-BA71-6F3AE3AACC89}" type="sibTrans" cxnId="{193DEB9B-AE53-435E-8C36-6ECE38297C68}">
      <dgm:prSet/>
      <dgm:spPr/>
      <dgm:t>
        <a:bodyPr/>
        <a:lstStyle/>
        <a:p>
          <a:endParaRPr lang="pl-PL"/>
        </a:p>
      </dgm:t>
    </dgm:pt>
    <dgm:pt modelId="{DE61489F-DE38-4272-9A1F-3CCF4401400A}">
      <dgm:prSet/>
      <dgm:spPr>
        <a:effectLst>
          <a:softEdge rad="63500"/>
        </a:effectLst>
      </dgm:spPr>
      <dgm:t>
        <a:bodyPr/>
        <a:lstStyle/>
        <a:p>
          <a:r>
            <a:rPr lang="pl-PL" dirty="0"/>
            <a:t>Podróż</a:t>
          </a:r>
        </a:p>
      </dgm:t>
    </dgm:pt>
    <dgm:pt modelId="{E8BF5A06-12A6-4A70-878F-3F582C27C5F1}" type="parTrans" cxnId="{E998CA02-D145-4BCD-A24F-E51BF423A784}">
      <dgm:prSet/>
      <dgm:spPr/>
      <dgm:t>
        <a:bodyPr/>
        <a:lstStyle/>
        <a:p>
          <a:endParaRPr lang="pl-PL"/>
        </a:p>
      </dgm:t>
    </dgm:pt>
    <dgm:pt modelId="{FC4F6647-E62E-4447-BC2E-3A19561AC513}" type="sibTrans" cxnId="{E998CA02-D145-4BCD-A24F-E51BF423A784}">
      <dgm:prSet/>
      <dgm:spPr/>
      <dgm:t>
        <a:bodyPr/>
        <a:lstStyle/>
        <a:p>
          <a:endParaRPr lang="pl-PL"/>
        </a:p>
      </dgm:t>
    </dgm:pt>
    <dgm:pt modelId="{D325EAC8-15A2-4C27-98E3-3725297288FD}">
      <dgm:prSet phldrT="[Tekst]"/>
      <dgm:spPr>
        <a:solidFill>
          <a:schemeClr val="bg2">
            <a:lumMod val="75000"/>
          </a:schemeClr>
        </a:solidFill>
        <a:effectLst>
          <a:softEdge rad="63500"/>
        </a:effectLst>
      </dgm:spPr>
      <dgm:t>
        <a:bodyPr/>
        <a:lstStyle/>
        <a:p>
          <a:r>
            <a:rPr lang="pl-PL" b="1" dirty="0">
              <a:solidFill>
                <a:schemeClr val="bg1"/>
              </a:solidFill>
            </a:rPr>
            <a:t>Wsparcie organizacyjne</a:t>
          </a:r>
        </a:p>
      </dgm:t>
    </dgm:pt>
    <dgm:pt modelId="{1FFAED2A-0534-4255-B40F-F832F0DB837E}" type="parTrans" cxnId="{F4CC9529-1C74-46A7-B91E-53653F25090E}">
      <dgm:prSet/>
      <dgm:spPr/>
      <dgm:t>
        <a:bodyPr/>
        <a:lstStyle/>
        <a:p>
          <a:endParaRPr lang="pl-PL"/>
        </a:p>
      </dgm:t>
    </dgm:pt>
    <dgm:pt modelId="{9EC07AFE-DCF9-42E2-9B5A-4D7A91514B15}" type="sibTrans" cxnId="{F4CC9529-1C74-46A7-B91E-53653F25090E}">
      <dgm:prSet/>
      <dgm:spPr/>
      <dgm:t>
        <a:bodyPr/>
        <a:lstStyle/>
        <a:p>
          <a:endParaRPr lang="pl-PL"/>
        </a:p>
      </dgm:t>
    </dgm:pt>
    <dgm:pt modelId="{2DF71A62-E458-4380-BA5C-F61850CA5374}">
      <dgm:prSet phldrT="[Tekst]"/>
      <dgm:spPr>
        <a:solidFill>
          <a:schemeClr val="accent2"/>
        </a:solidFill>
        <a:effectLst>
          <a:outerShdw blurRad="152400" dist="317500" dir="5400000" sx="90000" sy="-19000" rotWithShape="0">
            <a:prstClr val="black">
              <a:alpha val="15000"/>
            </a:prstClr>
          </a:outerShdw>
          <a:softEdge rad="63500"/>
        </a:effectLst>
      </dgm:spPr>
      <dgm:t>
        <a:bodyPr/>
        <a:lstStyle/>
        <a:p>
          <a:r>
            <a:rPr lang="pl-PL" dirty="0"/>
            <a:t>GRANT</a:t>
          </a:r>
          <a:endParaRPr lang="pl-PL" b="1" dirty="0">
            <a:solidFill>
              <a:schemeClr val="bg1"/>
            </a:solidFill>
          </a:endParaRPr>
        </a:p>
      </dgm:t>
    </dgm:pt>
    <dgm:pt modelId="{6FD3AA5A-9C3F-4B35-BBA8-395072AE472F}" type="parTrans" cxnId="{E1982FE3-A0C3-4FEA-812D-80129E5A111A}">
      <dgm:prSet/>
      <dgm:spPr/>
      <dgm:t>
        <a:bodyPr/>
        <a:lstStyle/>
        <a:p>
          <a:endParaRPr lang="pl-PL"/>
        </a:p>
      </dgm:t>
    </dgm:pt>
    <dgm:pt modelId="{A538C57B-1407-493E-82A7-A3EAC823A3EA}" type="sibTrans" cxnId="{E1982FE3-A0C3-4FEA-812D-80129E5A111A}">
      <dgm:prSet/>
      <dgm:spPr/>
      <dgm:t>
        <a:bodyPr/>
        <a:lstStyle/>
        <a:p>
          <a:endParaRPr lang="pl-PL"/>
        </a:p>
      </dgm:t>
    </dgm:pt>
    <dgm:pt modelId="{F5F6357A-532E-47DA-9001-4510E00E5F1E}" type="pres">
      <dgm:prSet presAssocID="{0E94FC94-F2A0-4957-BF6A-84AA43EB9045}" presName="linearFlow" presStyleCnt="0">
        <dgm:presLayoutVars>
          <dgm:dir/>
          <dgm:resizeHandles val="exact"/>
        </dgm:presLayoutVars>
      </dgm:prSet>
      <dgm:spPr/>
      <dgm:t>
        <a:bodyPr/>
        <a:lstStyle/>
        <a:p>
          <a:endParaRPr lang="pl-PL"/>
        </a:p>
      </dgm:t>
    </dgm:pt>
    <dgm:pt modelId="{5D31D5DF-1880-4644-8917-C602BDC598A6}" type="pres">
      <dgm:prSet presAssocID="{4D4CE8D3-3F36-4D0D-82D5-E377177A2B7E}" presName="node" presStyleLbl="node1" presStyleIdx="0" presStyleCnt="5" custLinFactX="-7213" custLinFactNeighborX="-100000" custLinFactNeighborY="0">
        <dgm:presLayoutVars>
          <dgm:bulletEnabled val="1"/>
        </dgm:presLayoutVars>
      </dgm:prSet>
      <dgm:spPr/>
      <dgm:t>
        <a:bodyPr/>
        <a:lstStyle/>
        <a:p>
          <a:endParaRPr lang="pl-PL"/>
        </a:p>
      </dgm:t>
    </dgm:pt>
    <dgm:pt modelId="{4E2C15B5-959C-4499-BFF7-3C4CFA2BBC43}" type="pres">
      <dgm:prSet presAssocID="{8C3ABE95-B289-4D24-8FB2-75414B8EA3AD}" presName="spacerL" presStyleCnt="0"/>
      <dgm:spPr/>
    </dgm:pt>
    <dgm:pt modelId="{6B4D6A73-9D21-45EB-91E1-FC64CDDA3661}" type="pres">
      <dgm:prSet presAssocID="{8C3ABE95-B289-4D24-8FB2-75414B8EA3AD}" presName="sibTrans" presStyleLbl="sibTrans2D1" presStyleIdx="0" presStyleCnt="4" custLinFactX="-10108" custLinFactNeighborX="-100000" custLinFactNeighborY="6658"/>
      <dgm:spPr/>
      <dgm:t>
        <a:bodyPr/>
        <a:lstStyle/>
        <a:p>
          <a:endParaRPr lang="pl-PL"/>
        </a:p>
      </dgm:t>
    </dgm:pt>
    <dgm:pt modelId="{C022A28A-6A69-466F-95CB-11BA2AFF0AF8}" type="pres">
      <dgm:prSet presAssocID="{8C3ABE95-B289-4D24-8FB2-75414B8EA3AD}" presName="spacerR" presStyleCnt="0"/>
      <dgm:spPr/>
    </dgm:pt>
    <dgm:pt modelId="{19CF4184-2AD2-4358-A9C9-3D46909E90CC}" type="pres">
      <dgm:prSet presAssocID="{4813E7A9-DB81-462E-8D16-7311A608767E}" presName="node" presStyleLbl="node1" presStyleIdx="1" presStyleCnt="5" custScaleX="100697" custScaleY="92939" custLinFactX="275661" custLinFactNeighborX="300000" custLinFactNeighborY="0">
        <dgm:presLayoutVars>
          <dgm:bulletEnabled val="1"/>
        </dgm:presLayoutVars>
      </dgm:prSet>
      <dgm:spPr/>
      <dgm:t>
        <a:bodyPr/>
        <a:lstStyle/>
        <a:p>
          <a:endParaRPr lang="pl-PL"/>
        </a:p>
      </dgm:t>
    </dgm:pt>
    <dgm:pt modelId="{628628F4-706F-4987-B8AF-C12B79A6C525}" type="pres">
      <dgm:prSet presAssocID="{161D011F-F580-4A6E-BA71-6F3AE3AACC89}" presName="spacerL" presStyleCnt="0"/>
      <dgm:spPr/>
    </dgm:pt>
    <dgm:pt modelId="{D6147127-5D51-4879-A8B6-E299ABD196F6}" type="pres">
      <dgm:prSet presAssocID="{161D011F-F580-4A6E-BA71-6F3AE3AACC89}" presName="sibTrans" presStyleLbl="sibTrans2D1" presStyleIdx="1" presStyleCnt="4" custLinFactX="-44181" custLinFactNeighborX="-100000" custLinFactNeighborY="2787"/>
      <dgm:spPr/>
      <dgm:t>
        <a:bodyPr/>
        <a:lstStyle/>
        <a:p>
          <a:endParaRPr lang="pl-PL"/>
        </a:p>
      </dgm:t>
    </dgm:pt>
    <dgm:pt modelId="{86442850-1CEF-469F-A431-DAF0A6361CB9}" type="pres">
      <dgm:prSet presAssocID="{161D011F-F580-4A6E-BA71-6F3AE3AACC89}" presName="spacerR" presStyleCnt="0"/>
      <dgm:spPr/>
    </dgm:pt>
    <dgm:pt modelId="{0A8C2815-B48D-4DA0-9298-AEEDB542FDF3}" type="pres">
      <dgm:prSet presAssocID="{D325EAC8-15A2-4C27-98E3-3725297288FD}" presName="node" presStyleLbl="node1" presStyleIdx="2" presStyleCnt="5" custLinFactX="-182867" custLinFactNeighborX="-200000" custLinFactNeighborY="0">
        <dgm:presLayoutVars>
          <dgm:bulletEnabled val="1"/>
        </dgm:presLayoutVars>
      </dgm:prSet>
      <dgm:spPr/>
      <dgm:t>
        <a:bodyPr/>
        <a:lstStyle/>
        <a:p>
          <a:endParaRPr lang="pl-PL"/>
        </a:p>
      </dgm:t>
    </dgm:pt>
    <dgm:pt modelId="{DDAA961A-0E4B-4278-920D-6EAA4AF48E1C}" type="pres">
      <dgm:prSet presAssocID="{9EC07AFE-DCF9-42E2-9B5A-4D7A91514B15}" presName="spacerL" presStyleCnt="0"/>
      <dgm:spPr/>
    </dgm:pt>
    <dgm:pt modelId="{0C53C7D5-0DAF-4316-B87E-3CA51D1C4FB5}" type="pres">
      <dgm:prSet presAssocID="{9EC07AFE-DCF9-42E2-9B5A-4D7A91514B15}" presName="sibTrans" presStyleLbl="sibTrans2D1" presStyleIdx="2" presStyleCnt="4" custLinFactX="-59416" custLinFactNeighborX="-100000" custLinFactNeighborY="0"/>
      <dgm:spPr/>
      <dgm:t>
        <a:bodyPr/>
        <a:lstStyle/>
        <a:p>
          <a:endParaRPr lang="pl-PL"/>
        </a:p>
      </dgm:t>
    </dgm:pt>
    <dgm:pt modelId="{0455C3DD-DC3E-4343-90C1-ADC4E8D298C0}" type="pres">
      <dgm:prSet presAssocID="{9EC07AFE-DCF9-42E2-9B5A-4D7A91514B15}" presName="spacerR" presStyleCnt="0"/>
      <dgm:spPr/>
    </dgm:pt>
    <dgm:pt modelId="{85EF4035-1C71-481D-BA7A-FF87A2AE0441}" type="pres">
      <dgm:prSet presAssocID="{DE61489F-DE38-4272-9A1F-3CCF4401400A}" presName="node" presStyleLbl="node1" presStyleIdx="3" presStyleCnt="5" custLinFactX="-198319" custLinFactNeighborX="-200000" custLinFactNeighborY="2224">
        <dgm:presLayoutVars>
          <dgm:bulletEnabled val="1"/>
        </dgm:presLayoutVars>
      </dgm:prSet>
      <dgm:spPr/>
      <dgm:t>
        <a:bodyPr/>
        <a:lstStyle/>
        <a:p>
          <a:endParaRPr lang="pl-PL"/>
        </a:p>
      </dgm:t>
    </dgm:pt>
    <dgm:pt modelId="{8AEBF454-40BE-4DD9-AA10-D08568FFA47B}" type="pres">
      <dgm:prSet presAssocID="{FC4F6647-E62E-4447-BC2E-3A19561AC513}" presName="spacerL" presStyleCnt="0"/>
      <dgm:spPr/>
    </dgm:pt>
    <dgm:pt modelId="{F7741337-341B-45A7-9DEB-5892C0F4A109}" type="pres">
      <dgm:prSet presAssocID="{FC4F6647-E62E-4447-BC2E-3A19561AC513}" presName="sibTrans" presStyleLbl="sibTrans2D1" presStyleIdx="3" presStyleCnt="4" custLinFactX="-80839" custLinFactNeighborX="-100000" custLinFactNeighborY="7637"/>
      <dgm:spPr/>
      <dgm:t>
        <a:bodyPr/>
        <a:lstStyle/>
        <a:p>
          <a:endParaRPr lang="pl-PL"/>
        </a:p>
      </dgm:t>
    </dgm:pt>
    <dgm:pt modelId="{D9A177C5-B563-4C79-B8BB-8B283147443A}" type="pres">
      <dgm:prSet presAssocID="{FC4F6647-E62E-4447-BC2E-3A19561AC513}" presName="spacerR" presStyleCnt="0"/>
      <dgm:spPr/>
    </dgm:pt>
    <dgm:pt modelId="{FE2BAA37-10E4-4138-85E4-ACDFAD8656CB}" type="pres">
      <dgm:prSet presAssocID="{2DF71A62-E458-4380-BA5C-F61850CA5374}" presName="node" presStyleLbl="node1" presStyleIdx="4" presStyleCnt="5" custLinFactX="-47372" custLinFactNeighborX="-100000" custLinFactNeighborY="2150">
        <dgm:presLayoutVars>
          <dgm:bulletEnabled val="1"/>
        </dgm:presLayoutVars>
      </dgm:prSet>
      <dgm:spPr/>
      <dgm:t>
        <a:bodyPr/>
        <a:lstStyle/>
        <a:p>
          <a:endParaRPr lang="pl-PL"/>
        </a:p>
      </dgm:t>
    </dgm:pt>
  </dgm:ptLst>
  <dgm:cxnLst>
    <dgm:cxn modelId="{143628CD-EABE-4427-B8AA-A721462978C5}" type="presOf" srcId="{D325EAC8-15A2-4C27-98E3-3725297288FD}" destId="{0A8C2815-B48D-4DA0-9298-AEEDB542FDF3}" srcOrd="0" destOrd="0" presId="urn:microsoft.com/office/officeart/2005/8/layout/equation1"/>
    <dgm:cxn modelId="{EA64191B-9E70-4F41-9C13-6883977EDF45}" type="presOf" srcId="{2DF71A62-E458-4380-BA5C-F61850CA5374}" destId="{FE2BAA37-10E4-4138-85E4-ACDFAD8656CB}" srcOrd="0" destOrd="0" presId="urn:microsoft.com/office/officeart/2005/8/layout/equation1"/>
    <dgm:cxn modelId="{9F6717E6-F949-481B-A10E-647893270A33}" type="presOf" srcId="{9EC07AFE-DCF9-42E2-9B5A-4D7A91514B15}" destId="{0C53C7D5-0DAF-4316-B87E-3CA51D1C4FB5}" srcOrd="0" destOrd="0" presId="urn:microsoft.com/office/officeart/2005/8/layout/equation1"/>
    <dgm:cxn modelId="{807B6897-050D-4AE2-B7DC-CD33921F45A0}" srcId="{0E94FC94-F2A0-4957-BF6A-84AA43EB9045}" destId="{4D4CE8D3-3F36-4D0D-82D5-E377177A2B7E}" srcOrd="0" destOrd="0" parTransId="{3A773331-1F6D-4F93-8642-07562876285C}" sibTransId="{8C3ABE95-B289-4D24-8FB2-75414B8EA3AD}"/>
    <dgm:cxn modelId="{978BE90E-6340-435C-84DD-E1D7E1A18697}" type="presOf" srcId="{4D4CE8D3-3F36-4D0D-82D5-E377177A2B7E}" destId="{5D31D5DF-1880-4644-8917-C602BDC598A6}" srcOrd="0" destOrd="0" presId="urn:microsoft.com/office/officeart/2005/8/layout/equation1"/>
    <dgm:cxn modelId="{1F6270E1-D5DF-4C7D-84F1-143782EBEFE2}" type="presOf" srcId="{8C3ABE95-B289-4D24-8FB2-75414B8EA3AD}" destId="{6B4D6A73-9D21-45EB-91E1-FC64CDDA3661}" srcOrd="0" destOrd="0" presId="urn:microsoft.com/office/officeart/2005/8/layout/equation1"/>
    <dgm:cxn modelId="{E1982FE3-A0C3-4FEA-812D-80129E5A111A}" srcId="{0E94FC94-F2A0-4957-BF6A-84AA43EB9045}" destId="{2DF71A62-E458-4380-BA5C-F61850CA5374}" srcOrd="4" destOrd="0" parTransId="{6FD3AA5A-9C3F-4B35-BBA8-395072AE472F}" sibTransId="{A538C57B-1407-493E-82A7-A3EAC823A3EA}"/>
    <dgm:cxn modelId="{ACC53291-82F9-4C46-A64F-A14892AF986F}" type="presOf" srcId="{DE61489F-DE38-4272-9A1F-3CCF4401400A}" destId="{85EF4035-1C71-481D-BA7A-FF87A2AE0441}" srcOrd="0" destOrd="0" presId="urn:microsoft.com/office/officeart/2005/8/layout/equation1"/>
    <dgm:cxn modelId="{E998CA02-D145-4BCD-A24F-E51BF423A784}" srcId="{0E94FC94-F2A0-4957-BF6A-84AA43EB9045}" destId="{DE61489F-DE38-4272-9A1F-3CCF4401400A}" srcOrd="3" destOrd="0" parTransId="{E8BF5A06-12A6-4A70-878F-3F582C27C5F1}" sibTransId="{FC4F6647-E62E-4447-BC2E-3A19561AC513}"/>
    <dgm:cxn modelId="{632EB0A4-76DE-4A4C-BDC6-6AA8AD085683}" type="presOf" srcId="{FC4F6647-E62E-4447-BC2E-3A19561AC513}" destId="{F7741337-341B-45A7-9DEB-5892C0F4A109}" srcOrd="0" destOrd="0" presId="urn:microsoft.com/office/officeart/2005/8/layout/equation1"/>
    <dgm:cxn modelId="{F4CC9529-1C74-46A7-B91E-53653F25090E}" srcId="{0E94FC94-F2A0-4957-BF6A-84AA43EB9045}" destId="{D325EAC8-15A2-4C27-98E3-3725297288FD}" srcOrd="2" destOrd="0" parTransId="{1FFAED2A-0534-4255-B40F-F832F0DB837E}" sibTransId="{9EC07AFE-DCF9-42E2-9B5A-4D7A91514B15}"/>
    <dgm:cxn modelId="{193DEB9B-AE53-435E-8C36-6ECE38297C68}" srcId="{0E94FC94-F2A0-4957-BF6A-84AA43EB9045}" destId="{4813E7A9-DB81-462E-8D16-7311A608767E}" srcOrd="1" destOrd="0" parTransId="{DC5FC940-7448-4D42-8C5A-A763BB531C73}" sibTransId="{161D011F-F580-4A6E-BA71-6F3AE3AACC89}"/>
    <dgm:cxn modelId="{F489F7D2-05C0-43BE-84D3-E455EBE1968F}" type="presOf" srcId="{4813E7A9-DB81-462E-8D16-7311A608767E}" destId="{19CF4184-2AD2-4358-A9C9-3D46909E90CC}" srcOrd="0" destOrd="0" presId="urn:microsoft.com/office/officeart/2005/8/layout/equation1"/>
    <dgm:cxn modelId="{1E365B6F-214F-4F3C-921D-C0D7080A1AF9}" type="presOf" srcId="{0E94FC94-F2A0-4957-BF6A-84AA43EB9045}" destId="{F5F6357A-532E-47DA-9001-4510E00E5F1E}" srcOrd="0" destOrd="0" presId="urn:microsoft.com/office/officeart/2005/8/layout/equation1"/>
    <dgm:cxn modelId="{B58435F3-4949-4CE7-A8DA-44A14F1A795A}" type="presOf" srcId="{161D011F-F580-4A6E-BA71-6F3AE3AACC89}" destId="{D6147127-5D51-4879-A8B6-E299ABD196F6}" srcOrd="0" destOrd="0" presId="urn:microsoft.com/office/officeart/2005/8/layout/equation1"/>
    <dgm:cxn modelId="{D8A2FCC9-380E-4DA3-9F87-D84B566299B1}" type="presParOf" srcId="{F5F6357A-532E-47DA-9001-4510E00E5F1E}" destId="{5D31D5DF-1880-4644-8917-C602BDC598A6}" srcOrd="0" destOrd="0" presId="urn:microsoft.com/office/officeart/2005/8/layout/equation1"/>
    <dgm:cxn modelId="{190F9F3F-6FC5-4C6E-B96E-65C31D48D81E}" type="presParOf" srcId="{F5F6357A-532E-47DA-9001-4510E00E5F1E}" destId="{4E2C15B5-959C-4499-BFF7-3C4CFA2BBC43}" srcOrd="1" destOrd="0" presId="urn:microsoft.com/office/officeart/2005/8/layout/equation1"/>
    <dgm:cxn modelId="{1071D381-0574-4B54-8426-FCDD09E3B069}" type="presParOf" srcId="{F5F6357A-532E-47DA-9001-4510E00E5F1E}" destId="{6B4D6A73-9D21-45EB-91E1-FC64CDDA3661}" srcOrd="2" destOrd="0" presId="urn:microsoft.com/office/officeart/2005/8/layout/equation1"/>
    <dgm:cxn modelId="{3BA6F5EB-9509-4138-A6A1-24D0BC3CEEB8}" type="presParOf" srcId="{F5F6357A-532E-47DA-9001-4510E00E5F1E}" destId="{C022A28A-6A69-466F-95CB-11BA2AFF0AF8}" srcOrd="3" destOrd="0" presId="urn:microsoft.com/office/officeart/2005/8/layout/equation1"/>
    <dgm:cxn modelId="{BF13AD74-3353-4079-A2F6-E5DB552FFE17}" type="presParOf" srcId="{F5F6357A-532E-47DA-9001-4510E00E5F1E}" destId="{19CF4184-2AD2-4358-A9C9-3D46909E90CC}" srcOrd="4" destOrd="0" presId="urn:microsoft.com/office/officeart/2005/8/layout/equation1"/>
    <dgm:cxn modelId="{8190CEB8-3547-4DF4-89FB-928F570895A6}" type="presParOf" srcId="{F5F6357A-532E-47DA-9001-4510E00E5F1E}" destId="{628628F4-706F-4987-B8AF-C12B79A6C525}" srcOrd="5" destOrd="0" presId="urn:microsoft.com/office/officeart/2005/8/layout/equation1"/>
    <dgm:cxn modelId="{AC7EA9A0-CF13-414F-83A1-E51058EDA6AE}" type="presParOf" srcId="{F5F6357A-532E-47DA-9001-4510E00E5F1E}" destId="{D6147127-5D51-4879-A8B6-E299ABD196F6}" srcOrd="6" destOrd="0" presId="urn:microsoft.com/office/officeart/2005/8/layout/equation1"/>
    <dgm:cxn modelId="{3B3FCBED-B5B5-476B-A179-437807DDBFAC}" type="presParOf" srcId="{F5F6357A-532E-47DA-9001-4510E00E5F1E}" destId="{86442850-1CEF-469F-A431-DAF0A6361CB9}" srcOrd="7" destOrd="0" presId="urn:microsoft.com/office/officeart/2005/8/layout/equation1"/>
    <dgm:cxn modelId="{E5C981FB-66AB-45BE-9093-06D482BDD52C}" type="presParOf" srcId="{F5F6357A-532E-47DA-9001-4510E00E5F1E}" destId="{0A8C2815-B48D-4DA0-9298-AEEDB542FDF3}" srcOrd="8" destOrd="0" presId="urn:microsoft.com/office/officeart/2005/8/layout/equation1"/>
    <dgm:cxn modelId="{A6D23FB7-F616-43F2-AD7F-716639121FB0}" type="presParOf" srcId="{F5F6357A-532E-47DA-9001-4510E00E5F1E}" destId="{DDAA961A-0E4B-4278-920D-6EAA4AF48E1C}" srcOrd="9" destOrd="0" presId="urn:microsoft.com/office/officeart/2005/8/layout/equation1"/>
    <dgm:cxn modelId="{CCCE64E8-DF89-4FF9-B7EA-F0C8C7748597}" type="presParOf" srcId="{F5F6357A-532E-47DA-9001-4510E00E5F1E}" destId="{0C53C7D5-0DAF-4316-B87E-3CA51D1C4FB5}" srcOrd="10" destOrd="0" presId="urn:microsoft.com/office/officeart/2005/8/layout/equation1"/>
    <dgm:cxn modelId="{5E1F12A9-32EB-47CD-B32E-09F8CC0AE7A8}" type="presParOf" srcId="{F5F6357A-532E-47DA-9001-4510E00E5F1E}" destId="{0455C3DD-DC3E-4343-90C1-ADC4E8D298C0}" srcOrd="11" destOrd="0" presId="urn:microsoft.com/office/officeart/2005/8/layout/equation1"/>
    <dgm:cxn modelId="{2AE31B86-301B-4447-BF76-63A91E3A4ACB}" type="presParOf" srcId="{F5F6357A-532E-47DA-9001-4510E00E5F1E}" destId="{85EF4035-1C71-481D-BA7A-FF87A2AE0441}" srcOrd="12" destOrd="0" presId="urn:microsoft.com/office/officeart/2005/8/layout/equation1"/>
    <dgm:cxn modelId="{2A4873DB-FFAE-4AAA-8266-0970004F944E}" type="presParOf" srcId="{F5F6357A-532E-47DA-9001-4510E00E5F1E}" destId="{8AEBF454-40BE-4DD9-AA10-D08568FFA47B}" srcOrd="13" destOrd="0" presId="urn:microsoft.com/office/officeart/2005/8/layout/equation1"/>
    <dgm:cxn modelId="{3F51BF93-0C9A-45C2-8039-DBBFEE982E28}" type="presParOf" srcId="{F5F6357A-532E-47DA-9001-4510E00E5F1E}" destId="{F7741337-341B-45A7-9DEB-5892C0F4A109}" srcOrd="14" destOrd="0" presId="urn:microsoft.com/office/officeart/2005/8/layout/equation1"/>
    <dgm:cxn modelId="{58620D0F-2524-4A84-B159-85FDC4E1B23D}" type="presParOf" srcId="{F5F6357A-532E-47DA-9001-4510E00E5F1E}" destId="{D9A177C5-B563-4C79-B8BB-8B283147443A}" srcOrd="15" destOrd="0" presId="urn:microsoft.com/office/officeart/2005/8/layout/equation1"/>
    <dgm:cxn modelId="{239C8197-4AA6-4F15-B8E7-FF6A7C60BF7F}" type="presParOf" srcId="{F5F6357A-532E-47DA-9001-4510E00E5F1E}" destId="{FE2BAA37-10E4-4138-85E4-ACDFAD8656CB}" srcOrd="16" destOrd="0" presId="urn:microsoft.com/office/officeart/2005/8/layout/equati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BFB555C-A410-4435-B1F0-4442FD304964}" type="doc">
      <dgm:prSet loTypeId="urn:microsoft.com/office/officeart/2005/8/layout/chevron1" loCatId="process" qsTypeId="urn:microsoft.com/office/officeart/2005/8/quickstyle/simple1" qsCatId="simple" csTypeId="urn:microsoft.com/office/officeart/2005/8/colors/accent1_2" csCatId="accent1" phldr="1"/>
      <dgm:spPr/>
    </dgm:pt>
    <dgm:pt modelId="{94160BF3-BED7-42FE-93E1-09C2990E456D}">
      <dgm:prSet phldrT="[Tekst]"/>
      <dgm:spPr>
        <a:solidFill>
          <a:schemeClr val="accent4"/>
        </a:solidFill>
      </dgm:spPr>
      <dgm:t>
        <a:bodyPr/>
        <a:lstStyle/>
        <a:p>
          <a:r>
            <a:rPr lang="pl-PL"/>
            <a:t>Potrzeba</a:t>
          </a:r>
          <a:endParaRPr lang="pl-PL" dirty="0"/>
        </a:p>
      </dgm:t>
    </dgm:pt>
    <dgm:pt modelId="{4199F539-9D80-4E8B-958A-CBA01AFB853F}" type="parTrans" cxnId="{05914576-33EF-4695-B69E-A65BBB26D479}">
      <dgm:prSet/>
      <dgm:spPr/>
      <dgm:t>
        <a:bodyPr/>
        <a:lstStyle/>
        <a:p>
          <a:endParaRPr lang="pl-PL"/>
        </a:p>
      </dgm:t>
    </dgm:pt>
    <dgm:pt modelId="{0C02FB77-9554-47EF-97EF-B0DF9B74D1E9}" type="sibTrans" cxnId="{05914576-33EF-4695-B69E-A65BBB26D479}">
      <dgm:prSet/>
      <dgm:spPr/>
      <dgm:t>
        <a:bodyPr/>
        <a:lstStyle/>
        <a:p>
          <a:endParaRPr lang="pl-PL"/>
        </a:p>
      </dgm:t>
    </dgm:pt>
    <dgm:pt modelId="{FE86E49F-005D-4619-929A-7A394F209AB1}">
      <dgm:prSet phldrT="[Tekst]"/>
      <dgm:spPr>
        <a:solidFill>
          <a:srgbClr val="5EBFBE"/>
        </a:solidFill>
      </dgm:spPr>
      <dgm:t>
        <a:bodyPr/>
        <a:lstStyle/>
        <a:p>
          <a:r>
            <a:rPr lang="pl-PL" dirty="0"/>
            <a:t>Cel </a:t>
          </a:r>
        </a:p>
      </dgm:t>
    </dgm:pt>
    <dgm:pt modelId="{65FC63DC-8814-4B41-AE0E-7742E8AD1A65}" type="parTrans" cxnId="{405BFB44-541F-48FE-AD00-848248171443}">
      <dgm:prSet/>
      <dgm:spPr/>
      <dgm:t>
        <a:bodyPr/>
        <a:lstStyle/>
        <a:p>
          <a:endParaRPr lang="pl-PL"/>
        </a:p>
      </dgm:t>
    </dgm:pt>
    <dgm:pt modelId="{5A4D0443-8B63-43A1-A7F7-3F3C14CB6F33}" type="sibTrans" cxnId="{405BFB44-541F-48FE-AD00-848248171443}">
      <dgm:prSet/>
      <dgm:spPr/>
      <dgm:t>
        <a:bodyPr/>
        <a:lstStyle/>
        <a:p>
          <a:endParaRPr lang="pl-PL"/>
        </a:p>
      </dgm:t>
    </dgm:pt>
    <dgm:pt modelId="{336B0C1F-C348-4C95-B711-9EA4E05268A5}">
      <dgm:prSet phldrT="[Tekst]"/>
      <dgm:spPr>
        <a:solidFill>
          <a:srgbClr val="5EBFBE"/>
        </a:solidFill>
      </dgm:spPr>
      <dgm:t>
        <a:bodyPr/>
        <a:lstStyle/>
        <a:p>
          <a:r>
            <a:rPr lang="pl-PL" dirty="0"/>
            <a:t>Rezultat </a:t>
          </a:r>
        </a:p>
      </dgm:t>
    </dgm:pt>
    <dgm:pt modelId="{685FB5DF-21BD-495F-B2D9-E2D819B6D7F8}" type="parTrans" cxnId="{F636F93D-C29A-491A-B7A7-E02B3EE4C65D}">
      <dgm:prSet/>
      <dgm:spPr/>
      <dgm:t>
        <a:bodyPr/>
        <a:lstStyle/>
        <a:p>
          <a:endParaRPr lang="pl-PL"/>
        </a:p>
      </dgm:t>
    </dgm:pt>
    <dgm:pt modelId="{61F42DB7-A192-4CA4-9869-D4C8B06FD5FC}" type="sibTrans" cxnId="{F636F93D-C29A-491A-B7A7-E02B3EE4C65D}">
      <dgm:prSet/>
      <dgm:spPr/>
      <dgm:t>
        <a:bodyPr/>
        <a:lstStyle/>
        <a:p>
          <a:endParaRPr lang="pl-PL"/>
        </a:p>
      </dgm:t>
    </dgm:pt>
    <dgm:pt modelId="{9DB7FF80-1801-4F60-BDC5-870C9B266747}">
      <dgm:prSet phldrT="[Tekst]"/>
      <dgm:spPr>
        <a:solidFill>
          <a:srgbClr val="5EBFBE"/>
        </a:solidFill>
      </dgm:spPr>
      <dgm:t>
        <a:bodyPr/>
        <a:lstStyle/>
        <a:p>
          <a:r>
            <a:rPr lang="pl-PL" dirty="0"/>
            <a:t>Działanie</a:t>
          </a:r>
        </a:p>
      </dgm:t>
    </dgm:pt>
    <dgm:pt modelId="{440FAD9A-2C6F-4939-BDD7-97F458D84E20}" type="parTrans" cxnId="{493A8295-4389-4A6A-B8A7-E548FA4AD4AB}">
      <dgm:prSet/>
      <dgm:spPr/>
      <dgm:t>
        <a:bodyPr/>
        <a:lstStyle/>
        <a:p>
          <a:endParaRPr lang="pl-PL"/>
        </a:p>
      </dgm:t>
    </dgm:pt>
    <dgm:pt modelId="{55407212-C898-4EE1-9439-C0BEE96AAC47}" type="sibTrans" cxnId="{493A8295-4389-4A6A-B8A7-E548FA4AD4AB}">
      <dgm:prSet/>
      <dgm:spPr/>
      <dgm:t>
        <a:bodyPr/>
        <a:lstStyle/>
        <a:p>
          <a:endParaRPr lang="pl-PL"/>
        </a:p>
      </dgm:t>
    </dgm:pt>
    <dgm:pt modelId="{36853C79-5570-4CB3-B57F-B1D54495EA4A}" type="pres">
      <dgm:prSet presAssocID="{1BFB555C-A410-4435-B1F0-4442FD304964}" presName="Name0" presStyleCnt="0">
        <dgm:presLayoutVars>
          <dgm:dir/>
          <dgm:animLvl val="lvl"/>
          <dgm:resizeHandles val="exact"/>
        </dgm:presLayoutVars>
      </dgm:prSet>
      <dgm:spPr/>
    </dgm:pt>
    <dgm:pt modelId="{A805BB21-AB1E-4B32-AEF0-5750073C9EA1}" type="pres">
      <dgm:prSet presAssocID="{94160BF3-BED7-42FE-93E1-09C2990E456D}" presName="parTxOnly" presStyleLbl="node1" presStyleIdx="0" presStyleCnt="4">
        <dgm:presLayoutVars>
          <dgm:chMax val="0"/>
          <dgm:chPref val="0"/>
          <dgm:bulletEnabled val="1"/>
        </dgm:presLayoutVars>
      </dgm:prSet>
      <dgm:spPr/>
      <dgm:t>
        <a:bodyPr/>
        <a:lstStyle/>
        <a:p>
          <a:endParaRPr lang="pl-PL"/>
        </a:p>
      </dgm:t>
    </dgm:pt>
    <dgm:pt modelId="{C79AF952-AB25-447E-AAEB-427631E7E8E7}" type="pres">
      <dgm:prSet presAssocID="{0C02FB77-9554-47EF-97EF-B0DF9B74D1E9}" presName="parTxOnlySpace" presStyleCnt="0"/>
      <dgm:spPr/>
    </dgm:pt>
    <dgm:pt modelId="{1C4CDD40-7283-452C-990B-9E875F882CC0}" type="pres">
      <dgm:prSet presAssocID="{FE86E49F-005D-4619-929A-7A394F209AB1}" presName="parTxOnly" presStyleLbl="node1" presStyleIdx="1" presStyleCnt="4">
        <dgm:presLayoutVars>
          <dgm:chMax val="0"/>
          <dgm:chPref val="0"/>
          <dgm:bulletEnabled val="1"/>
        </dgm:presLayoutVars>
      </dgm:prSet>
      <dgm:spPr/>
      <dgm:t>
        <a:bodyPr/>
        <a:lstStyle/>
        <a:p>
          <a:endParaRPr lang="pl-PL"/>
        </a:p>
      </dgm:t>
    </dgm:pt>
    <dgm:pt modelId="{2D4BE636-E09E-4132-BF67-F0FF995798F0}" type="pres">
      <dgm:prSet presAssocID="{5A4D0443-8B63-43A1-A7F7-3F3C14CB6F33}" presName="parTxOnlySpace" presStyleCnt="0"/>
      <dgm:spPr/>
    </dgm:pt>
    <dgm:pt modelId="{5BA9D61B-6241-4221-93AD-1B6CAAD5FF4C}" type="pres">
      <dgm:prSet presAssocID="{9DB7FF80-1801-4F60-BDC5-870C9B266747}" presName="parTxOnly" presStyleLbl="node1" presStyleIdx="2" presStyleCnt="4">
        <dgm:presLayoutVars>
          <dgm:chMax val="0"/>
          <dgm:chPref val="0"/>
          <dgm:bulletEnabled val="1"/>
        </dgm:presLayoutVars>
      </dgm:prSet>
      <dgm:spPr/>
      <dgm:t>
        <a:bodyPr/>
        <a:lstStyle/>
        <a:p>
          <a:endParaRPr lang="pl-PL"/>
        </a:p>
      </dgm:t>
    </dgm:pt>
    <dgm:pt modelId="{912C0BB8-2699-4B35-93E8-D66C3BCBD883}" type="pres">
      <dgm:prSet presAssocID="{55407212-C898-4EE1-9439-C0BEE96AAC47}" presName="parTxOnlySpace" presStyleCnt="0"/>
      <dgm:spPr/>
    </dgm:pt>
    <dgm:pt modelId="{AB307BC9-F7B5-45D4-ACD7-E5FFEB1205D7}" type="pres">
      <dgm:prSet presAssocID="{336B0C1F-C348-4C95-B711-9EA4E05268A5}" presName="parTxOnly" presStyleLbl="node1" presStyleIdx="3" presStyleCnt="4">
        <dgm:presLayoutVars>
          <dgm:chMax val="0"/>
          <dgm:chPref val="0"/>
          <dgm:bulletEnabled val="1"/>
        </dgm:presLayoutVars>
      </dgm:prSet>
      <dgm:spPr/>
      <dgm:t>
        <a:bodyPr/>
        <a:lstStyle/>
        <a:p>
          <a:endParaRPr lang="pl-PL"/>
        </a:p>
      </dgm:t>
    </dgm:pt>
  </dgm:ptLst>
  <dgm:cxnLst>
    <dgm:cxn modelId="{493A8295-4389-4A6A-B8A7-E548FA4AD4AB}" srcId="{1BFB555C-A410-4435-B1F0-4442FD304964}" destId="{9DB7FF80-1801-4F60-BDC5-870C9B266747}" srcOrd="2" destOrd="0" parTransId="{440FAD9A-2C6F-4939-BDD7-97F458D84E20}" sibTransId="{55407212-C898-4EE1-9439-C0BEE96AAC47}"/>
    <dgm:cxn modelId="{1666F09D-13B0-4B11-8504-887ED2161AC5}" type="presOf" srcId="{9DB7FF80-1801-4F60-BDC5-870C9B266747}" destId="{5BA9D61B-6241-4221-93AD-1B6CAAD5FF4C}" srcOrd="0" destOrd="0" presId="urn:microsoft.com/office/officeart/2005/8/layout/chevron1"/>
    <dgm:cxn modelId="{F636F93D-C29A-491A-B7A7-E02B3EE4C65D}" srcId="{1BFB555C-A410-4435-B1F0-4442FD304964}" destId="{336B0C1F-C348-4C95-B711-9EA4E05268A5}" srcOrd="3" destOrd="0" parTransId="{685FB5DF-21BD-495F-B2D9-E2D819B6D7F8}" sibTransId="{61F42DB7-A192-4CA4-9869-D4C8B06FD5FC}"/>
    <dgm:cxn modelId="{31EB0BE9-8CA6-4363-B571-F2A9E7354F4E}" type="presOf" srcId="{FE86E49F-005D-4619-929A-7A394F209AB1}" destId="{1C4CDD40-7283-452C-990B-9E875F882CC0}" srcOrd="0" destOrd="0" presId="urn:microsoft.com/office/officeart/2005/8/layout/chevron1"/>
    <dgm:cxn modelId="{05914576-33EF-4695-B69E-A65BBB26D479}" srcId="{1BFB555C-A410-4435-B1F0-4442FD304964}" destId="{94160BF3-BED7-42FE-93E1-09C2990E456D}" srcOrd="0" destOrd="0" parTransId="{4199F539-9D80-4E8B-958A-CBA01AFB853F}" sibTransId="{0C02FB77-9554-47EF-97EF-B0DF9B74D1E9}"/>
    <dgm:cxn modelId="{405BFB44-541F-48FE-AD00-848248171443}" srcId="{1BFB555C-A410-4435-B1F0-4442FD304964}" destId="{FE86E49F-005D-4619-929A-7A394F209AB1}" srcOrd="1" destOrd="0" parTransId="{65FC63DC-8814-4B41-AE0E-7742E8AD1A65}" sibTransId="{5A4D0443-8B63-43A1-A7F7-3F3C14CB6F33}"/>
    <dgm:cxn modelId="{A7CAB42E-1A36-4F81-BFE7-4D11079A18D4}" type="presOf" srcId="{336B0C1F-C348-4C95-B711-9EA4E05268A5}" destId="{AB307BC9-F7B5-45D4-ACD7-E5FFEB1205D7}" srcOrd="0" destOrd="0" presId="urn:microsoft.com/office/officeart/2005/8/layout/chevron1"/>
    <dgm:cxn modelId="{1BC74F44-7977-492B-8F09-E5F868191281}" type="presOf" srcId="{1BFB555C-A410-4435-B1F0-4442FD304964}" destId="{36853C79-5570-4CB3-B57F-B1D54495EA4A}" srcOrd="0" destOrd="0" presId="urn:microsoft.com/office/officeart/2005/8/layout/chevron1"/>
    <dgm:cxn modelId="{0E50E5C5-F52A-4CC0-B634-ADBAE80BFBDE}" type="presOf" srcId="{94160BF3-BED7-42FE-93E1-09C2990E456D}" destId="{A805BB21-AB1E-4B32-AEF0-5750073C9EA1}" srcOrd="0" destOrd="0" presId="urn:microsoft.com/office/officeart/2005/8/layout/chevron1"/>
    <dgm:cxn modelId="{B62F1E2F-2925-40F8-8052-9A2AF3DBB67C}" type="presParOf" srcId="{36853C79-5570-4CB3-B57F-B1D54495EA4A}" destId="{A805BB21-AB1E-4B32-AEF0-5750073C9EA1}" srcOrd="0" destOrd="0" presId="urn:microsoft.com/office/officeart/2005/8/layout/chevron1"/>
    <dgm:cxn modelId="{F8715903-AF77-4806-9FC3-95280AC87F40}" type="presParOf" srcId="{36853C79-5570-4CB3-B57F-B1D54495EA4A}" destId="{C79AF952-AB25-447E-AAEB-427631E7E8E7}" srcOrd="1" destOrd="0" presId="urn:microsoft.com/office/officeart/2005/8/layout/chevron1"/>
    <dgm:cxn modelId="{F2F8FD28-0695-4993-B227-EFB5BEACC484}" type="presParOf" srcId="{36853C79-5570-4CB3-B57F-B1D54495EA4A}" destId="{1C4CDD40-7283-452C-990B-9E875F882CC0}" srcOrd="2" destOrd="0" presId="urn:microsoft.com/office/officeart/2005/8/layout/chevron1"/>
    <dgm:cxn modelId="{F207F870-7543-47EF-A4EB-C3E1B1302FC4}" type="presParOf" srcId="{36853C79-5570-4CB3-B57F-B1D54495EA4A}" destId="{2D4BE636-E09E-4132-BF67-F0FF995798F0}" srcOrd="3" destOrd="0" presId="urn:microsoft.com/office/officeart/2005/8/layout/chevron1"/>
    <dgm:cxn modelId="{198DB016-E301-472E-865E-6AA5CD2D2B77}" type="presParOf" srcId="{36853C79-5570-4CB3-B57F-B1D54495EA4A}" destId="{5BA9D61B-6241-4221-93AD-1B6CAAD5FF4C}" srcOrd="4" destOrd="0" presId="urn:microsoft.com/office/officeart/2005/8/layout/chevron1"/>
    <dgm:cxn modelId="{6BB908E2-5932-49B3-AC6E-A4D75B2A789E}" type="presParOf" srcId="{36853C79-5570-4CB3-B57F-B1D54495EA4A}" destId="{912C0BB8-2699-4B35-93E8-D66C3BCBD883}" srcOrd="5" destOrd="0" presId="urn:microsoft.com/office/officeart/2005/8/layout/chevron1"/>
    <dgm:cxn modelId="{427B0CDF-6430-4950-8941-03839C110E4E}" type="presParOf" srcId="{36853C79-5570-4CB3-B57F-B1D54495EA4A}" destId="{AB307BC9-F7B5-45D4-ACD7-E5FFEB1205D7}" srcOrd="6"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51E2EFE-41A5-471D-A9AB-1FFF530C9453}" type="doc">
      <dgm:prSet loTypeId="urn:microsoft.com/office/officeart/2008/layout/RadialCluster" loCatId="cycle" qsTypeId="urn:microsoft.com/office/officeart/2005/8/quickstyle/3d3" qsCatId="3D" csTypeId="urn:microsoft.com/office/officeart/2005/8/colors/accent1_2" csCatId="accent1" phldr="1"/>
      <dgm:spPr/>
      <dgm:t>
        <a:bodyPr/>
        <a:lstStyle/>
        <a:p>
          <a:endParaRPr lang="pl-PL"/>
        </a:p>
      </dgm:t>
    </dgm:pt>
    <dgm:pt modelId="{A3E70E45-DF83-4286-A0C6-033C8F5A2235}">
      <dgm:prSet phldrT="[Tekst]" custT="1"/>
      <dgm:spPr>
        <a:gradFill rotWithShape="0">
          <a:gsLst>
            <a:gs pos="1700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solidFill>
            <a:schemeClr val="lt1">
              <a:hueOff val="0"/>
              <a:satOff val="0"/>
              <a:lumOff val="0"/>
            </a:schemeClr>
          </a:solidFill>
        </a:ln>
      </dgm:spPr>
      <dgm:t>
        <a:bodyPr/>
        <a:lstStyle/>
        <a:p>
          <a:r>
            <a:rPr lang="pl-PL" sz="1400" b="1" dirty="0">
              <a:solidFill>
                <a:schemeClr val="tx1"/>
              </a:solidFill>
            </a:rPr>
            <a:t>ETAP II</a:t>
          </a:r>
        </a:p>
        <a:p>
          <a:r>
            <a:rPr lang="pl-PL" sz="1400" b="1" dirty="0">
              <a:solidFill>
                <a:schemeClr val="tx1"/>
              </a:solidFill>
            </a:rPr>
            <a:t>PRZYGOTOWANIE</a:t>
          </a:r>
        </a:p>
      </dgm:t>
    </dgm:pt>
    <dgm:pt modelId="{F6C45EFA-7965-4305-BFE8-95A23A0AA733}" type="parTrans" cxnId="{6A733BAA-6711-4385-BF75-F2765ECAC2FF}">
      <dgm:prSet/>
      <dgm:spPr/>
      <dgm:t>
        <a:bodyPr/>
        <a:lstStyle/>
        <a:p>
          <a:endParaRPr lang="pl-PL"/>
        </a:p>
      </dgm:t>
    </dgm:pt>
    <dgm:pt modelId="{BB6BDB75-A9C5-46A8-A0A1-8D1A4962763A}" type="sibTrans" cxnId="{6A733BAA-6711-4385-BF75-F2765ECAC2FF}">
      <dgm:prSet/>
      <dgm:spPr/>
      <dgm:t>
        <a:bodyPr/>
        <a:lstStyle/>
        <a:p>
          <a:endParaRPr lang="pl-PL"/>
        </a:p>
      </dgm:t>
    </dgm:pt>
    <dgm:pt modelId="{DCCDBF2E-1F8F-4554-93B5-6CCA077ADF3D}">
      <dgm:prSet/>
      <dgm:spPr/>
      <dgm:t>
        <a:bodyPr/>
        <a:lstStyle/>
        <a:p>
          <a:endParaRPr lang="pl-PL"/>
        </a:p>
      </dgm:t>
    </dgm:pt>
    <dgm:pt modelId="{190D382E-0151-4D5B-A94B-ECE8FBA83821}" type="parTrans" cxnId="{C44798F8-1A0B-4EB8-A112-56568445BA40}">
      <dgm:prSet/>
      <dgm:spPr/>
      <dgm:t>
        <a:bodyPr/>
        <a:lstStyle/>
        <a:p>
          <a:endParaRPr lang="pl-PL"/>
        </a:p>
      </dgm:t>
    </dgm:pt>
    <dgm:pt modelId="{9D5AC94F-6646-4490-B57D-5A31FA39A7EC}" type="sibTrans" cxnId="{C44798F8-1A0B-4EB8-A112-56568445BA40}">
      <dgm:prSet/>
      <dgm:spPr/>
      <dgm:t>
        <a:bodyPr/>
        <a:lstStyle/>
        <a:p>
          <a:endParaRPr lang="pl-PL"/>
        </a:p>
      </dgm:t>
    </dgm:pt>
    <dgm:pt modelId="{FC7F37BC-57DB-462A-A918-789C9C306D26}" type="pres">
      <dgm:prSet presAssocID="{F51E2EFE-41A5-471D-A9AB-1FFF530C9453}" presName="Name0" presStyleCnt="0">
        <dgm:presLayoutVars>
          <dgm:chMax val="1"/>
          <dgm:chPref val="1"/>
          <dgm:dir/>
          <dgm:animOne val="branch"/>
          <dgm:animLvl val="lvl"/>
        </dgm:presLayoutVars>
      </dgm:prSet>
      <dgm:spPr/>
      <dgm:t>
        <a:bodyPr/>
        <a:lstStyle/>
        <a:p>
          <a:endParaRPr lang="pl-PL"/>
        </a:p>
      </dgm:t>
    </dgm:pt>
    <dgm:pt modelId="{61F0CA70-A28F-4BEB-A167-C8861D94FA7C}" type="pres">
      <dgm:prSet presAssocID="{A3E70E45-DF83-4286-A0C6-033C8F5A2235}" presName="singleCycle" presStyleCnt="0"/>
      <dgm:spPr/>
    </dgm:pt>
    <dgm:pt modelId="{B6D3EE79-186D-4966-BA43-13D046DE8476}" type="pres">
      <dgm:prSet presAssocID="{A3E70E45-DF83-4286-A0C6-033C8F5A2235}" presName="singleCenter" presStyleLbl="node1" presStyleIdx="0" presStyleCnt="1" custScaleX="409862" custLinFactNeighborX="0" custLinFactNeighborY="-2425">
        <dgm:presLayoutVars>
          <dgm:chMax val="7"/>
          <dgm:chPref val="7"/>
        </dgm:presLayoutVars>
      </dgm:prSet>
      <dgm:spPr/>
      <dgm:t>
        <a:bodyPr/>
        <a:lstStyle/>
        <a:p>
          <a:endParaRPr lang="pl-PL"/>
        </a:p>
      </dgm:t>
    </dgm:pt>
  </dgm:ptLst>
  <dgm:cxnLst>
    <dgm:cxn modelId="{3C772008-3CA6-406A-B943-A40AE42B4C2D}" type="presOf" srcId="{A3E70E45-DF83-4286-A0C6-033C8F5A2235}" destId="{B6D3EE79-186D-4966-BA43-13D046DE8476}" srcOrd="0" destOrd="0" presId="urn:microsoft.com/office/officeart/2008/layout/RadialCluster"/>
    <dgm:cxn modelId="{6A733BAA-6711-4385-BF75-F2765ECAC2FF}" srcId="{F51E2EFE-41A5-471D-A9AB-1FFF530C9453}" destId="{A3E70E45-DF83-4286-A0C6-033C8F5A2235}" srcOrd="0" destOrd="0" parTransId="{F6C45EFA-7965-4305-BFE8-95A23A0AA733}" sibTransId="{BB6BDB75-A9C5-46A8-A0A1-8D1A4962763A}"/>
    <dgm:cxn modelId="{C44798F8-1A0B-4EB8-A112-56568445BA40}" srcId="{F51E2EFE-41A5-471D-A9AB-1FFF530C9453}" destId="{DCCDBF2E-1F8F-4554-93B5-6CCA077ADF3D}" srcOrd="1" destOrd="0" parTransId="{190D382E-0151-4D5B-A94B-ECE8FBA83821}" sibTransId="{9D5AC94F-6646-4490-B57D-5A31FA39A7EC}"/>
    <dgm:cxn modelId="{A0F4EE40-4149-4F44-8278-518AE74BB101}" type="presOf" srcId="{F51E2EFE-41A5-471D-A9AB-1FFF530C9453}" destId="{FC7F37BC-57DB-462A-A918-789C9C306D26}" srcOrd="0" destOrd="0" presId="urn:microsoft.com/office/officeart/2008/layout/RadialCluster"/>
    <dgm:cxn modelId="{C3039AC7-1676-483D-91C1-96EAD3A1C0F1}" type="presParOf" srcId="{FC7F37BC-57DB-462A-A918-789C9C306D26}" destId="{61F0CA70-A28F-4BEB-A167-C8861D94FA7C}" srcOrd="0" destOrd="0" presId="urn:microsoft.com/office/officeart/2008/layout/RadialCluster"/>
    <dgm:cxn modelId="{C98F89CB-948D-4D3E-A662-D5492747CD73}" type="presParOf" srcId="{61F0CA70-A28F-4BEB-A167-C8861D94FA7C}" destId="{B6D3EE79-186D-4966-BA43-13D046DE8476}" srcOrd="0" destOrd="0" presId="urn:microsoft.com/office/officeart/2008/layout/Radial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51E2EFE-41A5-471D-A9AB-1FFF530C9453}" type="doc">
      <dgm:prSet loTypeId="urn:microsoft.com/office/officeart/2008/layout/RadialCluster" loCatId="cycle" qsTypeId="urn:microsoft.com/office/officeart/2005/8/quickstyle/3d3" qsCatId="3D" csTypeId="urn:microsoft.com/office/officeart/2005/8/colors/accent1_2" csCatId="accent1" phldr="1"/>
      <dgm:spPr/>
      <dgm:t>
        <a:bodyPr/>
        <a:lstStyle/>
        <a:p>
          <a:endParaRPr lang="pl-PL"/>
        </a:p>
      </dgm:t>
    </dgm:pt>
    <dgm:pt modelId="{A3E70E45-DF83-4286-A0C6-033C8F5A2235}">
      <dgm:prSet phldrT="[Tekst]" custT="1"/>
      <dgm:spPr>
        <a:gradFill rotWithShape="0">
          <a:gsLst>
            <a:gs pos="1700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solidFill>
            <a:schemeClr val="lt1">
              <a:hueOff val="0"/>
              <a:satOff val="0"/>
              <a:lumOff val="0"/>
            </a:schemeClr>
          </a:solidFill>
        </a:ln>
      </dgm:spPr>
      <dgm:t>
        <a:bodyPr/>
        <a:lstStyle/>
        <a:p>
          <a:r>
            <a:rPr lang="pl-PL" sz="1400" b="1" dirty="0">
              <a:solidFill>
                <a:schemeClr val="tx1"/>
              </a:solidFill>
            </a:rPr>
            <a:t>ETAP III</a:t>
          </a:r>
        </a:p>
        <a:p>
          <a:r>
            <a:rPr lang="pl-PL" sz="1400" b="1" dirty="0">
              <a:solidFill>
                <a:schemeClr val="tx1"/>
              </a:solidFill>
            </a:rPr>
            <a:t>REALIZACJA</a:t>
          </a:r>
        </a:p>
      </dgm:t>
    </dgm:pt>
    <dgm:pt modelId="{F6C45EFA-7965-4305-BFE8-95A23A0AA733}" type="parTrans" cxnId="{6A733BAA-6711-4385-BF75-F2765ECAC2FF}">
      <dgm:prSet/>
      <dgm:spPr/>
      <dgm:t>
        <a:bodyPr/>
        <a:lstStyle/>
        <a:p>
          <a:endParaRPr lang="pl-PL"/>
        </a:p>
      </dgm:t>
    </dgm:pt>
    <dgm:pt modelId="{BB6BDB75-A9C5-46A8-A0A1-8D1A4962763A}" type="sibTrans" cxnId="{6A733BAA-6711-4385-BF75-F2765ECAC2FF}">
      <dgm:prSet/>
      <dgm:spPr/>
      <dgm:t>
        <a:bodyPr/>
        <a:lstStyle/>
        <a:p>
          <a:endParaRPr lang="pl-PL"/>
        </a:p>
      </dgm:t>
    </dgm:pt>
    <dgm:pt modelId="{FC7F37BC-57DB-462A-A918-789C9C306D26}" type="pres">
      <dgm:prSet presAssocID="{F51E2EFE-41A5-471D-A9AB-1FFF530C9453}" presName="Name0" presStyleCnt="0">
        <dgm:presLayoutVars>
          <dgm:chMax val="1"/>
          <dgm:chPref val="1"/>
          <dgm:dir/>
          <dgm:animOne val="branch"/>
          <dgm:animLvl val="lvl"/>
        </dgm:presLayoutVars>
      </dgm:prSet>
      <dgm:spPr/>
      <dgm:t>
        <a:bodyPr/>
        <a:lstStyle/>
        <a:p>
          <a:endParaRPr lang="pl-PL"/>
        </a:p>
      </dgm:t>
    </dgm:pt>
    <dgm:pt modelId="{61F0CA70-A28F-4BEB-A167-C8861D94FA7C}" type="pres">
      <dgm:prSet presAssocID="{A3E70E45-DF83-4286-A0C6-033C8F5A2235}" presName="singleCycle" presStyleCnt="0"/>
      <dgm:spPr/>
    </dgm:pt>
    <dgm:pt modelId="{B6D3EE79-186D-4966-BA43-13D046DE8476}" type="pres">
      <dgm:prSet presAssocID="{A3E70E45-DF83-4286-A0C6-033C8F5A2235}" presName="singleCenter" presStyleLbl="node1" presStyleIdx="0" presStyleCnt="1" custScaleX="417435" custLinFactNeighborX="-776" custLinFactNeighborY="-30248">
        <dgm:presLayoutVars>
          <dgm:chMax val="7"/>
          <dgm:chPref val="7"/>
        </dgm:presLayoutVars>
      </dgm:prSet>
      <dgm:spPr/>
      <dgm:t>
        <a:bodyPr/>
        <a:lstStyle/>
        <a:p>
          <a:endParaRPr lang="pl-PL"/>
        </a:p>
      </dgm:t>
    </dgm:pt>
  </dgm:ptLst>
  <dgm:cxnLst>
    <dgm:cxn modelId="{3C772008-3CA6-406A-B943-A40AE42B4C2D}" type="presOf" srcId="{A3E70E45-DF83-4286-A0C6-033C8F5A2235}" destId="{B6D3EE79-186D-4966-BA43-13D046DE8476}" srcOrd="0" destOrd="0" presId="urn:microsoft.com/office/officeart/2008/layout/RadialCluster"/>
    <dgm:cxn modelId="{6A733BAA-6711-4385-BF75-F2765ECAC2FF}" srcId="{F51E2EFE-41A5-471D-A9AB-1FFF530C9453}" destId="{A3E70E45-DF83-4286-A0C6-033C8F5A2235}" srcOrd="0" destOrd="0" parTransId="{F6C45EFA-7965-4305-BFE8-95A23A0AA733}" sibTransId="{BB6BDB75-A9C5-46A8-A0A1-8D1A4962763A}"/>
    <dgm:cxn modelId="{A0F4EE40-4149-4F44-8278-518AE74BB101}" type="presOf" srcId="{F51E2EFE-41A5-471D-A9AB-1FFF530C9453}" destId="{FC7F37BC-57DB-462A-A918-789C9C306D26}" srcOrd="0" destOrd="0" presId="urn:microsoft.com/office/officeart/2008/layout/RadialCluster"/>
    <dgm:cxn modelId="{C3039AC7-1676-483D-91C1-96EAD3A1C0F1}" type="presParOf" srcId="{FC7F37BC-57DB-462A-A918-789C9C306D26}" destId="{61F0CA70-A28F-4BEB-A167-C8861D94FA7C}" srcOrd="0" destOrd="0" presId="urn:microsoft.com/office/officeart/2008/layout/RadialCluster"/>
    <dgm:cxn modelId="{C98F89CB-948D-4D3E-A662-D5492747CD73}" type="presParOf" srcId="{61F0CA70-A28F-4BEB-A167-C8861D94FA7C}" destId="{B6D3EE79-186D-4966-BA43-13D046DE8476}" srcOrd="0" destOrd="0" presId="urn:microsoft.com/office/officeart/2008/layout/RadialCluster"/>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51E2EFE-41A5-471D-A9AB-1FFF530C9453}" type="doc">
      <dgm:prSet loTypeId="urn:microsoft.com/office/officeart/2008/layout/RadialCluster" loCatId="cycle" qsTypeId="urn:microsoft.com/office/officeart/2005/8/quickstyle/3d3" qsCatId="3D" csTypeId="urn:microsoft.com/office/officeart/2005/8/colors/accent1_2" csCatId="accent1" phldr="1"/>
      <dgm:spPr/>
      <dgm:t>
        <a:bodyPr/>
        <a:lstStyle/>
        <a:p>
          <a:endParaRPr lang="pl-PL"/>
        </a:p>
      </dgm:t>
    </dgm:pt>
    <dgm:pt modelId="{A3E70E45-DF83-4286-A0C6-033C8F5A2235}">
      <dgm:prSet phldrT="[Tekst]" custT="1"/>
      <dgm:spPr>
        <a:gradFill rotWithShape="0">
          <a:gsLst>
            <a:gs pos="1700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solidFill>
            <a:schemeClr val="lt1">
              <a:hueOff val="0"/>
              <a:satOff val="0"/>
              <a:lumOff val="0"/>
            </a:schemeClr>
          </a:solidFill>
        </a:ln>
      </dgm:spPr>
      <dgm:t>
        <a:bodyPr/>
        <a:lstStyle/>
        <a:p>
          <a:r>
            <a:rPr lang="pl-PL" sz="1400" b="1">
              <a:solidFill>
                <a:schemeClr val="tx1"/>
              </a:solidFill>
            </a:rPr>
            <a:t>ETAP IV</a:t>
          </a:r>
          <a:endParaRPr lang="pl-PL" sz="1400" b="1" dirty="0">
            <a:solidFill>
              <a:schemeClr val="tx1"/>
            </a:solidFill>
          </a:endParaRPr>
        </a:p>
        <a:p>
          <a:r>
            <a:rPr lang="pl-PL" sz="1400" b="1" dirty="0">
              <a:solidFill>
                <a:schemeClr val="tx1"/>
              </a:solidFill>
            </a:rPr>
            <a:t>DZIAŁANIA NASTĘPCZE</a:t>
          </a:r>
        </a:p>
      </dgm:t>
    </dgm:pt>
    <dgm:pt modelId="{F6C45EFA-7965-4305-BFE8-95A23A0AA733}" type="parTrans" cxnId="{6A733BAA-6711-4385-BF75-F2765ECAC2FF}">
      <dgm:prSet/>
      <dgm:spPr/>
      <dgm:t>
        <a:bodyPr/>
        <a:lstStyle/>
        <a:p>
          <a:endParaRPr lang="pl-PL"/>
        </a:p>
      </dgm:t>
    </dgm:pt>
    <dgm:pt modelId="{BB6BDB75-A9C5-46A8-A0A1-8D1A4962763A}" type="sibTrans" cxnId="{6A733BAA-6711-4385-BF75-F2765ECAC2FF}">
      <dgm:prSet/>
      <dgm:spPr/>
      <dgm:t>
        <a:bodyPr/>
        <a:lstStyle/>
        <a:p>
          <a:endParaRPr lang="pl-PL"/>
        </a:p>
      </dgm:t>
    </dgm:pt>
    <dgm:pt modelId="{FC7F37BC-57DB-462A-A918-789C9C306D26}" type="pres">
      <dgm:prSet presAssocID="{F51E2EFE-41A5-471D-A9AB-1FFF530C9453}" presName="Name0" presStyleCnt="0">
        <dgm:presLayoutVars>
          <dgm:chMax val="1"/>
          <dgm:chPref val="1"/>
          <dgm:dir/>
          <dgm:animOne val="branch"/>
          <dgm:animLvl val="lvl"/>
        </dgm:presLayoutVars>
      </dgm:prSet>
      <dgm:spPr/>
      <dgm:t>
        <a:bodyPr/>
        <a:lstStyle/>
        <a:p>
          <a:endParaRPr lang="pl-PL"/>
        </a:p>
      </dgm:t>
    </dgm:pt>
    <dgm:pt modelId="{61F0CA70-A28F-4BEB-A167-C8861D94FA7C}" type="pres">
      <dgm:prSet presAssocID="{A3E70E45-DF83-4286-A0C6-033C8F5A2235}" presName="singleCycle" presStyleCnt="0"/>
      <dgm:spPr/>
    </dgm:pt>
    <dgm:pt modelId="{B6D3EE79-186D-4966-BA43-13D046DE8476}" type="pres">
      <dgm:prSet presAssocID="{A3E70E45-DF83-4286-A0C6-033C8F5A2235}" presName="singleCenter" presStyleLbl="node1" presStyleIdx="0" presStyleCnt="1" custScaleX="417435" custLinFactNeighborX="-776" custLinFactNeighborY="-30248">
        <dgm:presLayoutVars>
          <dgm:chMax val="7"/>
          <dgm:chPref val="7"/>
        </dgm:presLayoutVars>
      </dgm:prSet>
      <dgm:spPr/>
      <dgm:t>
        <a:bodyPr/>
        <a:lstStyle/>
        <a:p>
          <a:endParaRPr lang="pl-PL"/>
        </a:p>
      </dgm:t>
    </dgm:pt>
  </dgm:ptLst>
  <dgm:cxnLst>
    <dgm:cxn modelId="{3C772008-3CA6-406A-B943-A40AE42B4C2D}" type="presOf" srcId="{A3E70E45-DF83-4286-A0C6-033C8F5A2235}" destId="{B6D3EE79-186D-4966-BA43-13D046DE8476}" srcOrd="0" destOrd="0" presId="urn:microsoft.com/office/officeart/2008/layout/RadialCluster"/>
    <dgm:cxn modelId="{6A733BAA-6711-4385-BF75-F2765ECAC2FF}" srcId="{F51E2EFE-41A5-471D-A9AB-1FFF530C9453}" destId="{A3E70E45-DF83-4286-A0C6-033C8F5A2235}" srcOrd="0" destOrd="0" parTransId="{F6C45EFA-7965-4305-BFE8-95A23A0AA733}" sibTransId="{BB6BDB75-A9C5-46A8-A0A1-8D1A4962763A}"/>
    <dgm:cxn modelId="{A0F4EE40-4149-4F44-8278-518AE74BB101}" type="presOf" srcId="{F51E2EFE-41A5-471D-A9AB-1FFF530C9453}" destId="{FC7F37BC-57DB-462A-A918-789C9C306D26}" srcOrd="0" destOrd="0" presId="urn:microsoft.com/office/officeart/2008/layout/RadialCluster"/>
    <dgm:cxn modelId="{C3039AC7-1676-483D-91C1-96EAD3A1C0F1}" type="presParOf" srcId="{FC7F37BC-57DB-462A-A918-789C9C306D26}" destId="{61F0CA70-A28F-4BEB-A167-C8861D94FA7C}" srcOrd="0" destOrd="0" presId="urn:microsoft.com/office/officeart/2008/layout/RadialCluster"/>
    <dgm:cxn modelId="{C98F89CB-948D-4D3E-A662-D5492747CD73}" type="presParOf" srcId="{61F0CA70-A28F-4BEB-A167-C8861D94FA7C}" destId="{B6D3EE79-186D-4966-BA43-13D046DE8476}" srcOrd="0" destOrd="0" presId="urn:microsoft.com/office/officeart/2008/layout/RadialCluster"/>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51E2EFE-41A5-471D-A9AB-1FFF530C9453}" type="doc">
      <dgm:prSet loTypeId="urn:microsoft.com/office/officeart/2008/layout/RadialCluster" loCatId="cycle" qsTypeId="urn:microsoft.com/office/officeart/2005/8/quickstyle/3d3" qsCatId="3D" csTypeId="urn:microsoft.com/office/officeart/2005/8/colors/accent1_2" csCatId="accent1" phldr="1"/>
      <dgm:spPr/>
      <dgm:t>
        <a:bodyPr/>
        <a:lstStyle/>
        <a:p>
          <a:endParaRPr lang="pl-PL"/>
        </a:p>
      </dgm:t>
    </dgm:pt>
    <dgm:pt modelId="{E7276633-4B72-4E5A-9E3B-8AB41D94D5C6}">
      <dgm:prSet phldrT="[Tekst]" custT="1"/>
      <dgm:spPr>
        <a:solidFill>
          <a:srgbClr val="034EA2"/>
        </a:solidFill>
        <a:ln>
          <a:solidFill>
            <a:schemeClr val="lt1">
              <a:hueOff val="0"/>
              <a:satOff val="0"/>
              <a:lumOff val="0"/>
            </a:schemeClr>
          </a:solidFill>
        </a:ln>
      </dgm:spPr>
      <dgm:t>
        <a:bodyPr/>
        <a:lstStyle/>
        <a:p>
          <a:pPr algn="ctr"/>
          <a:r>
            <a:rPr lang="pl-PL" sz="1100" b="1" dirty="0">
              <a:solidFill>
                <a:schemeClr val="bg1"/>
              </a:solidFill>
            </a:rPr>
            <a:t>Maksymalnie</a:t>
          </a:r>
        </a:p>
        <a:p>
          <a:pPr algn="ctr"/>
          <a:r>
            <a:rPr lang="pl-PL" sz="1100" b="1" dirty="0">
              <a:solidFill>
                <a:schemeClr val="bg1"/>
              </a:solidFill>
            </a:rPr>
            <a:t>100  punktów</a:t>
          </a:r>
        </a:p>
      </dgm:t>
    </dgm:pt>
    <dgm:pt modelId="{E28A670F-67D2-4EB4-8350-09D83A89AE83}" type="parTrans" cxnId="{BA0290B3-DF47-4593-A416-1C72826BB1B3}">
      <dgm:prSet/>
      <dgm:spPr/>
      <dgm:t>
        <a:bodyPr/>
        <a:lstStyle/>
        <a:p>
          <a:endParaRPr lang="pl-PL"/>
        </a:p>
      </dgm:t>
    </dgm:pt>
    <dgm:pt modelId="{A89AAEEB-615B-449E-BCE2-AD392F2AF319}" type="sibTrans" cxnId="{BA0290B3-DF47-4593-A416-1C72826BB1B3}">
      <dgm:prSet/>
      <dgm:spPr/>
      <dgm:t>
        <a:bodyPr/>
        <a:lstStyle/>
        <a:p>
          <a:endParaRPr lang="pl-PL"/>
        </a:p>
      </dgm:t>
    </dgm:pt>
    <dgm:pt modelId="{D10EAE5B-51BD-4CAB-BEE0-522F46554067}">
      <dgm:prSet phldrT="[Tekst]" custT="1"/>
      <dgm:spPr>
        <a:gradFill rotWithShape="0">
          <a:gsLst>
            <a:gs pos="1700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solidFill>
            <a:schemeClr val="lt1">
              <a:hueOff val="0"/>
              <a:satOff val="0"/>
              <a:lumOff val="0"/>
            </a:schemeClr>
          </a:solidFill>
        </a:ln>
      </dgm:spPr>
      <dgm:t>
        <a:bodyPr/>
        <a:lstStyle/>
        <a:p>
          <a:r>
            <a:rPr lang="pl-PL" sz="1400" dirty="0">
              <a:solidFill>
                <a:schemeClr val="tx1"/>
              </a:solidFill>
            </a:rPr>
            <a:t>I. Zgodność / adekwatność</a:t>
          </a:r>
        </a:p>
        <a:p>
          <a:r>
            <a:rPr lang="pl-PL" sz="1400" b="1" dirty="0">
              <a:solidFill>
                <a:srgbClr val="5EBFBE"/>
              </a:solidFill>
            </a:rPr>
            <a:t>Maksymalnie 30 punktów</a:t>
          </a:r>
        </a:p>
      </dgm:t>
    </dgm:pt>
    <dgm:pt modelId="{13DFCA6A-7135-4E36-93F4-A496BB7BA2E7}" type="parTrans" cxnId="{5A71723C-C8D9-483B-B4B0-404F8C58F4F4}">
      <dgm:prSet/>
      <dgm:spPr/>
      <dgm:t>
        <a:bodyPr/>
        <a:lstStyle/>
        <a:p>
          <a:endParaRPr lang="pl-PL"/>
        </a:p>
      </dgm:t>
    </dgm:pt>
    <dgm:pt modelId="{1EDE6656-3DB8-4736-8A33-64B1E07307E4}" type="sibTrans" cxnId="{5A71723C-C8D9-483B-B4B0-404F8C58F4F4}">
      <dgm:prSet/>
      <dgm:spPr/>
      <dgm:t>
        <a:bodyPr/>
        <a:lstStyle/>
        <a:p>
          <a:endParaRPr lang="pl-PL"/>
        </a:p>
      </dgm:t>
    </dgm:pt>
    <dgm:pt modelId="{A3E70E45-DF83-4286-A0C6-033C8F5A2235}">
      <dgm:prSet phldrT="[Tekst]" custT="1"/>
      <dgm:spPr>
        <a:gradFill rotWithShape="0">
          <a:gsLst>
            <a:gs pos="1700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solidFill>
            <a:schemeClr val="lt1">
              <a:hueOff val="0"/>
              <a:satOff val="0"/>
              <a:lumOff val="0"/>
            </a:schemeClr>
          </a:solidFill>
        </a:ln>
      </dgm:spPr>
      <dgm:t>
        <a:bodyPr/>
        <a:lstStyle/>
        <a:p>
          <a:r>
            <a:rPr lang="pl-PL" sz="1400" dirty="0">
              <a:solidFill>
                <a:schemeClr val="tx1"/>
              </a:solidFill>
            </a:rPr>
            <a:t>II. Jakość planowanych działań</a:t>
          </a:r>
        </a:p>
        <a:p>
          <a:r>
            <a:rPr lang="pl-PL" sz="1400" b="1" dirty="0">
              <a:solidFill>
                <a:srgbClr val="5EBFBE"/>
              </a:solidFill>
            </a:rPr>
            <a:t>Maksymalnie 40 punktów</a:t>
          </a:r>
        </a:p>
      </dgm:t>
    </dgm:pt>
    <dgm:pt modelId="{F6C45EFA-7965-4305-BFE8-95A23A0AA733}" type="parTrans" cxnId="{6A733BAA-6711-4385-BF75-F2765ECAC2FF}">
      <dgm:prSet/>
      <dgm:spPr/>
      <dgm:t>
        <a:bodyPr/>
        <a:lstStyle/>
        <a:p>
          <a:endParaRPr lang="pl-PL"/>
        </a:p>
      </dgm:t>
    </dgm:pt>
    <dgm:pt modelId="{BB6BDB75-A9C5-46A8-A0A1-8D1A4962763A}" type="sibTrans" cxnId="{6A733BAA-6711-4385-BF75-F2765ECAC2FF}">
      <dgm:prSet/>
      <dgm:spPr/>
      <dgm:t>
        <a:bodyPr/>
        <a:lstStyle/>
        <a:p>
          <a:endParaRPr lang="pl-PL"/>
        </a:p>
      </dgm:t>
    </dgm:pt>
    <dgm:pt modelId="{6A0AD180-69F8-435B-B92C-6B26C1E07609}">
      <dgm:prSet phldrT="[Tekst]"/>
      <dgm:spPr>
        <a:gradFill rotWithShape="0">
          <a:gsLst>
            <a:gs pos="1700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solidFill>
            <a:schemeClr val="lt1">
              <a:hueOff val="0"/>
              <a:satOff val="0"/>
              <a:lumOff val="0"/>
            </a:schemeClr>
          </a:solidFill>
        </a:ln>
      </dgm:spPr>
      <dgm:t>
        <a:bodyPr/>
        <a:lstStyle/>
        <a:p>
          <a:r>
            <a:rPr lang="pl-PL" dirty="0">
              <a:solidFill>
                <a:schemeClr val="tx1"/>
              </a:solidFill>
            </a:rPr>
            <a:t>III. Jakość działań następczych</a:t>
          </a:r>
        </a:p>
        <a:p>
          <a:r>
            <a:rPr lang="pl-PL" b="1" dirty="0">
              <a:solidFill>
                <a:srgbClr val="5EBFBE"/>
              </a:solidFill>
            </a:rPr>
            <a:t>Maksymalnie 30 punktów</a:t>
          </a:r>
        </a:p>
      </dgm:t>
    </dgm:pt>
    <dgm:pt modelId="{9DA9CB61-2040-4A3A-A151-7A68431E01ED}" type="sibTrans" cxnId="{FCCAD84A-7DF7-4E8B-A194-18CEE80B25F0}">
      <dgm:prSet/>
      <dgm:spPr/>
      <dgm:t>
        <a:bodyPr/>
        <a:lstStyle/>
        <a:p>
          <a:endParaRPr lang="pl-PL"/>
        </a:p>
      </dgm:t>
    </dgm:pt>
    <dgm:pt modelId="{2E8F04C4-3AFF-4D3C-82DD-CC297B3C659C}" type="parTrans" cxnId="{FCCAD84A-7DF7-4E8B-A194-18CEE80B25F0}">
      <dgm:prSet/>
      <dgm:spPr/>
      <dgm:t>
        <a:bodyPr/>
        <a:lstStyle/>
        <a:p>
          <a:endParaRPr lang="pl-PL"/>
        </a:p>
      </dgm:t>
    </dgm:pt>
    <dgm:pt modelId="{FC7F37BC-57DB-462A-A918-789C9C306D26}" type="pres">
      <dgm:prSet presAssocID="{F51E2EFE-41A5-471D-A9AB-1FFF530C9453}" presName="Name0" presStyleCnt="0">
        <dgm:presLayoutVars>
          <dgm:chMax val="1"/>
          <dgm:chPref val="1"/>
          <dgm:dir/>
          <dgm:animOne val="branch"/>
          <dgm:animLvl val="lvl"/>
        </dgm:presLayoutVars>
      </dgm:prSet>
      <dgm:spPr/>
      <dgm:t>
        <a:bodyPr/>
        <a:lstStyle/>
        <a:p>
          <a:endParaRPr lang="pl-PL"/>
        </a:p>
      </dgm:t>
    </dgm:pt>
    <dgm:pt modelId="{2E635B67-A26D-4462-92B9-85D569C7CF8D}" type="pres">
      <dgm:prSet presAssocID="{E7276633-4B72-4E5A-9E3B-8AB41D94D5C6}" presName="singleCycle" presStyleCnt="0"/>
      <dgm:spPr/>
    </dgm:pt>
    <dgm:pt modelId="{17E62659-F479-462C-8ADC-F571FB6F5E4E}" type="pres">
      <dgm:prSet presAssocID="{E7276633-4B72-4E5A-9E3B-8AB41D94D5C6}" presName="singleCenter" presStyleLbl="node1" presStyleIdx="0" presStyleCnt="4" custScaleX="100751" custScaleY="79143" custLinFactNeighborX="1703" custLinFactNeighborY="-7214">
        <dgm:presLayoutVars>
          <dgm:chMax val="7"/>
          <dgm:chPref val="7"/>
        </dgm:presLayoutVars>
      </dgm:prSet>
      <dgm:spPr/>
      <dgm:t>
        <a:bodyPr/>
        <a:lstStyle/>
        <a:p>
          <a:endParaRPr lang="pl-PL"/>
        </a:p>
      </dgm:t>
    </dgm:pt>
    <dgm:pt modelId="{89AC41ED-3FF5-47C8-8527-D7F19E797E76}" type="pres">
      <dgm:prSet presAssocID="{13DFCA6A-7135-4E36-93F4-A496BB7BA2E7}" presName="Name56" presStyleLbl="parChTrans1D2" presStyleIdx="0" presStyleCnt="3"/>
      <dgm:spPr/>
      <dgm:t>
        <a:bodyPr/>
        <a:lstStyle/>
        <a:p>
          <a:endParaRPr lang="pl-PL"/>
        </a:p>
      </dgm:t>
    </dgm:pt>
    <dgm:pt modelId="{FEF76073-C021-469D-A2C0-A41B2A287834}" type="pres">
      <dgm:prSet presAssocID="{D10EAE5B-51BD-4CAB-BEE0-522F46554067}" presName="text0" presStyleLbl="node1" presStyleIdx="1" presStyleCnt="4" custScaleX="389861" custScaleY="112013" custRadScaleRad="98185" custRadScaleInc="2789">
        <dgm:presLayoutVars>
          <dgm:bulletEnabled val="1"/>
        </dgm:presLayoutVars>
      </dgm:prSet>
      <dgm:spPr/>
      <dgm:t>
        <a:bodyPr/>
        <a:lstStyle/>
        <a:p>
          <a:endParaRPr lang="pl-PL"/>
        </a:p>
      </dgm:t>
    </dgm:pt>
    <dgm:pt modelId="{5B7028AA-3589-4665-A719-B4E45E05B2D8}" type="pres">
      <dgm:prSet presAssocID="{2E8F04C4-3AFF-4D3C-82DD-CC297B3C659C}" presName="Name56" presStyleLbl="parChTrans1D2" presStyleIdx="1" presStyleCnt="3"/>
      <dgm:spPr/>
      <dgm:t>
        <a:bodyPr/>
        <a:lstStyle/>
        <a:p>
          <a:endParaRPr lang="pl-PL"/>
        </a:p>
      </dgm:t>
    </dgm:pt>
    <dgm:pt modelId="{59554570-A168-417B-8FC2-B5D4C90B9059}" type="pres">
      <dgm:prSet presAssocID="{6A0AD180-69F8-435B-B92C-6B26C1E07609}" presName="text0" presStyleLbl="node1" presStyleIdx="2" presStyleCnt="4" custScaleX="398258" custScaleY="131816" custRadScaleRad="166396" custRadScaleInc="230555">
        <dgm:presLayoutVars>
          <dgm:bulletEnabled val="1"/>
        </dgm:presLayoutVars>
      </dgm:prSet>
      <dgm:spPr/>
      <dgm:t>
        <a:bodyPr/>
        <a:lstStyle/>
        <a:p>
          <a:endParaRPr lang="pl-PL"/>
        </a:p>
      </dgm:t>
    </dgm:pt>
    <dgm:pt modelId="{744E0396-ADAB-497A-B814-698CEE29C329}" type="pres">
      <dgm:prSet presAssocID="{F6C45EFA-7965-4305-BFE8-95A23A0AA733}" presName="Name56" presStyleLbl="parChTrans1D2" presStyleIdx="2" presStyleCnt="3"/>
      <dgm:spPr/>
      <dgm:t>
        <a:bodyPr/>
        <a:lstStyle/>
        <a:p>
          <a:endParaRPr lang="pl-PL"/>
        </a:p>
      </dgm:t>
    </dgm:pt>
    <dgm:pt modelId="{439A689C-4B72-406C-BC37-D6442ED54887}" type="pres">
      <dgm:prSet presAssocID="{A3E70E45-DF83-4286-A0C6-033C8F5A2235}" presName="text0" presStyleLbl="node1" presStyleIdx="3" presStyleCnt="4" custScaleX="398705" custScaleY="128820" custRadScaleRad="172270" custRadScaleInc="-231278">
        <dgm:presLayoutVars>
          <dgm:bulletEnabled val="1"/>
        </dgm:presLayoutVars>
      </dgm:prSet>
      <dgm:spPr/>
      <dgm:t>
        <a:bodyPr/>
        <a:lstStyle/>
        <a:p>
          <a:endParaRPr lang="pl-PL"/>
        </a:p>
      </dgm:t>
    </dgm:pt>
  </dgm:ptLst>
  <dgm:cxnLst>
    <dgm:cxn modelId="{A0A01801-07E7-4F49-8BB6-A3CE83B0505A}" type="presOf" srcId="{F6C45EFA-7965-4305-BFE8-95A23A0AA733}" destId="{744E0396-ADAB-497A-B814-698CEE29C329}" srcOrd="0" destOrd="0" presId="urn:microsoft.com/office/officeart/2008/layout/RadialCluster"/>
    <dgm:cxn modelId="{BA0290B3-DF47-4593-A416-1C72826BB1B3}" srcId="{F51E2EFE-41A5-471D-A9AB-1FFF530C9453}" destId="{E7276633-4B72-4E5A-9E3B-8AB41D94D5C6}" srcOrd="0" destOrd="0" parTransId="{E28A670F-67D2-4EB4-8350-09D83A89AE83}" sibTransId="{A89AAEEB-615B-449E-BCE2-AD392F2AF319}"/>
    <dgm:cxn modelId="{6A733BAA-6711-4385-BF75-F2765ECAC2FF}" srcId="{E7276633-4B72-4E5A-9E3B-8AB41D94D5C6}" destId="{A3E70E45-DF83-4286-A0C6-033C8F5A2235}" srcOrd="2" destOrd="0" parTransId="{F6C45EFA-7965-4305-BFE8-95A23A0AA733}" sibTransId="{BB6BDB75-A9C5-46A8-A0A1-8D1A4962763A}"/>
    <dgm:cxn modelId="{DD7A45E2-C069-44EC-8C3F-2430C7EB6DCC}" type="presOf" srcId="{E7276633-4B72-4E5A-9E3B-8AB41D94D5C6}" destId="{17E62659-F479-462C-8ADC-F571FB6F5E4E}" srcOrd="0" destOrd="0" presId="urn:microsoft.com/office/officeart/2008/layout/RadialCluster"/>
    <dgm:cxn modelId="{A0F4EE40-4149-4F44-8278-518AE74BB101}" type="presOf" srcId="{F51E2EFE-41A5-471D-A9AB-1FFF530C9453}" destId="{FC7F37BC-57DB-462A-A918-789C9C306D26}" srcOrd="0" destOrd="0" presId="urn:microsoft.com/office/officeart/2008/layout/RadialCluster"/>
    <dgm:cxn modelId="{FCCAD84A-7DF7-4E8B-A194-18CEE80B25F0}" srcId="{E7276633-4B72-4E5A-9E3B-8AB41D94D5C6}" destId="{6A0AD180-69F8-435B-B92C-6B26C1E07609}" srcOrd="1" destOrd="0" parTransId="{2E8F04C4-3AFF-4D3C-82DD-CC297B3C659C}" sibTransId="{9DA9CB61-2040-4A3A-A151-7A68431E01ED}"/>
    <dgm:cxn modelId="{7460120C-12FF-4B4C-A829-99BC9781E23F}" type="presOf" srcId="{D10EAE5B-51BD-4CAB-BEE0-522F46554067}" destId="{FEF76073-C021-469D-A2C0-A41B2A287834}" srcOrd="0" destOrd="0" presId="urn:microsoft.com/office/officeart/2008/layout/RadialCluster"/>
    <dgm:cxn modelId="{B7F8B158-819A-47BE-8EBF-E1CAC9634594}" type="presOf" srcId="{6A0AD180-69F8-435B-B92C-6B26C1E07609}" destId="{59554570-A168-417B-8FC2-B5D4C90B9059}" srcOrd="0" destOrd="0" presId="urn:microsoft.com/office/officeart/2008/layout/RadialCluster"/>
    <dgm:cxn modelId="{6D7A289C-1E9C-4DA7-A5B9-033DB2508FA9}" type="presOf" srcId="{A3E70E45-DF83-4286-A0C6-033C8F5A2235}" destId="{439A689C-4B72-406C-BC37-D6442ED54887}" srcOrd="0" destOrd="0" presId="urn:microsoft.com/office/officeart/2008/layout/RadialCluster"/>
    <dgm:cxn modelId="{344776E8-C50E-46E7-83D9-2B87F27C7565}" type="presOf" srcId="{2E8F04C4-3AFF-4D3C-82DD-CC297B3C659C}" destId="{5B7028AA-3589-4665-A719-B4E45E05B2D8}" srcOrd="0" destOrd="0" presId="urn:microsoft.com/office/officeart/2008/layout/RadialCluster"/>
    <dgm:cxn modelId="{5A71723C-C8D9-483B-B4B0-404F8C58F4F4}" srcId="{E7276633-4B72-4E5A-9E3B-8AB41D94D5C6}" destId="{D10EAE5B-51BD-4CAB-BEE0-522F46554067}" srcOrd="0" destOrd="0" parTransId="{13DFCA6A-7135-4E36-93F4-A496BB7BA2E7}" sibTransId="{1EDE6656-3DB8-4736-8A33-64B1E07307E4}"/>
    <dgm:cxn modelId="{069F891A-158D-444B-961E-CAD9E6EA390D}" type="presOf" srcId="{13DFCA6A-7135-4E36-93F4-A496BB7BA2E7}" destId="{89AC41ED-3FF5-47C8-8527-D7F19E797E76}" srcOrd="0" destOrd="0" presId="urn:microsoft.com/office/officeart/2008/layout/RadialCluster"/>
    <dgm:cxn modelId="{33ADC27A-9EA5-4A0A-A122-660A1529A3B6}" type="presParOf" srcId="{FC7F37BC-57DB-462A-A918-789C9C306D26}" destId="{2E635B67-A26D-4462-92B9-85D569C7CF8D}" srcOrd="0" destOrd="0" presId="urn:microsoft.com/office/officeart/2008/layout/RadialCluster"/>
    <dgm:cxn modelId="{1259D1AC-1644-4DF5-A0B5-79C7FB97C163}" type="presParOf" srcId="{2E635B67-A26D-4462-92B9-85D569C7CF8D}" destId="{17E62659-F479-462C-8ADC-F571FB6F5E4E}" srcOrd="0" destOrd="0" presId="urn:microsoft.com/office/officeart/2008/layout/RadialCluster"/>
    <dgm:cxn modelId="{C416AC2D-B157-439D-87D1-F97CB39102D7}" type="presParOf" srcId="{2E635B67-A26D-4462-92B9-85D569C7CF8D}" destId="{89AC41ED-3FF5-47C8-8527-D7F19E797E76}" srcOrd="1" destOrd="0" presId="urn:microsoft.com/office/officeart/2008/layout/RadialCluster"/>
    <dgm:cxn modelId="{9A45BE81-6C74-489F-9AA1-3974ED94B9D2}" type="presParOf" srcId="{2E635B67-A26D-4462-92B9-85D569C7CF8D}" destId="{FEF76073-C021-469D-A2C0-A41B2A287834}" srcOrd="2" destOrd="0" presId="urn:microsoft.com/office/officeart/2008/layout/RadialCluster"/>
    <dgm:cxn modelId="{22FE7FB4-A4A8-4A32-81F0-60A82C778535}" type="presParOf" srcId="{2E635B67-A26D-4462-92B9-85D569C7CF8D}" destId="{5B7028AA-3589-4665-A719-B4E45E05B2D8}" srcOrd="3" destOrd="0" presId="urn:microsoft.com/office/officeart/2008/layout/RadialCluster"/>
    <dgm:cxn modelId="{EFC44682-2F12-4DC2-81D7-5DB5EE846DD6}" type="presParOf" srcId="{2E635B67-A26D-4462-92B9-85D569C7CF8D}" destId="{59554570-A168-417B-8FC2-B5D4C90B9059}" srcOrd="4" destOrd="0" presId="urn:microsoft.com/office/officeart/2008/layout/RadialCluster"/>
    <dgm:cxn modelId="{826D3AC8-B34D-460B-AB0F-4E8E2B15AC7B}" type="presParOf" srcId="{2E635B67-A26D-4462-92B9-85D569C7CF8D}" destId="{744E0396-ADAB-497A-B814-698CEE29C329}" srcOrd="5" destOrd="0" presId="urn:microsoft.com/office/officeart/2008/layout/RadialCluster"/>
    <dgm:cxn modelId="{CA566905-2804-42CA-B81B-C999BFE26BF5}" type="presParOf" srcId="{2E635B67-A26D-4462-92B9-85D569C7CF8D}" destId="{439A689C-4B72-406C-BC37-D6442ED54887}" srcOrd="6" destOrd="0" presId="urn:microsoft.com/office/officeart/2008/layout/Radial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6F7A25-E1BE-4A00-B77C-ECB6FAA8D63B}">
      <dsp:nvSpPr>
        <dsp:cNvPr id="0" name=""/>
        <dsp:cNvSpPr/>
      </dsp:nvSpPr>
      <dsp:spPr>
        <a:xfrm>
          <a:off x="1800197" y="936105"/>
          <a:ext cx="948217" cy="86844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t" anchorCtr="0">
          <a:noAutofit/>
        </a:bodyPr>
        <a:lstStyle/>
        <a:p>
          <a:pPr marL="57150" lvl="1" indent="-57150" algn="l" defTabSz="266700">
            <a:lnSpc>
              <a:spcPct val="90000"/>
            </a:lnSpc>
            <a:spcBef>
              <a:spcPct val="0"/>
            </a:spcBef>
            <a:spcAft>
              <a:spcPct val="15000"/>
            </a:spcAft>
            <a:buChar char="••"/>
          </a:pPr>
          <a:endParaRPr lang="pl-PL" sz="600" kern="1200" dirty="0"/>
        </a:p>
        <a:p>
          <a:pPr marL="57150" lvl="1" indent="-57150" algn="l" defTabSz="266700">
            <a:lnSpc>
              <a:spcPct val="90000"/>
            </a:lnSpc>
            <a:spcBef>
              <a:spcPct val="0"/>
            </a:spcBef>
            <a:spcAft>
              <a:spcPct val="15000"/>
            </a:spcAft>
            <a:buChar char="••"/>
          </a:pPr>
          <a:r>
            <a:rPr lang="pl-PL" sz="600" kern="1200" dirty="0"/>
            <a:t>Podnoszenie jakości wczesnej edukacji i opieki</a:t>
          </a:r>
        </a:p>
        <a:p>
          <a:pPr marL="57150" lvl="1" indent="-57150" algn="l" defTabSz="266700">
            <a:lnSpc>
              <a:spcPct val="90000"/>
            </a:lnSpc>
            <a:spcBef>
              <a:spcPct val="0"/>
            </a:spcBef>
            <a:spcAft>
              <a:spcPct val="15000"/>
            </a:spcAft>
            <a:buChar char="••"/>
          </a:pPr>
          <a:endParaRPr lang="pl-PL" sz="600" kern="1200" dirty="0"/>
        </a:p>
      </dsp:txBody>
      <dsp:txXfrm>
        <a:off x="1819274" y="955182"/>
        <a:ext cx="625597" cy="613181"/>
      </dsp:txXfrm>
    </dsp:sp>
    <dsp:sp modelId="{01724172-65A8-4577-9E33-F5C79C15E89E}">
      <dsp:nvSpPr>
        <dsp:cNvPr id="0" name=""/>
        <dsp:cNvSpPr/>
      </dsp:nvSpPr>
      <dsp:spPr>
        <a:xfrm>
          <a:off x="1308182" y="252993"/>
          <a:ext cx="1759712" cy="1759712"/>
        </a:xfrm>
        <a:prstGeom prst="pieWedg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2928" tIns="312928" rIns="312928" bIns="312928" numCol="1" spcCol="1270" anchor="ctr" anchorCtr="0">
          <a:noAutofit/>
        </a:bodyPr>
        <a:lstStyle/>
        <a:p>
          <a:pPr lvl="0" algn="ctr" defTabSz="1955800">
            <a:lnSpc>
              <a:spcPct val="90000"/>
            </a:lnSpc>
            <a:spcBef>
              <a:spcPct val="0"/>
            </a:spcBef>
            <a:spcAft>
              <a:spcPct val="35000"/>
            </a:spcAft>
          </a:pPr>
          <a:endParaRPr lang="pl-PL" sz="4400" kern="1200" dirty="0"/>
        </a:p>
      </dsp:txBody>
      <dsp:txXfrm>
        <a:off x="1823590" y="768401"/>
        <a:ext cx="1244304" cy="1244304"/>
      </dsp:txXfrm>
    </dsp:sp>
    <dsp:sp modelId="{A07D0A87-9884-4606-8FFA-4266B3E3EF36}">
      <dsp:nvSpPr>
        <dsp:cNvPr id="0" name=""/>
        <dsp:cNvSpPr/>
      </dsp:nvSpPr>
      <dsp:spPr>
        <a:xfrm rot="5400000">
          <a:off x="3094552" y="260384"/>
          <a:ext cx="1759712" cy="1759712"/>
        </a:xfrm>
        <a:prstGeom prst="pieWedg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2928" tIns="312928" rIns="312928" bIns="312928" numCol="1" spcCol="1270" anchor="ctr" anchorCtr="0">
          <a:noAutofit/>
        </a:bodyPr>
        <a:lstStyle/>
        <a:p>
          <a:pPr lvl="0" algn="l" defTabSz="1955800">
            <a:lnSpc>
              <a:spcPct val="90000"/>
            </a:lnSpc>
            <a:spcBef>
              <a:spcPct val="0"/>
            </a:spcBef>
            <a:spcAft>
              <a:spcPct val="35000"/>
            </a:spcAft>
          </a:pPr>
          <a:endParaRPr lang="pl-PL" sz="4400" kern="1200" dirty="0">
            <a:solidFill>
              <a:schemeClr val="tx1"/>
            </a:solidFill>
          </a:endParaRPr>
        </a:p>
      </dsp:txBody>
      <dsp:txXfrm rot="-5400000">
        <a:off x="3094552" y="775792"/>
        <a:ext cx="1244304" cy="1244304"/>
      </dsp:txXfrm>
    </dsp:sp>
    <dsp:sp modelId="{565718DA-704F-44E7-A795-5BD5D3FD9541}">
      <dsp:nvSpPr>
        <dsp:cNvPr id="0" name=""/>
        <dsp:cNvSpPr/>
      </dsp:nvSpPr>
      <dsp:spPr>
        <a:xfrm rot="10800000">
          <a:off x="3088640" y="2072640"/>
          <a:ext cx="1759712" cy="1759712"/>
        </a:xfrm>
        <a:prstGeom prst="pieWedg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2928" tIns="312928" rIns="312928" bIns="312928" numCol="1" spcCol="1270" anchor="ctr" anchorCtr="0">
          <a:noAutofit/>
        </a:bodyPr>
        <a:lstStyle/>
        <a:p>
          <a:pPr lvl="0" algn="ctr" defTabSz="1955800">
            <a:lnSpc>
              <a:spcPct val="90000"/>
            </a:lnSpc>
            <a:spcBef>
              <a:spcPct val="0"/>
            </a:spcBef>
            <a:spcAft>
              <a:spcPct val="35000"/>
            </a:spcAft>
          </a:pPr>
          <a:endParaRPr lang="pl-PL" sz="4400" kern="1200" dirty="0"/>
        </a:p>
      </dsp:txBody>
      <dsp:txXfrm rot="10800000">
        <a:off x="3088640" y="2072640"/>
        <a:ext cx="1244304" cy="1244304"/>
      </dsp:txXfrm>
    </dsp:sp>
    <dsp:sp modelId="{952A9CE8-FB64-41FF-B279-FEA9E129383F}">
      <dsp:nvSpPr>
        <dsp:cNvPr id="0" name=""/>
        <dsp:cNvSpPr/>
      </dsp:nvSpPr>
      <dsp:spPr>
        <a:xfrm rot="16200000">
          <a:off x="1318388" y="2070968"/>
          <a:ext cx="1759712" cy="1759712"/>
        </a:xfrm>
        <a:prstGeom prst="pieWedg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2928" tIns="312928" rIns="312928" bIns="312928" numCol="1" spcCol="1270" anchor="ctr" anchorCtr="0">
          <a:noAutofit/>
        </a:bodyPr>
        <a:lstStyle/>
        <a:p>
          <a:pPr lvl="0" algn="l" defTabSz="1955800">
            <a:lnSpc>
              <a:spcPct val="90000"/>
            </a:lnSpc>
            <a:spcBef>
              <a:spcPct val="0"/>
            </a:spcBef>
            <a:spcAft>
              <a:spcPct val="35000"/>
            </a:spcAft>
          </a:pPr>
          <a:endParaRPr lang="pl-PL" sz="4400" kern="1200" dirty="0">
            <a:solidFill>
              <a:schemeClr val="tx1"/>
            </a:solidFill>
          </a:endParaRPr>
        </a:p>
      </dsp:txBody>
      <dsp:txXfrm rot="5400000">
        <a:off x="1833796" y="2070968"/>
        <a:ext cx="1244304" cy="1244304"/>
      </dsp:txXfrm>
    </dsp:sp>
    <dsp:sp modelId="{155E1682-2D95-48C1-8441-42787AF2B9AB}">
      <dsp:nvSpPr>
        <dsp:cNvPr id="0" name=""/>
        <dsp:cNvSpPr/>
      </dsp:nvSpPr>
      <dsp:spPr>
        <a:xfrm>
          <a:off x="4464496" y="1152126"/>
          <a:ext cx="607568" cy="528320"/>
        </a:xfrm>
        <a:prstGeom prst="circularArrow">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sp>
    <dsp:sp modelId="{2FCD0518-F7B6-4C32-9191-5E12A3939031}">
      <dsp:nvSpPr>
        <dsp:cNvPr id="0" name=""/>
        <dsp:cNvSpPr/>
      </dsp:nvSpPr>
      <dsp:spPr>
        <a:xfrm rot="10800000">
          <a:off x="4464496" y="2088233"/>
          <a:ext cx="607568" cy="528320"/>
        </a:xfrm>
        <a:prstGeom prst="circularArrow">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31D5DF-1880-4644-8917-C602BDC598A6}">
      <dsp:nvSpPr>
        <dsp:cNvPr id="0" name=""/>
        <dsp:cNvSpPr/>
      </dsp:nvSpPr>
      <dsp:spPr>
        <a:xfrm>
          <a:off x="0" y="463927"/>
          <a:ext cx="1088368" cy="1088368"/>
        </a:xfrm>
        <a:prstGeom prst="ellipse">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a:softEdge rad="63500"/>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pl-PL" sz="900" b="1" kern="1200" dirty="0">
              <a:solidFill>
                <a:schemeClr val="bg1"/>
              </a:solidFill>
            </a:rPr>
            <a:t>Wsparcie indywidualne</a:t>
          </a:r>
        </a:p>
      </dsp:txBody>
      <dsp:txXfrm>
        <a:off x="159388" y="623315"/>
        <a:ext cx="769592" cy="769592"/>
      </dsp:txXfrm>
    </dsp:sp>
    <dsp:sp modelId="{6B4D6A73-9D21-45EB-91E1-FC64CDDA3661}">
      <dsp:nvSpPr>
        <dsp:cNvPr id="0" name=""/>
        <dsp:cNvSpPr/>
      </dsp:nvSpPr>
      <dsp:spPr>
        <a:xfrm>
          <a:off x="1028825" y="734513"/>
          <a:ext cx="631253" cy="631253"/>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pl-PL" sz="700" kern="1200"/>
        </a:p>
      </dsp:txBody>
      <dsp:txXfrm>
        <a:off x="1112498" y="975904"/>
        <a:ext cx="463907" cy="148471"/>
      </dsp:txXfrm>
    </dsp:sp>
    <dsp:sp modelId="{19CF4184-2AD2-4358-A9C9-3D46909E90CC}">
      <dsp:nvSpPr>
        <dsp:cNvPr id="0" name=""/>
        <dsp:cNvSpPr/>
      </dsp:nvSpPr>
      <dsp:spPr>
        <a:xfrm>
          <a:off x="5165973" y="502352"/>
          <a:ext cx="1095954" cy="1011519"/>
        </a:xfrm>
        <a:prstGeom prst="ellipse">
          <a:avLst/>
        </a:prstGeom>
        <a:solidFill>
          <a:schemeClr val="accent4"/>
        </a:solidFill>
        <a:ln w="25400" cap="flat" cmpd="sng" algn="ctr">
          <a:solidFill>
            <a:schemeClr val="lt1">
              <a:hueOff val="0"/>
              <a:satOff val="0"/>
              <a:lumOff val="0"/>
              <a:alphaOff val="0"/>
            </a:schemeClr>
          </a:solidFill>
          <a:prstDash val="solid"/>
        </a:ln>
        <a:effectLst>
          <a:softEdge rad="63500"/>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pl-PL" sz="900" b="1" kern="1200" dirty="0">
              <a:solidFill>
                <a:schemeClr val="bg1"/>
              </a:solidFill>
            </a:rPr>
            <a:t>Inne/ opcjonalnie, np. opłata za udział w kursie</a:t>
          </a:r>
          <a:endParaRPr lang="pl-PL" sz="900" kern="1200" dirty="0">
            <a:solidFill>
              <a:schemeClr val="bg1"/>
            </a:solidFill>
          </a:endParaRPr>
        </a:p>
      </dsp:txBody>
      <dsp:txXfrm>
        <a:off x="5326472" y="650486"/>
        <a:ext cx="774956" cy="715251"/>
      </dsp:txXfrm>
    </dsp:sp>
    <dsp:sp modelId="{D6147127-5D51-4879-A8B6-E299ABD196F6}">
      <dsp:nvSpPr>
        <dsp:cNvPr id="0" name=""/>
        <dsp:cNvSpPr/>
      </dsp:nvSpPr>
      <dsp:spPr>
        <a:xfrm>
          <a:off x="2717698" y="710078"/>
          <a:ext cx="631253" cy="631253"/>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pl-PL" sz="700" kern="1200"/>
        </a:p>
      </dsp:txBody>
      <dsp:txXfrm>
        <a:off x="2801371" y="951469"/>
        <a:ext cx="463907" cy="148471"/>
      </dsp:txXfrm>
    </dsp:sp>
    <dsp:sp modelId="{0A8C2815-B48D-4DA0-9298-AEEDB542FDF3}">
      <dsp:nvSpPr>
        <dsp:cNvPr id="0" name=""/>
        <dsp:cNvSpPr/>
      </dsp:nvSpPr>
      <dsp:spPr>
        <a:xfrm>
          <a:off x="1637579" y="463927"/>
          <a:ext cx="1088368" cy="1088368"/>
        </a:xfrm>
        <a:prstGeom prst="ellipse">
          <a:avLst/>
        </a:prstGeom>
        <a:solidFill>
          <a:schemeClr val="bg2">
            <a:lumMod val="75000"/>
          </a:schemeClr>
        </a:solidFill>
        <a:ln w="25400" cap="flat" cmpd="sng" algn="ctr">
          <a:solidFill>
            <a:schemeClr val="lt1">
              <a:hueOff val="0"/>
              <a:satOff val="0"/>
              <a:lumOff val="0"/>
              <a:alphaOff val="0"/>
            </a:schemeClr>
          </a:solidFill>
          <a:prstDash val="solid"/>
        </a:ln>
        <a:effectLst>
          <a:softEdge rad="63500"/>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pl-PL" sz="900" b="1" kern="1200" dirty="0">
              <a:solidFill>
                <a:schemeClr val="bg1"/>
              </a:solidFill>
            </a:rPr>
            <a:t>Wsparcie organizacyjne</a:t>
          </a:r>
        </a:p>
      </dsp:txBody>
      <dsp:txXfrm>
        <a:off x="1796967" y="623315"/>
        <a:ext cx="769592" cy="769592"/>
      </dsp:txXfrm>
    </dsp:sp>
    <dsp:sp modelId="{0C53C7D5-0DAF-4316-B87E-3CA51D1C4FB5}">
      <dsp:nvSpPr>
        <dsp:cNvPr id="0" name=""/>
        <dsp:cNvSpPr/>
      </dsp:nvSpPr>
      <dsp:spPr>
        <a:xfrm>
          <a:off x="4517901" y="692485"/>
          <a:ext cx="631253" cy="631253"/>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pl-PL" sz="700" kern="1200"/>
        </a:p>
      </dsp:txBody>
      <dsp:txXfrm>
        <a:off x="4601574" y="933876"/>
        <a:ext cx="463907" cy="148471"/>
      </dsp:txXfrm>
    </dsp:sp>
    <dsp:sp modelId="{85EF4035-1C71-481D-BA7A-FF87A2AE0441}">
      <dsp:nvSpPr>
        <dsp:cNvPr id="0" name=""/>
        <dsp:cNvSpPr/>
      </dsp:nvSpPr>
      <dsp:spPr>
        <a:xfrm>
          <a:off x="3365778" y="488132"/>
          <a:ext cx="1088368" cy="108836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a:softEdge rad="63500"/>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pl-PL" sz="900" kern="1200" dirty="0"/>
            <a:t>Podróż</a:t>
          </a:r>
        </a:p>
      </dsp:txBody>
      <dsp:txXfrm>
        <a:off x="3525166" y="647520"/>
        <a:ext cx="769592" cy="769592"/>
      </dsp:txXfrm>
    </dsp:sp>
    <dsp:sp modelId="{F7741337-341B-45A7-9DEB-5892C0F4A109}">
      <dsp:nvSpPr>
        <dsp:cNvPr id="0" name=""/>
        <dsp:cNvSpPr/>
      </dsp:nvSpPr>
      <dsp:spPr>
        <a:xfrm>
          <a:off x="6279041" y="740693"/>
          <a:ext cx="631253" cy="631253"/>
        </a:xfrm>
        <a:prstGeom prst="mathEqual">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pl-PL" sz="700" kern="1200"/>
        </a:p>
      </dsp:txBody>
      <dsp:txXfrm>
        <a:off x="6362714" y="870731"/>
        <a:ext cx="463907" cy="371177"/>
      </dsp:txXfrm>
    </dsp:sp>
    <dsp:sp modelId="{FE2BAA37-10E4-4138-85E4-ACDFAD8656CB}">
      <dsp:nvSpPr>
        <dsp:cNvPr id="0" name=""/>
        <dsp:cNvSpPr/>
      </dsp:nvSpPr>
      <dsp:spPr>
        <a:xfrm>
          <a:off x="6993388" y="487327"/>
          <a:ext cx="1088368" cy="1088368"/>
        </a:xfrm>
        <a:prstGeom prst="ellipse">
          <a:avLst/>
        </a:prstGeom>
        <a:solidFill>
          <a:schemeClr val="accent2"/>
        </a:solidFill>
        <a:ln w="25400" cap="flat" cmpd="sng" algn="ctr">
          <a:solidFill>
            <a:schemeClr val="lt1">
              <a:hueOff val="0"/>
              <a:satOff val="0"/>
              <a:lumOff val="0"/>
              <a:alphaOff val="0"/>
            </a:schemeClr>
          </a:solidFill>
          <a:prstDash val="solid"/>
        </a:ln>
        <a:effectLst>
          <a:outerShdw blurRad="152400" dist="317500" dir="5400000" sx="90000" sy="-19000" rotWithShape="0">
            <a:prstClr val="black">
              <a:alpha val="15000"/>
            </a:prstClr>
          </a:outerShdw>
          <a:softEdge rad="63500"/>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pl-PL" sz="900" kern="1200" dirty="0"/>
            <a:t>GRANT</a:t>
          </a:r>
          <a:endParaRPr lang="pl-PL" sz="900" b="1" kern="1200" dirty="0">
            <a:solidFill>
              <a:schemeClr val="bg1"/>
            </a:solidFill>
          </a:endParaRPr>
        </a:p>
      </dsp:txBody>
      <dsp:txXfrm>
        <a:off x="7152776" y="646715"/>
        <a:ext cx="769592" cy="76959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05BB21-AB1E-4B32-AEF0-5750073C9EA1}">
      <dsp:nvSpPr>
        <dsp:cNvPr id="0" name=""/>
        <dsp:cNvSpPr/>
      </dsp:nvSpPr>
      <dsp:spPr>
        <a:xfrm>
          <a:off x="3908" y="571134"/>
          <a:ext cx="2274897" cy="909958"/>
        </a:xfrm>
        <a:prstGeom prst="chevron">
          <a:avLst/>
        </a:prstGeom>
        <a:solidFill>
          <a:schemeClr val="accent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4013" tIns="34671" rIns="34671" bIns="34671" numCol="1" spcCol="1270" anchor="ctr" anchorCtr="0">
          <a:noAutofit/>
        </a:bodyPr>
        <a:lstStyle/>
        <a:p>
          <a:pPr lvl="0" algn="ctr" defTabSz="1155700">
            <a:lnSpc>
              <a:spcPct val="90000"/>
            </a:lnSpc>
            <a:spcBef>
              <a:spcPct val="0"/>
            </a:spcBef>
            <a:spcAft>
              <a:spcPct val="35000"/>
            </a:spcAft>
          </a:pPr>
          <a:r>
            <a:rPr lang="pl-PL" sz="2600" kern="1200"/>
            <a:t>Potrzeba</a:t>
          </a:r>
          <a:endParaRPr lang="pl-PL" sz="2600" kern="1200" dirty="0"/>
        </a:p>
      </dsp:txBody>
      <dsp:txXfrm>
        <a:off x="458887" y="571134"/>
        <a:ext cx="1364939" cy="909958"/>
      </dsp:txXfrm>
    </dsp:sp>
    <dsp:sp modelId="{1C4CDD40-7283-452C-990B-9E875F882CC0}">
      <dsp:nvSpPr>
        <dsp:cNvPr id="0" name=""/>
        <dsp:cNvSpPr/>
      </dsp:nvSpPr>
      <dsp:spPr>
        <a:xfrm>
          <a:off x="2051315" y="571134"/>
          <a:ext cx="2274897" cy="909958"/>
        </a:xfrm>
        <a:prstGeom prst="chevron">
          <a:avLst/>
        </a:prstGeom>
        <a:solidFill>
          <a:srgbClr val="5EBFB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4013" tIns="34671" rIns="34671" bIns="34671" numCol="1" spcCol="1270" anchor="ctr" anchorCtr="0">
          <a:noAutofit/>
        </a:bodyPr>
        <a:lstStyle/>
        <a:p>
          <a:pPr lvl="0" algn="ctr" defTabSz="1155700">
            <a:lnSpc>
              <a:spcPct val="90000"/>
            </a:lnSpc>
            <a:spcBef>
              <a:spcPct val="0"/>
            </a:spcBef>
            <a:spcAft>
              <a:spcPct val="35000"/>
            </a:spcAft>
          </a:pPr>
          <a:r>
            <a:rPr lang="pl-PL" sz="2600" kern="1200" dirty="0"/>
            <a:t>Cel </a:t>
          </a:r>
        </a:p>
      </dsp:txBody>
      <dsp:txXfrm>
        <a:off x="2506294" y="571134"/>
        <a:ext cx="1364939" cy="909958"/>
      </dsp:txXfrm>
    </dsp:sp>
    <dsp:sp modelId="{5BA9D61B-6241-4221-93AD-1B6CAAD5FF4C}">
      <dsp:nvSpPr>
        <dsp:cNvPr id="0" name=""/>
        <dsp:cNvSpPr/>
      </dsp:nvSpPr>
      <dsp:spPr>
        <a:xfrm>
          <a:off x="4098723" y="571134"/>
          <a:ext cx="2274897" cy="909958"/>
        </a:xfrm>
        <a:prstGeom prst="chevron">
          <a:avLst/>
        </a:prstGeom>
        <a:solidFill>
          <a:srgbClr val="5EBFB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4013" tIns="34671" rIns="34671" bIns="34671" numCol="1" spcCol="1270" anchor="ctr" anchorCtr="0">
          <a:noAutofit/>
        </a:bodyPr>
        <a:lstStyle/>
        <a:p>
          <a:pPr lvl="0" algn="ctr" defTabSz="1155700">
            <a:lnSpc>
              <a:spcPct val="90000"/>
            </a:lnSpc>
            <a:spcBef>
              <a:spcPct val="0"/>
            </a:spcBef>
            <a:spcAft>
              <a:spcPct val="35000"/>
            </a:spcAft>
          </a:pPr>
          <a:r>
            <a:rPr lang="pl-PL" sz="2600" kern="1200" dirty="0"/>
            <a:t>Działanie</a:t>
          </a:r>
        </a:p>
      </dsp:txBody>
      <dsp:txXfrm>
        <a:off x="4553702" y="571134"/>
        <a:ext cx="1364939" cy="909958"/>
      </dsp:txXfrm>
    </dsp:sp>
    <dsp:sp modelId="{AB307BC9-F7B5-45D4-ACD7-E5FFEB1205D7}">
      <dsp:nvSpPr>
        <dsp:cNvPr id="0" name=""/>
        <dsp:cNvSpPr/>
      </dsp:nvSpPr>
      <dsp:spPr>
        <a:xfrm>
          <a:off x="6146130" y="571134"/>
          <a:ext cx="2274897" cy="909958"/>
        </a:xfrm>
        <a:prstGeom prst="chevron">
          <a:avLst/>
        </a:prstGeom>
        <a:solidFill>
          <a:srgbClr val="5EBFB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4013" tIns="34671" rIns="34671" bIns="34671" numCol="1" spcCol="1270" anchor="ctr" anchorCtr="0">
          <a:noAutofit/>
        </a:bodyPr>
        <a:lstStyle/>
        <a:p>
          <a:pPr lvl="0" algn="ctr" defTabSz="1155700">
            <a:lnSpc>
              <a:spcPct val="90000"/>
            </a:lnSpc>
            <a:spcBef>
              <a:spcPct val="0"/>
            </a:spcBef>
            <a:spcAft>
              <a:spcPct val="35000"/>
            </a:spcAft>
          </a:pPr>
          <a:r>
            <a:rPr lang="pl-PL" sz="2600" kern="1200" dirty="0"/>
            <a:t>Rezultat </a:t>
          </a:r>
        </a:p>
      </dsp:txBody>
      <dsp:txXfrm>
        <a:off x="6601109" y="571134"/>
        <a:ext cx="1364939" cy="90995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D3EE79-186D-4966-BA43-13D046DE8476}">
      <dsp:nvSpPr>
        <dsp:cNvPr id="0" name=""/>
        <dsp:cNvSpPr/>
      </dsp:nvSpPr>
      <dsp:spPr>
        <a:xfrm>
          <a:off x="3024336" y="0"/>
          <a:ext cx="2088230" cy="509496"/>
        </a:xfrm>
        <a:prstGeom prst="roundRect">
          <a:avLst/>
        </a:prstGeom>
        <a:gradFill rotWithShape="0">
          <a:gsLst>
            <a:gs pos="1700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solidFill>
            <a:schemeClr val="lt1">
              <a:hueOff val="0"/>
              <a:satOff val="0"/>
              <a:lumOff val="0"/>
            </a:schemeClr>
          </a:solid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a:lnSpc>
              <a:spcPct val="90000"/>
            </a:lnSpc>
            <a:spcBef>
              <a:spcPct val="0"/>
            </a:spcBef>
            <a:spcAft>
              <a:spcPct val="35000"/>
            </a:spcAft>
          </a:pPr>
          <a:r>
            <a:rPr lang="pl-PL" sz="1400" b="1" kern="1200" dirty="0">
              <a:solidFill>
                <a:schemeClr val="tx1"/>
              </a:solidFill>
            </a:rPr>
            <a:t>ETAP II</a:t>
          </a:r>
        </a:p>
        <a:p>
          <a:pPr lvl="0" algn="ctr" defTabSz="622300">
            <a:lnSpc>
              <a:spcPct val="90000"/>
            </a:lnSpc>
            <a:spcBef>
              <a:spcPct val="0"/>
            </a:spcBef>
            <a:spcAft>
              <a:spcPct val="35000"/>
            </a:spcAft>
          </a:pPr>
          <a:r>
            <a:rPr lang="pl-PL" sz="1400" b="1" kern="1200" dirty="0">
              <a:solidFill>
                <a:schemeClr val="tx1"/>
              </a:solidFill>
            </a:rPr>
            <a:t>PRZYGOTOWANIE</a:t>
          </a:r>
        </a:p>
      </dsp:txBody>
      <dsp:txXfrm>
        <a:off x="3049208" y="24872"/>
        <a:ext cx="2038486" cy="45975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D3EE79-186D-4966-BA43-13D046DE8476}">
      <dsp:nvSpPr>
        <dsp:cNvPr id="0" name=""/>
        <dsp:cNvSpPr/>
      </dsp:nvSpPr>
      <dsp:spPr>
        <a:xfrm>
          <a:off x="3000287" y="0"/>
          <a:ext cx="2105053" cy="504283"/>
        </a:xfrm>
        <a:prstGeom prst="roundRect">
          <a:avLst/>
        </a:prstGeom>
        <a:gradFill rotWithShape="0">
          <a:gsLst>
            <a:gs pos="1700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solidFill>
            <a:schemeClr val="lt1">
              <a:hueOff val="0"/>
              <a:satOff val="0"/>
              <a:lumOff val="0"/>
            </a:schemeClr>
          </a:solid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a:lnSpc>
              <a:spcPct val="90000"/>
            </a:lnSpc>
            <a:spcBef>
              <a:spcPct val="0"/>
            </a:spcBef>
            <a:spcAft>
              <a:spcPct val="35000"/>
            </a:spcAft>
          </a:pPr>
          <a:r>
            <a:rPr lang="pl-PL" sz="1400" b="1" kern="1200" dirty="0">
              <a:solidFill>
                <a:schemeClr val="tx1"/>
              </a:solidFill>
            </a:rPr>
            <a:t>ETAP III</a:t>
          </a:r>
        </a:p>
        <a:p>
          <a:pPr lvl="0" algn="ctr" defTabSz="622300">
            <a:lnSpc>
              <a:spcPct val="90000"/>
            </a:lnSpc>
            <a:spcBef>
              <a:spcPct val="0"/>
            </a:spcBef>
            <a:spcAft>
              <a:spcPct val="35000"/>
            </a:spcAft>
          </a:pPr>
          <a:r>
            <a:rPr lang="pl-PL" sz="1400" b="1" kern="1200" dirty="0">
              <a:solidFill>
                <a:schemeClr val="tx1"/>
              </a:solidFill>
            </a:rPr>
            <a:t>REALIZACJA</a:t>
          </a:r>
        </a:p>
      </dsp:txBody>
      <dsp:txXfrm>
        <a:off x="3024904" y="24617"/>
        <a:ext cx="2055819" cy="45504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D3EE79-186D-4966-BA43-13D046DE8476}">
      <dsp:nvSpPr>
        <dsp:cNvPr id="0" name=""/>
        <dsp:cNvSpPr/>
      </dsp:nvSpPr>
      <dsp:spPr>
        <a:xfrm>
          <a:off x="440390" y="0"/>
          <a:ext cx="2105053" cy="504283"/>
        </a:xfrm>
        <a:prstGeom prst="roundRect">
          <a:avLst/>
        </a:prstGeom>
        <a:gradFill rotWithShape="0">
          <a:gsLst>
            <a:gs pos="1700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solidFill>
            <a:schemeClr val="lt1">
              <a:hueOff val="0"/>
              <a:satOff val="0"/>
              <a:lumOff val="0"/>
            </a:schemeClr>
          </a:solid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a:lnSpc>
              <a:spcPct val="90000"/>
            </a:lnSpc>
            <a:spcBef>
              <a:spcPct val="0"/>
            </a:spcBef>
            <a:spcAft>
              <a:spcPct val="35000"/>
            </a:spcAft>
          </a:pPr>
          <a:r>
            <a:rPr lang="pl-PL" sz="1400" b="1" kern="1200">
              <a:solidFill>
                <a:schemeClr val="tx1"/>
              </a:solidFill>
            </a:rPr>
            <a:t>ETAP IV</a:t>
          </a:r>
          <a:endParaRPr lang="pl-PL" sz="1400" b="1" kern="1200" dirty="0">
            <a:solidFill>
              <a:schemeClr val="tx1"/>
            </a:solidFill>
          </a:endParaRPr>
        </a:p>
        <a:p>
          <a:pPr lvl="0" algn="ctr" defTabSz="622300">
            <a:lnSpc>
              <a:spcPct val="90000"/>
            </a:lnSpc>
            <a:spcBef>
              <a:spcPct val="0"/>
            </a:spcBef>
            <a:spcAft>
              <a:spcPct val="35000"/>
            </a:spcAft>
          </a:pPr>
          <a:r>
            <a:rPr lang="pl-PL" sz="1400" b="1" kern="1200" dirty="0">
              <a:solidFill>
                <a:schemeClr val="tx1"/>
              </a:solidFill>
            </a:rPr>
            <a:t>DZIAŁANIA NASTĘPCZE</a:t>
          </a:r>
        </a:p>
      </dsp:txBody>
      <dsp:txXfrm>
        <a:off x="465007" y="24617"/>
        <a:ext cx="2055819" cy="45504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E62659-F479-462C-8ADC-F571FB6F5E4E}">
      <dsp:nvSpPr>
        <dsp:cNvPr id="0" name=""/>
        <dsp:cNvSpPr/>
      </dsp:nvSpPr>
      <dsp:spPr>
        <a:xfrm>
          <a:off x="3649819" y="1300665"/>
          <a:ext cx="935879" cy="735161"/>
        </a:xfrm>
        <a:prstGeom prst="roundRect">
          <a:avLst/>
        </a:prstGeom>
        <a:solidFill>
          <a:srgbClr val="034EA2"/>
        </a:solidFill>
        <a:ln>
          <a:solidFill>
            <a:schemeClr val="lt1">
              <a:hueOff val="0"/>
              <a:satOff val="0"/>
              <a:lumOff val="0"/>
            </a:schemeClr>
          </a:solid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7940" tIns="27940" rIns="27940" bIns="27940" numCol="1" spcCol="1270" anchor="ctr" anchorCtr="0">
          <a:noAutofit/>
        </a:bodyPr>
        <a:lstStyle/>
        <a:p>
          <a:pPr lvl="0" algn="ctr" defTabSz="488950">
            <a:lnSpc>
              <a:spcPct val="90000"/>
            </a:lnSpc>
            <a:spcBef>
              <a:spcPct val="0"/>
            </a:spcBef>
            <a:spcAft>
              <a:spcPct val="35000"/>
            </a:spcAft>
          </a:pPr>
          <a:r>
            <a:rPr lang="pl-PL" sz="1100" b="1" kern="1200" dirty="0">
              <a:solidFill>
                <a:schemeClr val="bg1"/>
              </a:solidFill>
            </a:rPr>
            <a:t>Maksymalnie</a:t>
          </a:r>
        </a:p>
        <a:p>
          <a:pPr lvl="0" algn="ctr" defTabSz="488950">
            <a:lnSpc>
              <a:spcPct val="90000"/>
            </a:lnSpc>
            <a:spcBef>
              <a:spcPct val="0"/>
            </a:spcBef>
            <a:spcAft>
              <a:spcPct val="35000"/>
            </a:spcAft>
          </a:pPr>
          <a:r>
            <a:rPr lang="pl-PL" sz="1100" b="1" kern="1200" dirty="0">
              <a:solidFill>
                <a:schemeClr val="bg1"/>
              </a:solidFill>
            </a:rPr>
            <a:t>100  punktów</a:t>
          </a:r>
        </a:p>
      </dsp:txBody>
      <dsp:txXfrm>
        <a:off x="3685707" y="1336553"/>
        <a:ext cx="864103" cy="663385"/>
      </dsp:txXfrm>
    </dsp:sp>
    <dsp:sp modelId="{89AC41ED-3FF5-47C8-8527-D7F19E797E76}">
      <dsp:nvSpPr>
        <dsp:cNvPr id="0" name=""/>
        <dsp:cNvSpPr/>
      </dsp:nvSpPr>
      <dsp:spPr>
        <a:xfrm rot="16177875">
          <a:off x="3874520" y="1061338"/>
          <a:ext cx="478663" cy="0"/>
        </a:xfrm>
        <a:custGeom>
          <a:avLst/>
          <a:gdLst/>
          <a:ahLst/>
          <a:cxnLst/>
          <a:rect l="0" t="0" r="0" b="0"/>
          <a:pathLst>
            <a:path>
              <a:moveTo>
                <a:pt x="0" y="0"/>
              </a:moveTo>
              <a:lnTo>
                <a:pt x="478663" y="0"/>
              </a:lnTo>
            </a:path>
          </a:pathLst>
        </a:custGeom>
        <a:noFill/>
        <a:ln w="25400" cap="flat" cmpd="sng" algn="ctr">
          <a:solidFill>
            <a:schemeClr val="accent1">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FEF76073-C021-469D-A2C0-A41B2A287834}">
      <dsp:nvSpPr>
        <dsp:cNvPr id="0" name=""/>
        <dsp:cNvSpPr/>
      </dsp:nvSpPr>
      <dsp:spPr>
        <a:xfrm>
          <a:off x="2896889" y="124881"/>
          <a:ext cx="2426358" cy="697129"/>
        </a:xfrm>
        <a:prstGeom prst="roundRect">
          <a:avLst/>
        </a:prstGeom>
        <a:gradFill rotWithShape="0">
          <a:gsLst>
            <a:gs pos="1700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solidFill>
            <a:schemeClr val="lt1">
              <a:hueOff val="0"/>
              <a:satOff val="0"/>
              <a:lumOff val="0"/>
            </a:schemeClr>
          </a:solid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a:lnSpc>
              <a:spcPct val="90000"/>
            </a:lnSpc>
            <a:spcBef>
              <a:spcPct val="0"/>
            </a:spcBef>
            <a:spcAft>
              <a:spcPct val="35000"/>
            </a:spcAft>
          </a:pPr>
          <a:r>
            <a:rPr lang="pl-PL" sz="1400" kern="1200" dirty="0">
              <a:solidFill>
                <a:schemeClr val="tx1"/>
              </a:solidFill>
            </a:rPr>
            <a:t>I. Zgodność / adekwatność</a:t>
          </a:r>
        </a:p>
        <a:p>
          <a:pPr lvl="0" algn="ctr" defTabSz="622300">
            <a:lnSpc>
              <a:spcPct val="90000"/>
            </a:lnSpc>
            <a:spcBef>
              <a:spcPct val="0"/>
            </a:spcBef>
            <a:spcAft>
              <a:spcPct val="35000"/>
            </a:spcAft>
          </a:pPr>
          <a:r>
            <a:rPr lang="pl-PL" sz="1400" b="1" kern="1200" dirty="0">
              <a:solidFill>
                <a:srgbClr val="5EBFBE"/>
              </a:solidFill>
            </a:rPr>
            <a:t>Maksymalnie 30 punktów</a:t>
          </a:r>
        </a:p>
      </dsp:txBody>
      <dsp:txXfrm>
        <a:off x="2930920" y="158912"/>
        <a:ext cx="2358296" cy="629067"/>
      </dsp:txXfrm>
    </dsp:sp>
    <dsp:sp modelId="{5B7028AA-3589-4665-A719-B4E45E05B2D8}">
      <dsp:nvSpPr>
        <dsp:cNvPr id="0" name=""/>
        <dsp:cNvSpPr/>
      </dsp:nvSpPr>
      <dsp:spPr>
        <a:xfrm rot="9832882">
          <a:off x="2969034" y="1899871"/>
          <a:ext cx="694434" cy="0"/>
        </a:xfrm>
        <a:custGeom>
          <a:avLst/>
          <a:gdLst/>
          <a:ahLst/>
          <a:cxnLst/>
          <a:rect l="0" t="0" r="0" b="0"/>
          <a:pathLst>
            <a:path>
              <a:moveTo>
                <a:pt x="0" y="0"/>
              </a:moveTo>
              <a:lnTo>
                <a:pt x="694434" y="0"/>
              </a:lnTo>
            </a:path>
          </a:pathLst>
        </a:custGeom>
        <a:noFill/>
        <a:ln w="25400" cap="flat" cmpd="sng" algn="ctr">
          <a:solidFill>
            <a:schemeClr val="accent1">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59554570-A168-417B-8FC2-B5D4C90B9059}">
      <dsp:nvSpPr>
        <dsp:cNvPr id="0" name=""/>
        <dsp:cNvSpPr/>
      </dsp:nvSpPr>
      <dsp:spPr>
        <a:xfrm>
          <a:off x="504064" y="1944224"/>
          <a:ext cx="2478618" cy="820376"/>
        </a:xfrm>
        <a:prstGeom prst="roundRect">
          <a:avLst/>
        </a:prstGeom>
        <a:gradFill rotWithShape="0">
          <a:gsLst>
            <a:gs pos="1700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solidFill>
            <a:schemeClr val="lt1">
              <a:hueOff val="0"/>
              <a:satOff val="0"/>
              <a:lumOff val="0"/>
            </a:schemeClr>
          </a:solid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a:lnSpc>
              <a:spcPct val="90000"/>
            </a:lnSpc>
            <a:spcBef>
              <a:spcPct val="0"/>
            </a:spcBef>
            <a:spcAft>
              <a:spcPct val="35000"/>
            </a:spcAft>
          </a:pPr>
          <a:r>
            <a:rPr lang="pl-PL" sz="1400" kern="1200" dirty="0">
              <a:solidFill>
                <a:schemeClr val="tx1"/>
              </a:solidFill>
            </a:rPr>
            <a:t>III. Jakość działań następczych</a:t>
          </a:r>
        </a:p>
        <a:p>
          <a:pPr lvl="0" algn="ctr" defTabSz="622300">
            <a:lnSpc>
              <a:spcPct val="90000"/>
            </a:lnSpc>
            <a:spcBef>
              <a:spcPct val="0"/>
            </a:spcBef>
            <a:spcAft>
              <a:spcPct val="35000"/>
            </a:spcAft>
          </a:pPr>
          <a:r>
            <a:rPr lang="pl-PL" sz="1400" b="1" kern="1200" dirty="0">
              <a:solidFill>
                <a:srgbClr val="5EBFBE"/>
              </a:solidFill>
            </a:rPr>
            <a:t>Maksymalnie 30 punktów</a:t>
          </a:r>
        </a:p>
      </dsp:txBody>
      <dsp:txXfrm>
        <a:off x="544111" y="1984271"/>
        <a:ext cx="2398524" cy="740282"/>
      </dsp:txXfrm>
    </dsp:sp>
    <dsp:sp modelId="{744E0396-ADAB-497A-B814-698CEE29C329}">
      <dsp:nvSpPr>
        <dsp:cNvPr id="0" name=""/>
        <dsp:cNvSpPr/>
      </dsp:nvSpPr>
      <dsp:spPr>
        <a:xfrm rot="969816">
          <a:off x="4572233" y="1898696"/>
          <a:ext cx="681249" cy="0"/>
        </a:xfrm>
        <a:custGeom>
          <a:avLst/>
          <a:gdLst/>
          <a:ahLst/>
          <a:cxnLst/>
          <a:rect l="0" t="0" r="0" b="0"/>
          <a:pathLst>
            <a:path>
              <a:moveTo>
                <a:pt x="0" y="0"/>
              </a:moveTo>
              <a:lnTo>
                <a:pt x="681249" y="0"/>
              </a:lnTo>
            </a:path>
          </a:pathLst>
        </a:custGeom>
        <a:noFill/>
        <a:ln w="25400" cap="flat" cmpd="sng" algn="ctr">
          <a:solidFill>
            <a:schemeClr val="accent1">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439A689C-4B72-406C-BC37-D6442ED54887}">
      <dsp:nvSpPr>
        <dsp:cNvPr id="0" name=""/>
        <dsp:cNvSpPr/>
      </dsp:nvSpPr>
      <dsp:spPr>
        <a:xfrm>
          <a:off x="5240018" y="1952256"/>
          <a:ext cx="2481400" cy="801730"/>
        </a:xfrm>
        <a:prstGeom prst="roundRect">
          <a:avLst/>
        </a:prstGeom>
        <a:gradFill rotWithShape="0">
          <a:gsLst>
            <a:gs pos="1700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solidFill>
            <a:schemeClr val="lt1">
              <a:hueOff val="0"/>
              <a:satOff val="0"/>
              <a:lumOff val="0"/>
            </a:schemeClr>
          </a:solid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a:lnSpc>
              <a:spcPct val="90000"/>
            </a:lnSpc>
            <a:spcBef>
              <a:spcPct val="0"/>
            </a:spcBef>
            <a:spcAft>
              <a:spcPct val="35000"/>
            </a:spcAft>
          </a:pPr>
          <a:r>
            <a:rPr lang="pl-PL" sz="1400" kern="1200" dirty="0">
              <a:solidFill>
                <a:schemeClr val="tx1"/>
              </a:solidFill>
            </a:rPr>
            <a:t>II. Jakość planowanych działań</a:t>
          </a:r>
        </a:p>
        <a:p>
          <a:pPr lvl="0" algn="ctr" defTabSz="622300">
            <a:lnSpc>
              <a:spcPct val="90000"/>
            </a:lnSpc>
            <a:spcBef>
              <a:spcPct val="0"/>
            </a:spcBef>
            <a:spcAft>
              <a:spcPct val="35000"/>
            </a:spcAft>
          </a:pPr>
          <a:r>
            <a:rPr lang="pl-PL" sz="1400" b="1" kern="1200" dirty="0">
              <a:solidFill>
                <a:srgbClr val="5EBFBE"/>
              </a:solidFill>
            </a:rPr>
            <a:t>Maksymalnie 40 punktów</a:t>
          </a:r>
        </a:p>
      </dsp:txBody>
      <dsp:txXfrm>
        <a:off x="5279155" y="1991393"/>
        <a:ext cx="2403126" cy="723456"/>
      </dsp:txXfrm>
    </dsp:sp>
  </dsp:spTree>
</dsp:drawing>
</file>

<file path=ppt/diagrams/layout1.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2.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2.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29837" cy="497126"/>
          </a:xfrm>
          <a:prstGeom prst="rect">
            <a:avLst/>
          </a:prstGeom>
        </p:spPr>
        <p:txBody>
          <a:bodyPr vert="horz" lIns="91440" tIns="45720" rIns="91440" bIns="45720" rtlCol="0"/>
          <a:lstStyle>
            <a:lvl1pPr algn="l">
              <a:defRPr sz="1200">
                <a:cs typeface="Arial" charset="0"/>
              </a:defRPr>
            </a:lvl1pPr>
          </a:lstStyle>
          <a:p>
            <a:pPr>
              <a:defRPr/>
            </a:pPr>
            <a:endParaRPr lang="pl-PL"/>
          </a:p>
        </p:txBody>
      </p:sp>
      <p:sp>
        <p:nvSpPr>
          <p:cNvPr id="3" name="Symbol zastępczy daty 2"/>
          <p:cNvSpPr>
            <a:spLocks noGrp="1"/>
          </p:cNvSpPr>
          <p:nvPr>
            <p:ph type="dt" sz="quarter" idx="1"/>
          </p:nvPr>
        </p:nvSpPr>
        <p:spPr>
          <a:xfrm>
            <a:off x="3829761" y="0"/>
            <a:ext cx="2929837" cy="497126"/>
          </a:xfrm>
          <a:prstGeom prst="rect">
            <a:avLst/>
          </a:prstGeom>
        </p:spPr>
        <p:txBody>
          <a:bodyPr vert="horz" lIns="91440" tIns="45720" rIns="91440" bIns="45720" rtlCol="0"/>
          <a:lstStyle>
            <a:lvl1pPr algn="r">
              <a:defRPr sz="1200">
                <a:cs typeface="Arial" charset="0"/>
              </a:defRPr>
            </a:lvl1pPr>
          </a:lstStyle>
          <a:p>
            <a:pPr>
              <a:defRPr/>
            </a:pPr>
            <a:fld id="{3ED48283-E919-4FDC-92A0-4FD9B9A1396E}" type="datetimeFigureOut">
              <a:rPr lang="pl-PL"/>
              <a:pPr>
                <a:defRPr/>
              </a:pPr>
              <a:t>16.09.2026</a:t>
            </a:fld>
            <a:endParaRPr lang="pl-PL"/>
          </a:p>
        </p:txBody>
      </p:sp>
      <p:sp>
        <p:nvSpPr>
          <p:cNvPr id="4" name="Symbol zastępczy stopki 3"/>
          <p:cNvSpPr>
            <a:spLocks noGrp="1"/>
          </p:cNvSpPr>
          <p:nvPr>
            <p:ph type="ftr" sz="quarter" idx="2"/>
          </p:nvPr>
        </p:nvSpPr>
        <p:spPr>
          <a:xfrm>
            <a:off x="0" y="9443662"/>
            <a:ext cx="2929837" cy="497126"/>
          </a:xfrm>
          <a:prstGeom prst="rect">
            <a:avLst/>
          </a:prstGeom>
        </p:spPr>
        <p:txBody>
          <a:bodyPr vert="horz" lIns="91440" tIns="45720" rIns="91440" bIns="45720" rtlCol="0" anchor="b"/>
          <a:lstStyle>
            <a:lvl1pPr algn="l">
              <a:defRPr sz="1200">
                <a:cs typeface="Arial" charset="0"/>
              </a:defRPr>
            </a:lvl1pPr>
          </a:lstStyle>
          <a:p>
            <a:pPr>
              <a:defRPr/>
            </a:pPr>
            <a:endParaRPr lang="pl-PL"/>
          </a:p>
        </p:txBody>
      </p:sp>
      <p:sp>
        <p:nvSpPr>
          <p:cNvPr id="5" name="Symbol zastępczy numeru slajdu 4"/>
          <p:cNvSpPr>
            <a:spLocks noGrp="1"/>
          </p:cNvSpPr>
          <p:nvPr>
            <p:ph type="sldNum" sz="quarter" idx="3"/>
          </p:nvPr>
        </p:nvSpPr>
        <p:spPr>
          <a:xfrm>
            <a:off x="3829761" y="9443662"/>
            <a:ext cx="2929837" cy="497126"/>
          </a:xfrm>
          <a:prstGeom prst="rect">
            <a:avLst/>
          </a:prstGeom>
        </p:spPr>
        <p:txBody>
          <a:bodyPr vert="horz" lIns="91440" tIns="45720" rIns="91440" bIns="45720" rtlCol="0" anchor="b"/>
          <a:lstStyle>
            <a:lvl1pPr algn="r">
              <a:defRPr sz="1200">
                <a:cs typeface="Arial" charset="0"/>
              </a:defRPr>
            </a:lvl1pPr>
          </a:lstStyle>
          <a:p>
            <a:pPr>
              <a:defRPr/>
            </a:pPr>
            <a:fld id="{B7963E1F-2BA6-413A-B775-65979EAB8037}" type="slidenum">
              <a:rPr lang="pl-PL"/>
              <a:pPr>
                <a:defRPr/>
              </a:pPr>
              <a:t>‹#›</a:t>
            </a:fld>
            <a:endParaRPr lang="pl-PL"/>
          </a:p>
        </p:txBody>
      </p:sp>
    </p:spTree>
    <p:extLst>
      <p:ext uri="{BB962C8B-B14F-4D97-AF65-F5344CB8AC3E}">
        <p14:creationId xmlns:p14="http://schemas.microsoft.com/office/powerpoint/2010/main" val="30895897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29837" cy="497126"/>
          </a:xfrm>
          <a:prstGeom prst="rect">
            <a:avLst/>
          </a:prstGeom>
        </p:spPr>
        <p:txBody>
          <a:bodyPr vert="horz" lIns="91440" tIns="45720" rIns="91440" bIns="45720" rtlCol="0"/>
          <a:lstStyle>
            <a:lvl1pPr algn="l">
              <a:defRPr sz="1200"/>
            </a:lvl1pPr>
          </a:lstStyle>
          <a:p>
            <a:pPr>
              <a:defRPr/>
            </a:pPr>
            <a:endParaRPr lang="pl-PL"/>
          </a:p>
        </p:txBody>
      </p:sp>
      <p:sp>
        <p:nvSpPr>
          <p:cNvPr id="3" name="Symbol zastępczy daty 2"/>
          <p:cNvSpPr>
            <a:spLocks noGrp="1"/>
          </p:cNvSpPr>
          <p:nvPr>
            <p:ph type="dt" idx="1"/>
          </p:nvPr>
        </p:nvSpPr>
        <p:spPr>
          <a:xfrm>
            <a:off x="3829761" y="0"/>
            <a:ext cx="2929837" cy="497126"/>
          </a:xfrm>
          <a:prstGeom prst="rect">
            <a:avLst/>
          </a:prstGeom>
        </p:spPr>
        <p:txBody>
          <a:bodyPr vert="horz" lIns="91440" tIns="45720" rIns="91440" bIns="45720" rtlCol="0"/>
          <a:lstStyle>
            <a:lvl1pPr algn="r">
              <a:defRPr sz="1200"/>
            </a:lvl1pPr>
          </a:lstStyle>
          <a:p>
            <a:pPr>
              <a:defRPr/>
            </a:pPr>
            <a:fld id="{C7941D0D-EC7B-446A-8B62-942AA21CF803}" type="datetimeFigureOut">
              <a:rPr lang="pl-PL"/>
              <a:pPr>
                <a:defRPr/>
              </a:pPr>
              <a:t>16.09.2026</a:t>
            </a:fld>
            <a:endParaRPr lang="pl-PL"/>
          </a:p>
        </p:txBody>
      </p:sp>
      <p:sp>
        <p:nvSpPr>
          <p:cNvPr id="4" name="Symbol zastępczy obrazu slajdu 3"/>
          <p:cNvSpPr>
            <a:spLocks noGrp="1" noRot="1" noChangeAspect="1"/>
          </p:cNvSpPr>
          <p:nvPr>
            <p:ph type="sldImg" idx="2"/>
          </p:nvPr>
        </p:nvSpPr>
        <p:spPr>
          <a:xfrm>
            <a:off x="68263" y="746125"/>
            <a:ext cx="6624637" cy="3727450"/>
          </a:xfrm>
          <a:prstGeom prst="rect">
            <a:avLst/>
          </a:prstGeom>
          <a:noFill/>
          <a:ln w="12700">
            <a:solidFill>
              <a:prstClr val="black"/>
            </a:solidFill>
          </a:ln>
        </p:spPr>
        <p:txBody>
          <a:bodyPr vert="horz" lIns="91440" tIns="45720" rIns="91440" bIns="45720" rtlCol="0" anchor="ctr"/>
          <a:lstStyle/>
          <a:p>
            <a:pPr lvl="0"/>
            <a:endParaRPr lang="pl-PL" noProof="0"/>
          </a:p>
        </p:txBody>
      </p:sp>
      <p:sp>
        <p:nvSpPr>
          <p:cNvPr id="5" name="Symbol zastępczy notatek 4"/>
          <p:cNvSpPr>
            <a:spLocks noGrp="1"/>
          </p:cNvSpPr>
          <p:nvPr>
            <p:ph type="body" sz="quarter" idx="3"/>
          </p:nvPr>
        </p:nvSpPr>
        <p:spPr>
          <a:xfrm>
            <a:off x="676117" y="4722694"/>
            <a:ext cx="5408930" cy="4474131"/>
          </a:xfrm>
          <a:prstGeom prst="rect">
            <a:avLst/>
          </a:prstGeom>
        </p:spPr>
        <p:txBody>
          <a:bodyPr vert="horz" lIns="91440" tIns="45720" rIns="91440" bIns="45720" rtlCol="0">
            <a:normAutofit/>
          </a:bodyPr>
          <a:lstStyle/>
          <a:p>
            <a:pPr lvl="0"/>
            <a:r>
              <a:rPr lang="pl-PL" noProof="0"/>
              <a:t>Kliknij, aby edytować style wzorca tekstu</a:t>
            </a:r>
          </a:p>
          <a:p>
            <a:pPr lvl="1"/>
            <a:r>
              <a:rPr lang="pl-PL" noProof="0"/>
              <a:t>Drugi poziom</a:t>
            </a:r>
          </a:p>
          <a:p>
            <a:pPr lvl="2"/>
            <a:r>
              <a:rPr lang="pl-PL" noProof="0"/>
              <a:t>Trzeci poziom</a:t>
            </a:r>
          </a:p>
          <a:p>
            <a:pPr lvl="3"/>
            <a:r>
              <a:rPr lang="pl-PL" noProof="0"/>
              <a:t>Czwarty poziom</a:t>
            </a:r>
          </a:p>
          <a:p>
            <a:pPr lvl="4"/>
            <a:r>
              <a:rPr lang="pl-PL" noProof="0"/>
              <a:t>Piąty poziom</a:t>
            </a:r>
          </a:p>
        </p:txBody>
      </p:sp>
      <p:sp>
        <p:nvSpPr>
          <p:cNvPr id="6" name="Symbol zastępczy stopki 5"/>
          <p:cNvSpPr>
            <a:spLocks noGrp="1"/>
          </p:cNvSpPr>
          <p:nvPr>
            <p:ph type="ftr" sz="quarter" idx="4"/>
          </p:nvPr>
        </p:nvSpPr>
        <p:spPr>
          <a:xfrm>
            <a:off x="0" y="9443662"/>
            <a:ext cx="2929837" cy="497126"/>
          </a:xfrm>
          <a:prstGeom prst="rect">
            <a:avLst/>
          </a:prstGeom>
        </p:spPr>
        <p:txBody>
          <a:bodyPr vert="horz" lIns="91440" tIns="45720" rIns="91440" bIns="45720" rtlCol="0" anchor="b"/>
          <a:lstStyle>
            <a:lvl1pPr algn="l">
              <a:defRPr sz="1200"/>
            </a:lvl1pPr>
          </a:lstStyle>
          <a:p>
            <a:pPr>
              <a:defRPr/>
            </a:pPr>
            <a:endParaRPr lang="pl-PL"/>
          </a:p>
        </p:txBody>
      </p:sp>
      <p:sp>
        <p:nvSpPr>
          <p:cNvPr id="7" name="Symbol zastępczy numeru slajdu 6"/>
          <p:cNvSpPr>
            <a:spLocks noGrp="1"/>
          </p:cNvSpPr>
          <p:nvPr>
            <p:ph type="sldNum" sz="quarter" idx="5"/>
          </p:nvPr>
        </p:nvSpPr>
        <p:spPr>
          <a:xfrm>
            <a:off x="3829761" y="9443662"/>
            <a:ext cx="2929837" cy="497126"/>
          </a:xfrm>
          <a:prstGeom prst="rect">
            <a:avLst/>
          </a:prstGeom>
        </p:spPr>
        <p:txBody>
          <a:bodyPr vert="horz" lIns="91440" tIns="45720" rIns="91440" bIns="45720" rtlCol="0" anchor="b"/>
          <a:lstStyle>
            <a:lvl1pPr algn="r">
              <a:defRPr sz="1200"/>
            </a:lvl1pPr>
          </a:lstStyle>
          <a:p>
            <a:pPr>
              <a:defRPr/>
            </a:pPr>
            <a:fld id="{50B9FBB1-BB0F-46BC-A8CC-FB807664B001}" type="slidenum">
              <a:rPr lang="pl-PL"/>
              <a:pPr>
                <a:defRPr/>
              </a:pPr>
              <a:t>‹#›</a:t>
            </a:fld>
            <a:endParaRPr lang="pl-PL"/>
          </a:p>
        </p:txBody>
      </p:sp>
    </p:spTree>
    <p:extLst>
      <p:ext uri="{BB962C8B-B14F-4D97-AF65-F5344CB8AC3E}">
        <p14:creationId xmlns:p14="http://schemas.microsoft.com/office/powerpoint/2010/main" val="85615355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www.erasmusplus.org.pl/"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erasmusplus.org.pl/wp-content/uploads/2019/12/Wykaz-podmiot%C3%B3w-uprawnionych_Edukacja-Szkolna_wersja-na-2020-rok.pdf"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pPr>
              <a:defRPr/>
            </a:pPr>
            <a:fld id="{50B9FBB1-BB0F-46BC-A8CC-FB807664B001}" type="slidenum">
              <a:rPr lang="pl-PL" smtClean="0"/>
              <a:pPr>
                <a:defRPr/>
              </a:pPr>
              <a:t>1</a:t>
            </a:fld>
            <a:endParaRPr lang="pl-PL"/>
          </a:p>
        </p:txBody>
      </p:sp>
    </p:spTree>
    <p:extLst>
      <p:ext uri="{BB962C8B-B14F-4D97-AF65-F5344CB8AC3E}">
        <p14:creationId xmlns:p14="http://schemas.microsoft.com/office/powerpoint/2010/main" val="1364015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pPr>
              <a:defRPr/>
            </a:pPr>
            <a:fld id="{50B9FBB1-BB0F-46BC-A8CC-FB807664B001}" type="slidenum">
              <a:rPr lang="pl-PL" smtClean="0"/>
              <a:pPr>
                <a:defRPr/>
              </a:pPr>
              <a:t>2</a:t>
            </a:fld>
            <a:endParaRPr lang="pl-PL"/>
          </a:p>
        </p:txBody>
      </p:sp>
    </p:spTree>
    <p:extLst>
      <p:ext uri="{BB962C8B-B14F-4D97-AF65-F5344CB8AC3E}">
        <p14:creationId xmlns:p14="http://schemas.microsoft.com/office/powerpoint/2010/main" val="29979784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fontScale="5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l-PL" sz="1200" i="0" kern="1200" dirty="0">
                <a:solidFill>
                  <a:schemeClr val="tx1"/>
                </a:solidFill>
                <a:latin typeface="+mn-lt"/>
                <a:ea typeface="+mn-ea"/>
                <a:cs typeface="Arial" panose="020B0604020202020204" pitchFamily="34" charset="0"/>
              </a:rPr>
              <a:t>Nowy program jest kontynuacją poprzedniej perspektywy finansowej. W nowym</a:t>
            </a:r>
            <a:r>
              <a:rPr lang="pl-PL" sz="1200" i="0" kern="1200" baseline="0" dirty="0">
                <a:solidFill>
                  <a:schemeClr val="tx1"/>
                </a:solidFill>
                <a:latin typeface="+mn-lt"/>
                <a:ea typeface="+mn-ea"/>
                <a:cs typeface="Arial" panose="020B0604020202020204" pitchFamily="34" charset="0"/>
              </a:rPr>
              <a:t> Erasmusie w </a:t>
            </a:r>
            <a:r>
              <a:rPr lang="pl-PL" sz="1200" i="0" kern="1200" dirty="0">
                <a:solidFill>
                  <a:schemeClr val="tx1"/>
                </a:solidFill>
                <a:latin typeface="+mn-lt"/>
                <a:ea typeface="+mn-ea"/>
                <a:cs typeface="Arial" panose="020B0604020202020204" pitchFamily="34" charset="0"/>
              </a:rPr>
              <a:t>dalszym</a:t>
            </a:r>
            <a:r>
              <a:rPr lang="pl-PL" sz="1200" i="0" kern="1200" baseline="0" dirty="0">
                <a:solidFill>
                  <a:schemeClr val="tx1"/>
                </a:solidFill>
                <a:latin typeface="+mn-lt"/>
                <a:ea typeface="+mn-ea"/>
                <a:cs typeface="Arial" panose="020B0604020202020204" pitchFamily="34" charset="0"/>
              </a:rPr>
              <a:t> ciągu wspierany jest rozwój zawodowy obywateli, Europejczyków poprzez umożliwienie im udziału w wyjazdach zagranicznych i projektach międzynarodowych.</a:t>
            </a:r>
          </a:p>
          <a:p>
            <a:pPr marL="0" marR="0" indent="0" algn="l" defTabSz="914400" rtl="0" eaLnBrk="1" fontAlgn="auto" latinLnBrk="0" hangingPunct="1">
              <a:lnSpc>
                <a:spcPct val="100000"/>
              </a:lnSpc>
              <a:spcBef>
                <a:spcPts val="0"/>
              </a:spcBef>
              <a:spcAft>
                <a:spcPts val="0"/>
              </a:spcAft>
              <a:buClrTx/>
              <a:buSzTx/>
              <a:buFontTx/>
              <a:buNone/>
              <a:tabLst/>
              <a:defRPr/>
            </a:pPr>
            <a:endParaRPr lang="pl-PL" sz="1200" i="0" kern="1200" baseline="0" dirty="0">
              <a:solidFill>
                <a:schemeClr val="tx1"/>
              </a:solidFill>
              <a:latin typeface="+mn-lt"/>
              <a:ea typeface="+mn-ea"/>
              <a:cs typeface="Arial" panose="020B0604020202020204" pitchFamily="34" charset="0"/>
            </a:endParaRPr>
          </a:p>
          <a:p>
            <a:r>
              <a:rPr lang="pl-PL" b="1" dirty="0"/>
              <a:t>WŁĄCZANIE SPOŁECZNE I RÓŻNORODNOŚĆ</a:t>
            </a:r>
          </a:p>
          <a:p>
            <a:pPr marL="0" marR="0" indent="0" algn="l" defTabSz="914400" rtl="0" eaLnBrk="0" fontAlgn="base" latinLnBrk="0" hangingPunct="0">
              <a:lnSpc>
                <a:spcPct val="100000"/>
              </a:lnSpc>
              <a:spcBef>
                <a:spcPct val="30000"/>
              </a:spcBef>
              <a:spcAft>
                <a:spcPct val="0"/>
              </a:spcAft>
              <a:buClrTx/>
              <a:buSzTx/>
              <a:buFontTx/>
              <a:buNone/>
              <a:tabLst/>
              <a:defRPr/>
            </a:pPr>
            <a:r>
              <a:rPr lang="pl-PL" sz="1200" b="0" i="0" u="none" strike="noStrike" kern="1200" baseline="0" dirty="0">
                <a:solidFill>
                  <a:schemeClr val="tx1"/>
                </a:solidFill>
                <a:latin typeface="+mn-lt"/>
                <a:ea typeface="+mn-ea"/>
                <a:cs typeface="+mn-cs"/>
              </a:rPr>
              <a:t>Celem programu jest d</a:t>
            </a:r>
            <a:r>
              <a:rPr lang="pl-PL" sz="1200" dirty="0">
                <a:latin typeface="Roboto" pitchFamily="2" charset="0"/>
              </a:rPr>
              <a:t>ocieranie do wszystkich uczestników i promowanie włączającego podejścia do działań w zakresie mobilności i współpracy. </a:t>
            </a:r>
            <a:r>
              <a:rPr lang="pl-PL" sz="1200" b="0" i="0" u="none" strike="noStrike" kern="1200" baseline="0" dirty="0">
                <a:solidFill>
                  <a:schemeClr val="tx1"/>
                </a:solidFill>
                <a:latin typeface="+mn-lt"/>
                <a:ea typeface="+mn-ea"/>
                <a:cs typeface="+mn-cs"/>
              </a:rPr>
              <a:t>Przy opracowywaniu swoich projektów organizacje powinny stosować podejście włączające w każdym aspekcie, tak aby projekty i działania były dostępne dla wszystkich uczestników, szczególnie  dla tych, którzy w codziennym życiu napotykają na swojej drodze rożnego rodzaju bariery: zdrowotne, edukacyjne, społeczne, kulturowe, czy też ekonomiczne lub geograficzne. </a:t>
            </a:r>
          </a:p>
          <a:p>
            <a:r>
              <a:rPr lang="pl-PL" sz="1200" b="1" i="0" u="none" strike="noStrike" kern="1200" baseline="0" dirty="0">
                <a:solidFill>
                  <a:schemeClr val="tx1"/>
                </a:solidFill>
                <a:latin typeface="+mn-lt"/>
                <a:ea typeface="+mn-ea"/>
                <a:cs typeface="+mn-cs"/>
              </a:rPr>
              <a:t>ZIELONY ERASMUS</a:t>
            </a:r>
          </a:p>
          <a:p>
            <a:r>
              <a:rPr lang="pl-PL" sz="1200" b="0" i="0" u="none" strike="noStrike" kern="1200" baseline="0" dirty="0">
                <a:solidFill>
                  <a:schemeClr val="tx1"/>
                </a:solidFill>
                <a:latin typeface="+mn-lt"/>
                <a:ea typeface="+mn-ea"/>
                <a:cs typeface="+mn-cs"/>
              </a:rPr>
              <a:t>Działania w dziedzinie środowiska i klimatu są obecnie kluczowe dla UE. </a:t>
            </a:r>
            <a:r>
              <a:rPr lang="pl-PL" sz="1200" b="1" i="0" u="none" strike="noStrike" kern="1200" baseline="0" dirty="0">
                <a:solidFill>
                  <a:schemeClr val="tx1"/>
                </a:solidFill>
                <a:latin typeface="+mn-lt"/>
                <a:ea typeface="+mn-ea"/>
                <a:cs typeface="+mn-cs"/>
              </a:rPr>
              <a:t>Komunikat w sprawie Europejskiego Zielonego Ładu </a:t>
            </a:r>
            <a:r>
              <a:rPr lang="pl-PL" sz="1200" b="0" i="0" u="none" strike="noStrike" kern="1200" baseline="0" dirty="0">
                <a:solidFill>
                  <a:schemeClr val="tx1"/>
                </a:solidFill>
                <a:latin typeface="+mn-lt"/>
                <a:ea typeface="+mn-ea"/>
                <a:cs typeface="+mn-cs"/>
              </a:rPr>
              <a:t>jest nową strategią na rzecz wzrostu, w której kluczową rolę odgrywają szkoły, instytucje szkoleniowe i uniwersytety we współpracy z uczniami, rodzicami i szerszą społecznością. Wszystko to ma prowadzić do transformacji w celu osiągnięcia neutralności klimatycznej do 2050 r. </a:t>
            </a:r>
          </a:p>
          <a:p>
            <a:r>
              <a:rPr lang="pl-PL" sz="1200" b="0" i="0" u="none" strike="noStrike" kern="1200" baseline="0" dirty="0">
                <a:solidFill>
                  <a:schemeClr val="tx1"/>
                </a:solidFill>
                <a:latin typeface="+mn-lt"/>
                <a:ea typeface="+mn-ea"/>
                <a:cs typeface="+mn-cs"/>
              </a:rPr>
              <a:t>Program zachęca do korzystania z innowacyjnych praktyk, dzięki którym osoby uczące się, pracownicy i osoby pracujące z młodzieżą będą mogły realnie zarządzać zmianami (np. tymi dotyczącymi oszczędzania zasobów, ograniczenia zużycia energii, kompensowania emisji gazów cieplarnianych oraz dokonywania wyborów na korzyść zrównoważonej żywności i mobilności itp.). Przy opracowywaniu działań organizacje i uczestnicy powinni zatem stosować ekologiczne praktyki we wszystkich aspektach projektu.</a:t>
            </a:r>
          </a:p>
          <a:p>
            <a:r>
              <a:rPr lang="pl-PL" sz="1200" b="1" i="0" u="none" strike="noStrike" kern="1200" baseline="0" dirty="0">
                <a:solidFill>
                  <a:schemeClr val="tx1"/>
                </a:solidFill>
                <a:latin typeface="+mn-lt"/>
                <a:ea typeface="+mn-ea"/>
                <a:cs typeface="+mn-cs"/>
              </a:rPr>
              <a:t>CYFRYZACJA</a:t>
            </a:r>
          </a:p>
          <a:p>
            <a:r>
              <a:rPr lang="pl-PL" sz="1200" b="0" i="0" u="none" strike="noStrike" kern="1200" baseline="0" dirty="0">
                <a:solidFill>
                  <a:schemeClr val="tx1"/>
                </a:solidFill>
                <a:latin typeface="+mn-lt"/>
                <a:ea typeface="+mn-ea"/>
                <a:cs typeface="+mn-cs"/>
              </a:rPr>
              <a:t>Kryzys związany z </a:t>
            </a:r>
            <a:r>
              <a:rPr lang="pl-PL" sz="1200" b="0" i="0" u="none" strike="noStrike" kern="1200" baseline="0" dirty="0" err="1">
                <a:solidFill>
                  <a:schemeClr val="tx1"/>
                </a:solidFill>
                <a:latin typeface="+mn-lt"/>
                <a:ea typeface="+mn-ea"/>
                <a:cs typeface="+mn-cs"/>
              </a:rPr>
              <a:t>COVID</a:t>
            </a:r>
            <a:r>
              <a:rPr lang="pl-PL" sz="1200" b="0" i="0" u="none" strike="noStrike" kern="1200" baseline="0" dirty="0">
                <a:solidFill>
                  <a:schemeClr val="tx1"/>
                </a:solidFill>
                <a:latin typeface="+mn-lt"/>
                <a:ea typeface="+mn-ea"/>
                <a:cs typeface="+mn-cs"/>
              </a:rPr>
              <a:t>-19 ukazał jak wielkie znaczenie w edukacji ma nowoczesna technologia i podkreślił zwiększoną potrzebę wykorzystania potencjału technologii cyfrowych w obszarze nauczania i uczenia się. </a:t>
            </a:r>
          </a:p>
          <a:p>
            <a:r>
              <a:rPr lang="pl-PL" sz="1200" b="0" i="0" u="none" strike="noStrike" kern="1200" baseline="0" dirty="0">
                <a:solidFill>
                  <a:schemeClr val="tx1"/>
                </a:solidFill>
                <a:latin typeface="+mn-lt"/>
                <a:ea typeface="+mn-ea"/>
                <a:cs typeface="+mn-cs"/>
              </a:rPr>
              <a:t>Program wspiera działania mające na celu poprawę umiejętności cyfrowych i rozwój potencjału cyfrowego Europejczyków.</a:t>
            </a:r>
          </a:p>
          <a:p>
            <a:r>
              <a:rPr lang="pl-PL" sz="1200" b="0" i="0" u="none" strike="noStrike" kern="1200" baseline="0" dirty="0">
                <a:solidFill>
                  <a:schemeClr val="tx1"/>
                </a:solidFill>
                <a:latin typeface="+mn-lt"/>
                <a:ea typeface="+mn-ea"/>
                <a:cs typeface="+mn-cs"/>
              </a:rPr>
              <a:t>Program powinien docierać do większej grupy docelowej, zarówno w Unii, jak i poza nią. Promowane jest połączenie mobilności fizycznej i wirtualnego uczenia się oraz współpracy wirtualnej.</a:t>
            </a:r>
          </a:p>
          <a:p>
            <a:r>
              <a:rPr lang="pl-PL" sz="1200" b="1" i="0" u="none" strike="noStrike" kern="1200" baseline="0" dirty="0">
                <a:solidFill>
                  <a:schemeClr val="tx1"/>
                </a:solidFill>
                <a:latin typeface="+mn-lt"/>
                <a:ea typeface="+mn-ea"/>
                <a:cs typeface="+mn-cs"/>
              </a:rPr>
              <a:t>AKTYWNE UCZESTNICTWO W ŻYCIU DEMOKRATYCZNYM</a:t>
            </a:r>
          </a:p>
          <a:p>
            <a:r>
              <a:rPr lang="pl-PL" sz="1200" b="0" i="0" u="none" strike="noStrike" kern="1200" baseline="0" dirty="0">
                <a:solidFill>
                  <a:schemeClr val="tx1"/>
                </a:solidFill>
                <a:latin typeface="+mn-lt"/>
                <a:ea typeface="+mn-ea"/>
                <a:cs typeface="+mn-cs"/>
              </a:rPr>
              <a:t>Celem programu jest zachęcanie do aktywności obywatelskiej i etycznych </a:t>
            </a:r>
            <a:r>
              <a:rPr lang="pl-PL" sz="1200" b="0" i="0" u="none" strike="noStrike" kern="1200" baseline="0" dirty="0" err="1">
                <a:solidFill>
                  <a:schemeClr val="tx1"/>
                </a:solidFill>
                <a:latin typeface="+mn-lt"/>
                <a:ea typeface="+mn-ea"/>
                <a:cs typeface="+mn-cs"/>
              </a:rPr>
              <a:t>zachowań</a:t>
            </a:r>
            <a:r>
              <a:rPr lang="pl-PL" sz="1200" b="0" i="0" u="none" strike="noStrike" kern="1200" baseline="0" dirty="0">
                <a:solidFill>
                  <a:schemeClr val="tx1"/>
                </a:solidFill>
                <a:latin typeface="+mn-lt"/>
                <a:ea typeface="+mn-ea"/>
                <a:cs typeface="+mn-cs"/>
              </a:rPr>
              <a:t> w ramach uczenia się i kształcenia przez całe życie; chodzi o wzmacnianie rozwoju kompetencji społecznych i międzykulturowych, krytycznego myślenia i umiejętności posługiwania się mediami. Priorytetowo są traktowane projekty umożliwiające uczestnikom udział w życiu demokratycznym oraz społeczne i obywatelskie zaangażowanie poprzez różnego rodzaju formalne i nieformalne działania związane z uczeniem się. Ważna jest również kwestia podnoszenia świadomości i wiedzy na temat Unii Europejskiej, zwłaszcza w odniesieniu do wspólnych unijnych wartości, zasad jedności i różnorodności oraz dziedzictwa społecznego, kulturowego i historycznego.</a:t>
            </a:r>
            <a:endParaRPr lang="pl-PL" dirty="0"/>
          </a:p>
          <a:p>
            <a:endParaRPr lang="pl-PL" dirty="0"/>
          </a:p>
        </p:txBody>
      </p:sp>
      <p:sp>
        <p:nvSpPr>
          <p:cNvPr id="4" name="Symbol zastępczy numeru slajdu 3"/>
          <p:cNvSpPr>
            <a:spLocks noGrp="1"/>
          </p:cNvSpPr>
          <p:nvPr>
            <p:ph type="sldNum" sz="quarter" idx="10"/>
          </p:nvPr>
        </p:nvSpPr>
        <p:spPr/>
        <p:txBody>
          <a:bodyPr/>
          <a:lstStyle/>
          <a:p>
            <a:pPr>
              <a:defRPr/>
            </a:pPr>
            <a:fld id="{50B9FBB1-BB0F-46BC-A8CC-FB807664B001}" type="slidenum">
              <a:rPr lang="pl-PL" smtClean="0"/>
              <a:pPr>
                <a:defRPr/>
              </a:pPr>
              <a:t>3</a:t>
            </a:fld>
            <a:endParaRPr lang="pl-PL"/>
          </a:p>
        </p:txBody>
      </p:sp>
    </p:spTree>
    <p:extLst>
      <p:ext uri="{BB962C8B-B14F-4D97-AF65-F5344CB8AC3E}">
        <p14:creationId xmlns:p14="http://schemas.microsoft.com/office/powerpoint/2010/main" val="30391927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pPr>
              <a:defRPr/>
            </a:pPr>
            <a:fld id="{50B9FBB1-BB0F-46BC-A8CC-FB807664B001}" type="slidenum">
              <a:rPr lang="pl-PL" smtClean="0"/>
              <a:pPr>
                <a:defRPr/>
              </a:pPr>
              <a:t>4</a:t>
            </a:fld>
            <a:endParaRPr lang="pl-PL"/>
          </a:p>
        </p:txBody>
      </p:sp>
    </p:spTree>
    <p:extLst>
      <p:ext uri="{BB962C8B-B14F-4D97-AF65-F5344CB8AC3E}">
        <p14:creationId xmlns:p14="http://schemas.microsoft.com/office/powerpoint/2010/main" val="3050285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a:spcAft>
                <a:spcPts val="600"/>
              </a:spcAft>
            </a:pPr>
            <a:r>
              <a:rPr lang="pl-PL" sz="1200" dirty="0">
                <a:latin typeface="Roboto" pitchFamily="2" charset="0"/>
              </a:rPr>
              <a:t>Do udziału w programie Erasmus+ są uprawnione organizacje/osoby z </a:t>
            </a:r>
            <a:r>
              <a:rPr lang="pl-PL" sz="1200" b="1" dirty="0">
                <a:latin typeface="Roboto" pitchFamily="2" charset="0"/>
              </a:rPr>
              <a:t>krajów programu</a:t>
            </a:r>
            <a:r>
              <a:rPr lang="pl-PL" sz="1200" dirty="0">
                <a:latin typeface="Roboto" pitchFamily="2" charset="0"/>
              </a:rPr>
              <a:t>: </a:t>
            </a:r>
          </a:p>
          <a:p>
            <a:pPr marL="171450" indent="-171450">
              <a:spcAft>
                <a:spcPts val="600"/>
              </a:spcAft>
              <a:buFont typeface="Arial" panose="020B0604020202020204" pitchFamily="34" charset="0"/>
              <a:buChar char="•"/>
            </a:pPr>
            <a:r>
              <a:rPr lang="pl-PL" sz="1200" dirty="0">
                <a:latin typeface="Roboto" pitchFamily="2" charset="0"/>
              </a:rPr>
              <a:t>27 państw członkowskich UE; </a:t>
            </a:r>
          </a:p>
          <a:p>
            <a:pPr marL="171450" indent="-171450">
              <a:spcAft>
                <a:spcPts val="600"/>
              </a:spcAft>
              <a:buFont typeface="Arial" panose="020B0604020202020204" pitchFamily="34" charset="0"/>
              <a:buChar char="•"/>
            </a:pPr>
            <a:r>
              <a:rPr lang="pl-PL" sz="1200" dirty="0">
                <a:latin typeface="Roboto" pitchFamily="2" charset="0"/>
              </a:rPr>
              <a:t>Norwegia, Islandia, Liechtenstein; Macedonia Północnej, Serbia, Turcja.</a:t>
            </a:r>
          </a:p>
          <a:p>
            <a:pPr>
              <a:spcAft>
                <a:spcPts val="600"/>
              </a:spcAft>
            </a:pPr>
            <a:r>
              <a:rPr lang="pl-PL" sz="1200" dirty="0">
                <a:latin typeface="Roboto" pitchFamily="2" charset="0"/>
              </a:rPr>
              <a:t>W niektórych działaniach jest możliwy udział organizacji/osób z pozostałych krajów, tzw. </a:t>
            </a:r>
            <a:r>
              <a:rPr lang="pl-PL" sz="1200" b="1" dirty="0">
                <a:latin typeface="Roboto" pitchFamily="2" charset="0"/>
              </a:rPr>
              <a:t>krajów partnerskich</a:t>
            </a:r>
            <a:r>
              <a:rPr lang="pl-PL" sz="1200" dirty="0">
                <a:latin typeface="Roboto" pitchFamily="2" charset="0"/>
              </a:rPr>
              <a:t>. </a:t>
            </a:r>
          </a:p>
        </p:txBody>
      </p:sp>
      <p:sp>
        <p:nvSpPr>
          <p:cNvPr id="4" name="Symbol zastępczy numeru slajdu 3"/>
          <p:cNvSpPr>
            <a:spLocks noGrp="1"/>
          </p:cNvSpPr>
          <p:nvPr>
            <p:ph type="sldNum" sz="quarter" idx="10"/>
          </p:nvPr>
        </p:nvSpPr>
        <p:spPr/>
        <p:txBody>
          <a:bodyPr/>
          <a:lstStyle/>
          <a:p>
            <a:pPr>
              <a:defRPr/>
            </a:pPr>
            <a:fld id="{50B9FBB1-BB0F-46BC-A8CC-FB807664B001}" type="slidenum">
              <a:rPr lang="pl-PL" smtClean="0"/>
              <a:pPr>
                <a:defRPr/>
              </a:pPr>
              <a:t>5</a:t>
            </a:fld>
            <a:endParaRPr lang="pl-PL"/>
          </a:p>
        </p:txBody>
      </p:sp>
    </p:spTree>
    <p:extLst>
      <p:ext uri="{BB962C8B-B14F-4D97-AF65-F5344CB8AC3E}">
        <p14:creationId xmlns:p14="http://schemas.microsoft.com/office/powerpoint/2010/main" val="9087794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pPr>
              <a:defRPr/>
            </a:pPr>
            <a:fld id="{50B9FBB1-BB0F-46BC-A8CC-FB807664B001}" type="slidenum">
              <a:rPr lang="pl-PL" smtClean="0"/>
              <a:pPr>
                <a:defRPr/>
              </a:pPr>
              <a:t>6</a:t>
            </a:fld>
            <a:endParaRPr lang="pl-PL"/>
          </a:p>
        </p:txBody>
      </p:sp>
    </p:spTree>
    <p:extLst>
      <p:ext uri="{BB962C8B-B14F-4D97-AF65-F5344CB8AC3E}">
        <p14:creationId xmlns:p14="http://schemas.microsoft.com/office/powerpoint/2010/main" val="25974092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pl-PL" sz="1200" b="0" i="0" u="none" strike="noStrike" kern="1200" baseline="0" dirty="0">
                <a:solidFill>
                  <a:schemeClr val="tx1"/>
                </a:solidFill>
                <a:latin typeface="+mn-lt"/>
                <a:ea typeface="+mn-ea"/>
                <a:cs typeface="+mn-cs"/>
              </a:rPr>
              <a:t>W ramach tej akcji zapewnia się wsparcie szkołom i innym organizacjom działającym w dziedzinie edukacji szkolnej, które chcą organizować działania w zakresie mobilności edukacyjnej dla uczniów i kadry zajmującej się edukacją szkolną.</a:t>
            </a:r>
            <a:endParaRPr lang="pl-PL" dirty="0"/>
          </a:p>
          <a:p>
            <a:endParaRPr lang="pl-PL" dirty="0"/>
          </a:p>
        </p:txBody>
      </p:sp>
      <p:sp>
        <p:nvSpPr>
          <p:cNvPr id="4" name="Symbol zastępczy numeru slajdu 3"/>
          <p:cNvSpPr>
            <a:spLocks noGrp="1"/>
          </p:cNvSpPr>
          <p:nvPr>
            <p:ph type="sldNum" sz="quarter" idx="10"/>
          </p:nvPr>
        </p:nvSpPr>
        <p:spPr/>
        <p:txBody>
          <a:bodyPr/>
          <a:lstStyle/>
          <a:p>
            <a:pPr>
              <a:defRPr/>
            </a:pPr>
            <a:fld id="{50B9FBB1-BB0F-46BC-A8CC-FB807664B001}" type="slidenum">
              <a:rPr lang="pl-PL" smtClean="0"/>
              <a:pPr>
                <a:defRPr/>
              </a:pPr>
              <a:t>7</a:t>
            </a:fld>
            <a:endParaRPr lang="pl-PL"/>
          </a:p>
        </p:txBody>
      </p:sp>
    </p:spTree>
    <p:extLst>
      <p:ext uri="{BB962C8B-B14F-4D97-AF65-F5344CB8AC3E}">
        <p14:creationId xmlns:p14="http://schemas.microsoft.com/office/powerpoint/2010/main" val="39682658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pPr>
              <a:defRPr/>
            </a:pPr>
            <a:fld id="{50B9FBB1-BB0F-46BC-A8CC-FB807664B001}" type="slidenum">
              <a:rPr lang="pl-PL" smtClean="0"/>
              <a:pPr>
                <a:defRPr/>
              </a:pPr>
              <a:t>8</a:t>
            </a:fld>
            <a:endParaRPr lang="pl-PL"/>
          </a:p>
        </p:txBody>
      </p:sp>
    </p:spTree>
    <p:extLst>
      <p:ext uri="{BB962C8B-B14F-4D97-AF65-F5344CB8AC3E}">
        <p14:creationId xmlns:p14="http://schemas.microsoft.com/office/powerpoint/2010/main" val="16947593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r>
              <a:rPr lang="pl-PL" dirty="0">
                <a:cs typeface="Calibri"/>
              </a:rPr>
              <a:t>Erasmus nowej perspektywy, mimo większego budżetu, mimo różnic w konstrukcji programu, które wieloletni beneficjenci zauważą na pewno, jest kontynuacją tej samej idei. W Erasmusie wciąż idzie o wspieranie rozwoju zawodowego, osobistego i edukacyjnego ludzi w różnym wieku i na różnych etapach edukacji. </a:t>
            </a:r>
            <a:endParaRPr lang="en-US" dirty="0">
              <a:cs typeface="Calibri"/>
            </a:endParaRPr>
          </a:p>
          <a:p>
            <a:endParaRPr lang="pl-PL" dirty="0">
              <a:cs typeface="Calibri"/>
            </a:endParaRPr>
          </a:p>
          <a:p>
            <a:r>
              <a:rPr lang="pl-PL" dirty="0">
                <a:cs typeface="Calibri"/>
              </a:rPr>
              <a:t>W  sektorze kształcenia i szkoleń zawodowych skupiamy się głównie na rozwoju zawodowym. Najbardziej oczywistą formą przyczyniania się do rozwoju umiejętności zawodowych i zdobywania doświadczenia zawodowego przez Europejczyków są projekty mobilności. </a:t>
            </a:r>
            <a:r>
              <a:rPr lang="pl-PL" dirty="0"/>
              <a:t>My jednak skupimy się na projektach międzynarodowej współpracy instytucji. Projekty na rzecz współpracy wciąż przyczyniają się do rozwoju umiejętności zawodowych i zdobywania doświadczenia, ale są także szansą na przyczynienie się do zrównoważonego wzrostu i spójności społecznej, tworzenia wysokiej jakości miejsc pracy i pobudzania innowacji.</a:t>
            </a:r>
            <a:endParaRPr lang="en-US" dirty="0">
              <a:cs typeface="Calibri"/>
            </a:endParaRPr>
          </a:p>
        </p:txBody>
      </p:sp>
      <p:sp>
        <p:nvSpPr>
          <p:cNvPr id="4" name="Symbol zastępczy numeru slajdu 3"/>
          <p:cNvSpPr>
            <a:spLocks noGrp="1"/>
          </p:cNvSpPr>
          <p:nvPr>
            <p:ph type="sldNum" sz="quarter" idx="10"/>
          </p:nvPr>
        </p:nvSpPr>
        <p:spPr/>
        <p:txBody>
          <a:bodyPr/>
          <a:lstStyle/>
          <a:p>
            <a:pPr marL="0" marR="0" lvl="0" indent="0" algn="r" defTabSz="960169" rtl="0" eaLnBrk="1" fontAlgn="base" latinLnBrk="0" hangingPunct="1">
              <a:lnSpc>
                <a:spcPct val="100000"/>
              </a:lnSpc>
              <a:spcBef>
                <a:spcPct val="0"/>
              </a:spcBef>
              <a:spcAft>
                <a:spcPct val="0"/>
              </a:spcAft>
              <a:buClrTx/>
              <a:buSzTx/>
              <a:buFontTx/>
              <a:buNone/>
              <a:tabLst/>
              <a:defRPr/>
            </a:pPr>
            <a:fld id="{50B9FBB1-BB0F-46BC-A8CC-FB807664B001}" type="slidenum">
              <a:rPr kumimoji="0" lang="pl-PL" sz="1300" b="0" i="0" u="none" strike="noStrike" kern="1200" cap="none" spc="0" normalizeH="0" baseline="0" noProof="0">
                <a:ln>
                  <a:noFill/>
                </a:ln>
                <a:solidFill>
                  <a:prstClr val="black"/>
                </a:solidFill>
                <a:effectLst/>
                <a:uLnTx/>
                <a:uFillTx/>
                <a:latin typeface="Calibri" pitchFamily="34" charset="0"/>
                <a:ea typeface="+mn-ea"/>
                <a:cs typeface="Arial" charset="0"/>
              </a:rPr>
              <a:pPr marL="0" marR="0" lvl="0" indent="0" algn="r" defTabSz="960169" rtl="0" eaLnBrk="1" fontAlgn="base" latinLnBrk="0" hangingPunct="1">
                <a:lnSpc>
                  <a:spcPct val="100000"/>
                </a:lnSpc>
                <a:spcBef>
                  <a:spcPct val="0"/>
                </a:spcBef>
                <a:spcAft>
                  <a:spcPct val="0"/>
                </a:spcAft>
                <a:buClrTx/>
                <a:buSzTx/>
                <a:buFontTx/>
                <a:buNone/>
                <a:tabLst/>
                <a:defRPr/>
              </a:pPr>
              <a:t>9</a:t>
            </a:fld>
            <a:endParaRPr kumimoji="0" lang="pl-PL" sz="1300" b="0" i="0" u="none" strike="noStrike" kern="1200" cap="none" spc="0" normalizeH="0" baseline="0" noProof="0">
              <a:ln>
                <a:noFill/>
              </a:ln>
              <a:solidFill>
                <a:prstClr val="black"/>
              </a:solidFill>
              <a:effectLst/>
              <a:uLnTx/>
              <a:uFillTx/>
              <a:latin typeface="Calibri" pitchFamily="34" charset="0"/>
              <a:ea typeface="+mn-ea"/>
              <a:cs typeface="Arial" charset="0"/>
            </a:endParaRPr>
          </a:p>
        </p:txBody>
      </p:sp>
    </p:spTree>
    <p:extLst>
      <p:ext uri="{BB962C8B-B14F-4D97-AF65-F5344CB8AC3E}">
        <p14:creationId xmlns:p14="http://schemas.microsoft.com/office/powerpoint/2010/main" val="11500433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pPr>
              <a:defRPr/>
            </a:pPr>
            <a:fld id="{50B9FBB1-BB0F-46BC-A8CC-FB807664B001}" type="slidenum">
              <a:rPr lang="pl-PL" smtClean="0"/>
              <a:pPr>
                <a:defRPr/>
              </a:pPr>
              <a:t>10</a:t>
            </a:fld>
            <a:endParaRPr lang="pl-PL"/>
          </a:p>
        </p:txBody>
      </p:sp>
    </p:spTree>
    <p:extLst>
      <p:ext uri="{BB962C8B-B14F-4D97-AF65-F5344CB8AC3E}">
        <p14:creationId xmlns:p14="http://schemas.microsoft.com/office/powerpoint/2010/main" val="7287630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pPr>
              <a:defRPr/>
            </a:pPr>
            <a:fld id="{50B9FBB1-BB0F-46BC-A8CC-FB807664B001}" type="slidenum">
              <a:rPr lang="pl-PL" smtClean="0"/>
              <a:pPr>
                <a:defRPr/>
              </a:pPr>
              <a:t>11</a:t>
            </a:fld>
            <a:endParaRPr lang="pl-PL"/>
          </a:p>
        </p:txBody>
      </p:sp>
    </p:spTree>
    <p:extLst>
      <p:ext uri="{BB962C8B-B14F-4D97-AF65-F5344CB8AC3E}">
        <p14:creationId xmlns:p14="http://schemas.microsoft.com/office/powerpoint/2010/main" val="8421818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fontScale="92500" lnSpcReduction="10000"/>
          </a:bodyPr>
          <a:lstStyle/>
          <a:p>
            <a:pPr marL="0" marR="0" indent="0" algn="just" defTabSz="914400" rtl="0" eaLnBrk="0" fontAlgn="base" latinLnBrk="0" hangingPunct="0">
              <a:lnSpc>
                <a:spcPct val="100000"/>
              </a:lnSpc>
              <a:spcBef>
                <a:spcPct val="30000"/>
              </a:spcBef>
              <a:spcAft>
                <a:spcPct val="0"/>
              </a:spcAft>
              <a:buClrTx/>
              <a:buSzTx/>
              <a:buFontTx/>
              <a:buNone/>
              <a:tabLst/>
              <a:defRPr/>
            </a:pPr>
            <a:r>
              <a:rPr lang="pl-PL" sz="1200" b="1" dirty="0">
                <a:cs typeface="Calibri" panose="020F0502020204030204" pitchFamily="34" charset="0"/>
              </a:rPr>
              <a:t>Akredytacja:</a:t>
            </a:r>
          </a:p>
          <a:p>
            <a:pPr marL="171450" indent="-171450" algn="l" eaLnBrk="1" hangingPunct="1">
              <a:buFont typeface="Arial" panose="020B0604020202020204" pitchFamily="34" charset="0"/>
              <a:buChar char="•"/>
            </a:pPr>
            <a:r>
              <a:rPr lang="pl-PL" sz="1200" dirty="0">
                <a:latin typeface="Roboto" panose="02000000000000000000" pitchFamily="2" charset="0"/>
                <a:ea typeface="Roboto" panose="02000000000000000000" pitchFamily="2" charset="0"/>
              </a:rPr>
              <a:t>Określana mianem biletu wstępu do programu Erasmus+. Oznacza to odejście od corocznych konkursów wniosków oraz stabilne finansowanie na kilka kolejnych lat</a:t>
            </a:r>
            <a:endParaRPr lang="pl-PL" sz="1200" dirty="0">
              <a:latin typeface="Roboto" pitchFamily="2" charset="0"/>
              <a:ea typeface="Roboto" pitchFamily="2" charset="0"/>
              <a:cs typeface="Roboto" pitchFamily="2" charset="0"/>
            </a:endParaRPr>
          </a:p>
          <a:p>
            <a:pPr marL="171450" indent="-171450" algn="l" eaLnBrk="1" hangingPunct="1">
              <a:buFont typeface="Arial" panose="020B0604020202020204" pitchFamily="34" charset="0"/>
              <a:buChar char="•"/>
            </a:pPr>
            <a:r>
              <a:rPr lang="pl-PL" sz="1200" dirty="0">
                <a:latin typeface="Roboto" panose="02000000000000000000" pitchFamily="2" charset="0"/>
                <a:ea typeface="Roboto" panose="02000000000000000000" pitchFamily="2" charset="0"/>
              </a:rPr>
              <a:t>O</a:t>
            </a:r>
            <a:r>
              <a:rPr lang="pl-PL" sz="1200" baseline="0" dirty="0">
                <a:latin typeface="Roboto" panose="02000000000000000000" pitchFamily="2" charset="0"/>
                <a:ea typeface="Roboto" panose="02000000000000000000" pitchFamily="2" charset="0"/>
              </a:rPr>
              <a:t> </a:t>
            </a:r>
            <a:r>
              <a:rPr lang="pl-PL" sz="1200" dirty="0">
                <a:latin typeface="Roboto" panose="02000000000000000000" pitchFamily="2" charset="0"/>
                <a:ea typeface="Roboto" panose="02000000000000000000" pitchFamily="2" charset="0"/>
              </a:rPr>
              <a:t>Akredytację Erasmusa mogą się ubiegać nawet całkowici </a:t>
            </a:r>
            <a:r>
              <a:rPr lang="pl-PL" sz="1200" b="0" dirty="0">
                <a:latin typeface="Roboto" panose="02000000000000000000" pitchFamily="2" charset="0"/>
                <a:ea typeface="Roboto" panose="02000000000000000000" pitchFamily="2" charset="0"/>
              </a:rPr>
              <a:t>nowicjusze</a:t>
            </a:r>
            <a:r>
              <a:rPr lang="pl-PL" sz="1200" dirty="0">
                <a:latin typeface="Roboto" panose="02000000000000000000" pitchFamily="2" charset="0"/>
                <a:ea typeface="Roboto" panose="02000000000000000000" pitchFamily="2" charset="0"/>
              </a:rPr>
              <a:t>, ponieważ dotychczasowe doświadczenie w programie Erasmus+ nie jest wymagane</a:t>
            </a:r>
          </a:p>
          <a:p>
            <a:pPr marL="171450" indent="-171450" algn="l" eaLnBrk="1" hangingPunct="1">
              <a:buFont typeface="Arial" panose="020B0604020202020204" pitchFamily="34" charset="0"/>
              <a:buChar char="•"/>
            </a:pPr>
            <a:r>
              <a:rPr lang="pl-PL" sz="1200" b="0" dirty="0">
                <a:latin typeface="Roboto" panose="02000000000000000000" pitchFamily="2" charset="0"/>
                <a:ea typeface="Roboto" panose="02000000000000000000" pitchFamily="2" charset="0"/>
              </a:rPr>
              <a:t>Konieczne jest  posiadanie co najmniej dwuletniego doświadczenia w realizacji działań w danym obszarze edukacji.</a:t>
            </a:r>
          </a:p>
          <a:p>
            <a:pPr marL="171450" indent="-171450" algn="l" eaLnBrk="1" hangingPunct="1">
              <a:buFont typeface="Arial" panose="020B0604020202020204" pitchFamily="34" charset="0"/>
              <a:buChar char="•"/>
            </a:pPr>
            <a:endParaRPr lang="pl-PL" sz="1200" dirty="0">
              <a:latin typeface="Roboto" pitchFamily="2" charset="0"/>
              <a:ea typeface="Roboto" pitchFamily="2" charset="0"/>
              <a:cs typeface="Roboto" pitchFamily="2" charset="0"/>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pl-PL" sz="1200" b="1" dirty="0">
                <a:cs typeface="Calibri" panose="020F0502020204030204" pitchFamily="34" charset="0"/>
              </a:rPr>
              <a:t>Projekty krótkoterminowe:</a:t>
            </a:r>
          </a:p>
          <a:p>
            <a:pPr marL="171450" marR="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pl-PL" sz="1200" dirty="0">
                <a:cs typeface="Calibri" panose="020F0502020204030204" pitchFamily="34" charset="0"/>
              </a:rPr>
              <a:t>W okresie kolejnych pięciu lat Programu, ta sama organizacja może otrzymać </a:t>
            </a:r>
            <a:r>
              <a:rPr lang="pl-PL" sz="1200" b="0" dirty="0">
                <a:cs typeface="Calibri" panose="020F0502020204030204" pitchFamily="34" charset="0"/>
              </a:rPr>
              <a:t>maksymalnie 3 dotacje na krótkoterminowe projekty w sektorze Edukacji Szkolnej</a:t>
            </a:r>
            <a:r>
              <a:rPr lang="pl-PL" sz="1200" dirty="0">
                <a:cs typeface="Calibri" panose="020F0502020204030204" pitchFamily="34" charset="0"/>
              </a:rPr>
              <a:t>. Dotacje otrzymane w latach 2014-2020 nie wliczają się do tego limitu. Ten format jest dostępny</a:t>
            </a:r>
            <a:r>
              <a:rPr lang="pl-PL" sz="1200" baseline="0" dirty="0">
                <a:cs typeface="Calibri" panose="020F0502020204030204" pitchFamily="34" charset="0"/>
              </a:rPr>
              <a:t> jedynie dla organizacji indywidulanych – nie dla </a:t>
            </a:r>
            <a:r>
              <a:rPr lang="pl-PL" sz="1200" baseline="0" dirty="0" err="1">
                <a:cs typeface="Calibri" panose="020F0502020204030204" pitchFamily="34" charset="0"/>
              </a:rPr>
              <a:t>konsorjum</a:t>
            </a:r>
            <a:r>
              <a:rPr lang="pl-PL" sz="1200" baseline="0" dirty="0">
                <a:cs typeface="Calibri" panose="020F0502020204030204" pitchFamily="34" charset="0"/>
              </a:rPr>
              <a:t>.</a:t>
            </a:r>
            <a:endParaRPr lang="pl-PL" sz="1200" dirty="0">
              <a:cs typeface="Calibri" panose="020F0502020204030204" pitchFamily="34" charset="0"/>
            </a:endParaRPr>
          </a:p>
          <a:p>
            <a:pPr algn="l" eaLnBrk="1" hangingPunct="1"/>
            <a:r>
              <a:rPr lang="pl-PL" sz="1200" dirty="0">
                <a:latin typeface="Roboto" pitchFamily="2" charset="0"/>
                <a:ea typeface="Roboto" pitchFamily="2" charset="0"/>
                <a:cs typeface="Roboto" pitchFamily="2" charset="0"/>
              </a:rPr>
              <a:t/>
            </a:r>
            <a:br>
              <a:rPr lang="pl-PL" sz="1200" dirty="0">
                <a:latin typeface="Roboto" pitchFamily="2" charset="0"/>
                <a:ea typeface="Roboto" pitchFamily="2" charset="0"/>
                <a:cs typeface="Roboto" pitchFamily="2" charset="0"/>
              </a:rPr>
            </a:br>
            <a:r>
              <a:rPr lang="pl-PL" sz="1200" i="0" dirty="0">
                <a:solidFill>
                  <a:schemeClr val="tx2"/>
                </a:solidFill>
              </a:rPr>
              <a:t>W obrębie tego samego sektora </a:t>
            </a:r>
            <a:r>
              <a:rPr lang="pl-PL" sz="1200" b="1" i="0" dirty="0">
                <a:solidFill>
                  <a:schemeClr val="tx2"/>
                </a:solidFill>
              </a:rPr>
              <a:t>w obu typach projektów </a:t>
            </a:r>
            <a:r>
              <a:rPr lang="pl-PL" sz="1200" b="0" i="0" dirty="0">
                <a:solidFill>
                  <a:schemeClr val="tx2"/>
                </a:solidFill>
              </a:rPr>
              <a:t>te </a:t>
            </a:r>
            <a:r>
              <a:rPr lang="pl-PL" sz="1200" i="0" dirty="0">
                <a:solidFill>
                  <a:schemeClr val="tx2"/>
                </a:solidFill>
              </a:rPr>
              <a:t>same podmioty uprawnione są do wnioskowania </a:t>
            </a:r>
            <a:r>
              <a:rPr lang="pl-PL" sz="1200" b="1" i="0" dirty="0">
                <a:solidFill>
                  <a:schemeClr val="tx2"/>
                </a:solidFill>
              </a:rPr>
              <a:t>(lista dla każdego z sektorów opublikowana jest na stronie</a:t>
            </a:r>
            <a:r>
              <a:rPr lang="pl-PL" sz="1200" i="0" dirty="0">
                <a:solidFill>
                  <a:schemeClr val="tx2"/>
                </a:solidFill>
              </a:rPr>
              <a:t> </a:t>
            </a:r>
            <a:r>
              <a:rPr lang="pl-PL" sz="1200" i="0" dirty="0">
                <a:solidFill>
                  <a:schemeClr val="tx2"/>
                </a:solidFill>
                <a:hlinkClick r:id="rId3"/>
              </a:rPr>
              <a:t>www.erasmusplus.org.pl</a:t>
            </a:r>
            <a:r>
              <a:rPr lang="pl-PL" sz="1200" i="0" dirty="0">
                <a:solidFill>
                  <a:schemeClr val="tx2"/>
                </a:solidFill>
              </a:rPr>
              <a:t>)</a:t>
            </a:r>
          </a:p>
          <a:p>
            <a:pPr marL="0" marR="0" lvl="0" indent="0" algn="just" defTabSz="914400" rtl="0" eaLnBrk="0" fontAlgn="base" latinLnBrk="0" hangingPunct="0">
              <a:lnSpc>
                <a:spcPct val="100000"/>
              </a:lnSpc>
              <a:spcBef>
                <a:spcPct val="30000"/>
              </a:spcBef>
              <a:spcAft>
                <a:spcPct val="0"/>
              </a:spcAft>
              <a:buClrTx/>
              <a:buSzTx/>
              <a:buFontTx/>
              <a:buNone/>
              <a:tabLst/>
              <a:defRPr/>
            </a:pPr>
            <a:r>
              <a:rPr lang="pl-PL" sz="1200" i="0" dirty="0">
                <a:solidFill>
                  <a:schemeClr val="tx2"/>
                </a:solidFill>
              </a:rPr>
              <a:t>W obu typach projektów mobilność fizyczna może być łączona z działaniami wirtualnymi oraz możliwe do realizowania są mobilności kadry oraz uczniów/osób uczących się</a:t>
            </a:r>
          </a:p>
          <a:p>
            <a:pPr marL="0" marR="0" lvl="0" indent="0" algn="just" defTabSz="914400" rtl="0" eaLnBrk="0" fontAlgn="base" latinLnBrk="0" hangingPunct="0">
              <a:lnSpc>
                <a:spcPct val="100000"/>
              </a:lnSpc>
              <a:spcBef>
                <a:spcPct val="30000"/>
              </a:spcBef>
              <a:spcAft>
                <a:spcPct val="0"/>
              </a:spcAft>
              <a:buClrTx/>
              <a:buSzTx/>
              <a:buFontTx/>
              <a:buNone/>
              <a:tabLst/>
              <a:defRPr/>
            </a:pPr>
            <a:r>
              <a:rPr lang="pl-PL" sz="1200" i="0" dirty="0">
                <a:solidFill>
                  <a:schemeClr val="tx2"/>
                </a:solidFill>
              </a:rPr>
              <a:t>W obrębie tego samego sektora w obu typach projektów dostępne są te same rodzaje działań i ci sami uczestnicy są uprawnieni do udziału w projekcie</a:t>
            </a:r>
          </a:p>
          <a:p>
            <a:endParaRPr lang="pl-PL" dirty="0"/>
          </a:p>
        </p:txBody>
      </p:sp>
      <p:sp>
        <p:nvSpPr>
          <p:cNvPr id="4" name="Symbol zastępczy numeru slajdu 3"/>
          <p:cNvSpPr>
            <a:spLocks noGrp="1"/>
          </p:cNvSpPr>
          <p:nvPr>
            <p:ph type="sldNum" sz="quarter" idx="10"/>
          </p:nvPr>
        </p:nvSpPr>
        <p:spPr/>
        <p:txBody>
          <a:bodyPr/>
          <a:lstStyle/>
          <a:p>
            <a:pPr>
              <a:defRPr/>
            </a:pPr>
            <a:fld id="{50B9FBB1-BB0F-46BC-A8CC-FB807664B001}" type="slidenum">
              <a:rPr lang="pl-PL" smtClean="0"/>
              <a:pPr>
                <a:defRPr/>
              </a:pPr>
              <a:t>12</a:t>
            </a:fld>
            <a:endParaRPr lang="pl-PL"/>
          </a:p>
        </p:txBody>
      </p:sp>
    </p:spTree>
    <p:extLst>
      <p:ext uri="{BB962C8B-B14F-4D97-AF65-F5344CB8AC3E}">
        <p14:creationId xmlns:p14="http://schemas.microsoft.com/office/powerpoint/2010/main" val="40723776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lnSpcReduction="10000"/>
          </a:bodyPr>
          <a:lstStyle/>
          <a:p>
            <a:r>
              <a:rPr lang="pl-PL" b="1" dirty="0"/>
              <a:t>Akredytacja Erasmusa – „bilet wstępu” do programu</a:t>
            </a:r>
          </a:p>
          <a:p>
            <a:r>
              <a:rPr lang="pl-PL" sz="1200" b="0" i="0" kern="1200" dirty="0">
                <a:solidFill>
                  <a:schemeClr val="tx1"/>
                </a:solidFill>
                <a:effectLst/>
                <a:latin typeface="+mn-lt"/>
                <a:ea typeface="+mn-ea"/>
                <a:cs typeface="+mn-cs"/>
              </a:rPr>
              <a:t>Akredytacja może być zatem utożsamiana z uzyskaniem biletu wstępu do programu lub rodzajem stałego członkostwa w programie.</a:t>
            </a:r>
          </a:p>
          <a:p>
            <a:endParaRPr lang="pl-PL" sz="1200" b="0" i="0" kern="1200" dirty="0">
              <a:solidFill>
                <a:schemeClr val="tx1"/>
              </a:solidFill>
              <a:effectLst/>
              <a:latin typeface="+mn-lt"/>
              <a:ea typeface="+mn-ea"/>
              <a:cs typeface="+mn-cs"/>
            </a:endParaRPr>
          </a:p>
          <a:p>
            <a:endParaRPr lang="pl-PL" sz="1200" b="0" i="0" u="none" kern="1200" dirty="0">
              <a:solidFill>
                <a:schemeClr val="tx1"/>
              </a:solidFill>
              <a:effectLst/>
              <a:latin typeface="+mn-lt"/>
              <a:ea typeface="+mn-ea"/>
              <a:cs typeface="+mn-cs"/>
            </a:endParaRPr>
          </a:p>
          <a:p>
            <a:r>
              <a:rPr lang="pl-PL" sz="1200" b="0" i="0" u="none" kern="1200" dirty="0">
                <a:solidFill>
                  <a:schemeClr val="tx1"/>
                </a:solidFill>
                <a:effectLst/>
                <a:latin typeface="+mn-lt"/>
                <a:ea typeface="+mn-ea"/>
                <a:cs typeface="+mn-cs"/>
              </a:rPr>
              <a:t>Udział w mobilności edukacyjnej ma się stać realną szansą rozwoju dla każdego ucznia oraz przedstawiciela kadry szkolnej, kadry kształcenia i szkolenia zawodowego, oraz kadry działającej na rzecz organizacji edukacji dorosłych.  Osoby młode i pracujące z młodzieżą będą mogły uzyskać wiele możliwości poszerzenia kompetencji kluczowych i indywidualnego rozwoju na drodze uczenia się </a:t>
            </a:r>
            <a:r>
              <a:rPr lang="pl-PL" sz="1200" b="0" i="0" u="none" kern="1200" dirty="0" err="1">
                <a:solidFill>
                  <a:schemeClr val="tx1"/>
                </a:solidFill>
                <a:effectLst/>
                <a:latin typeface="+mn-lt"/>
                <a:ea typeface="+mn-ea"/>
                <a:cs typeface="+mn-cs"/>
              </a:rPr>
              <a:t>pozaformalnego</a:t>
            </a:r>
            <a:r>
              <a:rPr lang="pl-PL" sz="1200" b="0" i="0" u="none" kern="1200" dirty="0">
                <a:solidFill>
                  <a:schemeClr val="tx1"/>
                </a:solidFill>
                <a:effectLst/>
                <a:latin typeface="+mn-lt"/>
                <a:ea typeface="+mn-ea"/>
                <a:cs typeface="+mn-cs"/>
              </a:rPr>
              <a:t> i nieformalnego. Będzie to możliwe dzięki planowanemu znacznemu zwiększeniu środków na dofinansowanie działań </a:t>
            </a:r>
            <a:r>
              <a:rPr lang="pl-PL" sz="1200" b="0" i="0" u="none" kern="1200" dirty="0" err="1">
                <a:solidFill>
                  <a:schemeClr val="tx1"/>
                </a:solidFill>
                <a:effectLst/>
                <a:latin typeface="+mn-lt"/>
                <a:ea typeface="+mn-ea"/>
                <a:cs typeface="+mn-cs"/>
              </a:rPr>
              <a:t>mobilnościowych</a:t>
            </a:r>
            <a:r>
              <a:rPr lang="pl-PL" sz="1200" b="0" i="0" u="none" kern="1200" dirty="0">
                <a:solidFill>
                  <a:schemeClr val="tx1"/>
                </a:solidFill>
                <a:effectLst/>
                <a:latin typeface="+mn-lt"/>
                <a:ea typeface="+mn-ea"/>
                <a:cs typeface="+mn-cs"/>
              </a:rPr>
              <a:t>.</a:t>
            </a:r>
          </a:p>
          <a:p>
            <a:r>
              <a:rPr lang="pl-PL" sz="1200" b="0" i="0" kern="1200" dirty="0">
                <a:solidFill>
                  <a:schemeClr val="tx1"/>
                </a:solidFill>
                <a:effectLst/>
                <a:latin typeface="+mn-lt"/>
                <a:ea typeface="+mn-ea"/>
                <a:cs typeface="+mn-cs"/>
              </a:rPr>
              <a:t>Program zaprojektowany został w sposób umożliwiający kontynuację współpracy na rzecz kształcenia i szkolenia oraz na rzecz umiejętności, dzięki wspólnemu rozumieniu strategicznego znaczenia umiejętności i kompetencji dla zachowania miejsc pracy, wzrostu i konkurencyjności.</a:t>
            </a:r>
          </a:p>
          <a:p>
            <a:r>
              <a:rPr lang="pl-PL" sz="1200" b="0" i="0" kern="1200" dirty="0">
                <a:solidFill>
                  <a:schemeClr val="tx1"/>
                </a:solidFill>
                <a:effectLst/>
                <a:latin typeface="+mn-lt"/>
                <a:ea typeface="+mn-ea"/>
                <a:cs typeface="+mn-cs"/>
              </a:rPr>
              <a:t/>
            </a:r>
            <a:br>
              <a:rPr lang="pl-PL" sz="1200" b="0" i="0" kern="1200" dirty="0">
                <a:solidFill>
                  <a:schemeClr val="tx1"/>
                </a:solidFill>
                <a:effectLst/>
                <a:latin typeface="+mn-lt"/>
                <a:ea typeface="+mn-ea"/>
                <a:cs typeface="+mn-cs"/>
              </a:rPr>
            </a:br>
            <a:endParaRPr lang="pl-PL" b="0" i="1" u="none" dirty="0"/>
          </a:p>
          <a:p>
            <a:endParaRPr lang="pl-PL" dirty="0"/>
          </a:p>
        </p:txBody>
      </p:sp>
      <p:sp>
        <p:nvSpPr>
          <p:cNvPr id="4" name="Symbol zastępczy numeru slajdu 3"/>
          <p:cNvSpPr>
            <a:spLocks noGrp="1"/>
          </p:cNvSpPr>
          <p:nvPr>
            <p:ph type="sldNum" sz="quarter" idx="10"/>
          </p:nvPr>
        </p:nvSpPr>
        <p:spPr/>
        <p:txBody>
          <a:bodyPr/>
          <a:lstStyle/>
          <a:p>
            <a:pPr>
              <a:defRPr/>
            </a:pPr>
            <a:fld id="{50B9FBB1-BB0F-46BC-A8CC-FB807664B001}" type="slidenum">
              <a:rPr lang="pl-PL" smtClean="0"/>
              <a:pPr>
                <a:defRPr/>
              </a:pPr>
              <a:t>13</a:t>
            </a:fld>
            <a:endParaRPr lang="pl-PL"/>
          </a:p>
        </p:txBody>
      </p:sp>
    </p:spTree>
    <p:extLst>
      <p:ext uri="{BB962C8B-B14F-4D97-AF65-F5344CB8AC3E}">
        <p14:creationId xmlns:p14="http://schemas.microsoft.com/office/powerpoint/2010/main" val="28630071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fontScale="70000" lnSpcReduction="20000"/>
          </a:bodyPr>
          <a:lstStyle/>
          <a:p>
            <a:r>
              <a:rPr lang="pl-PL" b="1" dirty="0"/>
              <a:t>Wnioskodawcy mogą składać wnioski jako organizacja indywidualna planująca projekty mobilności lub jako lider konsorcjum projektów mobilności.</a:t>
            </a:r>
          </a:p>
          <a:p>
            <a:endParaRPr lang="pl-PL" b="1" i="0" baseline="0" dirty="0"/>
          </a:p>
          <a:p>
            <a:r>
              <a:rPr lang="pl-PL" i="0" dirty="0"/>
              <a:t>Już na samym początku wypełniając</a:t>
            </a:r>
            <a:r>
              <a:rPr lang="pl-PL" i="0" baseline="0" dirty="0"/>
              <a:t> formularz wniosku organizacja wskazuje </a:t>
            </a:r>
            <a:r>
              <a:rPr lang="pl-PL" sz="1200" b="0" i="0" u="none" strike="noStrike" kern="1200" baseline="0" dirty="0">
                <a:solidFill>
                  <a:schemeClr val="tx1"/>
                </a:solidFill>
                <a:latin typeface="+mn-lt"/>
                <a:ea typeface="+mn-ea"/>
                <a:cs typeface="+mn-cs"/>
              </a:rPr>
              <a:t>o jaką akredytację Erasmusa chcą się ubiegać. </a:t>
            </a:r>
          </a:p>
          <a:p>
            <a:endParaRPr lang="pl-PL" sz="1200" b="0" i="0" u="none" strike="noStrike" kern="1200" baseline="0" dirty="0">
              <a:solidFill>
                <a:schemeClr val="tx1"/>
              </a:solidFill>
              <a:latin typeface="+mn-lt"/>
              <a:ea typeface="+mn-ea"/>
              <a:cs typeface="+mn-cs"/>
            </a:endParaRPr>
          </a:p>
          <a:p>
            <a:r>
              <a:rPr lang="pl-PL" sz="1200" b="0" i="0" u="none" strike="noStrike" kern="1200" baseline="0" dirty="0">
                <a:solidFill>
                  <a:schemeClr val="tx1"/>
                </a:solidFill>
                <a:latin typeface="+mn-lt"/>
                <a:ea typeface="+mn-ea"/>
                <a:cs typeface="+mn-cs"/>
              </a:rPr>
              <a:t>AKREDYTACJA INDYWIDUALNA – jest to akredytacja dla jednej organizacji</a:t>
            </a:r>
          </a:p>
          <a:p>
            <a:endParaRPr lang="pl-PL" sz="1200" b="0" i="1" u="none" strike="noStrike" kern="1200" baseline="0" dirty="0">
              <a:solidFill>
                <a:schemeClr val="tx1"/>
              </a:solidFill>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pl-PL" i="0" baseline="0" dirty="0"/>
              <a:t>Kilka organizacji ma</a:t>
            </a:r>
            <a:r>
              <a:rPr lang="pl-PL" i="0" dirty="0"/>
              <a:t> wspólny cel lub</a:t>
            </a:r>
            <a:r>
              <a:rPr lang="pl-PL" i="0" baseline="0" dirty="0"/>
              <a:t> cele, które wynikają z ich potrzeb wówczas wywiązuje się konsorcjum.  </a:t>
            </a:r>
          </a:p>
          <a:p>
            <a:r>
              <a:rPr lang="pl-PL" b="1" dirty="0"/>
              <a:t>Konsorcjum jest grupą organizacji z tego samego kraju </a:t>
            </a:r>
            <a:r>
              <a:rPr lang="pl-PL" dirty="0"/>
              <a:t>realizującą działania </a:t>
            </a:r>
            <a:r>
              <a:rPr lang="pl-PL" dirty="0" err="1"/>
              <a:t>mobilnościowe</a:t>
            </a:r>
            <a:r>
              <a:rPr lang="pl-PL" dirty="0"/>
              <a:t> w ramach wspólnego </a:t>
            </a:r>
            <a:r>
              <a:rPr lang="pl-PL" b="1" dirty="0"/>
              <a:t>Planu Erasmusa</a:t>
            </a:r>
            <a:r>
              <a:rPr lang="pl-PL" dirty="0"/>
              <a:t>. Każde konsorcjum jest koordynowane przez jedną główną organizację: akredytowanego lidera konsorcjum. Akredytowany lider konsorcjum może samodzielnie organizować działania (tak samo jak każda organizacja posiadająca indywidualną Akredytację)</a:t>
            </a:r>
          </a:p>
          <a:p>
            <a:endParaRPr lang="pl-PL" dirty="0"/>
          </a:p>
          <a:p>
            <a:pPr marL="285750" indent="-285750" algn="just">
              <a:buFont typeface="Arial" panose="020B0604020202020204" pitchFamily="34" charset="0"/>
              <a:buChar char="•"/>
            </a:pPr>
            <a:r>
              <a:rPr lang="pl-PL" sz="1200" dirty="0"/>
              <a:t>Skład konsorcjum: lider konsorcjum + minimum dwóch członków </a:t>
            </a:r>
            <a:r>
              <a:rPr lang="pl-PL" sz="1200" dirty="0">
                <a:solidFill>
                  <a:srgbClr val="FF0000"/>
                </a:solidFill>
              </a:rPr>
              <a:t>(UWAGA – członkowie konsorcjum nie muszą być wskazani na etapie wnioskowania)</a:t>
            </a:r>
            <a:r>
              <a:rPr lang="pl-PL" sz="1200" dirty="0"/>
              <a:t>.</a:t>
            </a:r>
          </a:p>
          <a:p>
            <a:pPr algn="just"/>
            <a:endParaRPr lang="pl-PL" sz="1200" dirty="0"/>
          </a:p>
          <a:p>
            <a:pPr marL="285750" indent="-285750" algn="just">
              <a:buFont typeface="Arial" panose="020B0604020202020204" pitchFamily="34" charset="0"/>
              <a:buChar char="•"/>
            </a:pPr>
            <a:r>
              <a:rPr lang="pl-PL" sz="1200" dirty="0"/>
              <a:t>Członkowie konsorcjum oraz lider muszą pochodzić z tego samego kraju programu.</a:t>
            </a:r>
          </a:p>
          <a:p>
            <a:pPr marL="285750" indent="-285750" algn="just">
              <a:buFont typeface="Arial" panose="020B0604020202020204" pitchFamily="34" charset="0"/>
              <a:buChar char="•"/>
            </a:pPr>
            <a:endParaRPr lang="pl-PL" sz="1200" dirty="0"/>
          </a:p>
          <a:p>
            <a:pPr marL="285750" indent="-285750" algn="just">
              <a:buFont typeface="Arial" panose="020B0604020202020204" pitchFamily="34" charset="0"/>
              <a:buChar char="•"/>
            </a:pPr>
            <a:r>
              <a:rPr lang="pl-PL" sz="1200" dirty="0"/>
              <a:t>Każdy członek konsorcjum zobowiązany jest do pozyskania indywidualnego nr OID.</a:t>
            </a:r>
          </a:p>
          <a:p>
            <a:pPr marL="285750" indent="-285750" algn="just">
              <a:buFont typeface="Arial" panose="020B0604020202020204" pitchFamily="34" charset="0"/>
              <a:buChar char="•"/>
            </a:pPr>
            <a:endParaRPr lang="pl-PL" sz="1200" dirty="0"/>
          </a:p>
          <a:p>
            <a:pPr marL="285750" indent="-285750" algn="just">
              <a:buFont typeface="Arial" panose="020B0604020202020204" pitchFamily="34" charset="0"/>
              <a:buChar char="•"/>
            </a:pPr>
            <a:r>
              <a:rPr lang="pl-PL" sz="1200" dirty="0">
                <a:solidFill>
                  <a:srgbClr val="FF0000"/>
                </a:solidFill>
              </a:rPr>
              <a:t>Przy ocenie należy dokładnie rozważyć profil planowanych organizacji członkowskich, dynamikę ich obecnych i przyszłych relacji z liderem oraz wartość dodaną konsorcjum dla organizacji członkowskich w szczególności</a:t>
            </a:r>
            <a:r>
              <a:rPr lang="pl-PL" sz="1200" dirty="0"/>
              <a:t>.</a:t>
            </a:r>
          </a:p>
          <a:p>
            <a:pPr marL="285750" indent="-285750" algn="just">
              <a:buFont typeface="Arial" panose="020B0604020202020204" pitchFamily="34" charset="0"/>
              <a:buChar char="•"/>
            </a:pPr>
            <a:endParaRPr lang="pl-PL" sz="1200" dirty="0"/>
          </a:p>
          <a:p>
            <a:pPr marL="285750" indent="-285750" algn="just">
              <a:buFont typeface="Arial" panose="020B0604020202020204" pitchFamily="34" charset="0"/>
              <a:buChar char="•"/>
            </a:pPr>
            <a:r>
              <a:rPr lang="pl-PL" sz="1200" dirty="0"/>
              <a:t>Zgodnie z celami zaproszenia oraz standardami jakości programu stosunki między akredytowaną organizacją koordynującą, a potencjalnymi członkami muszą opierać się na zasadzie współpracy </a:t>
            </a:r>
            <a:br>
              <a:rPr lang="pl-PL" sz="1200" dirty="0"/>
            </a:br>
            <a:r>
              <a:rPr lang="pl-PL" sz="1200" dirty="0"/>
              <a:t>i braku zysku. </a:t>
            </a:r>
          </a:p>
          <a:p>
            <a:endParaRPr lang="pl-PL" dirty="0"/>
          </a:p>
          <a:p>
            <a:endParaRPr lang="pl-PL" dirty="0"/>
          </a:p>
        </p:txBody>
      </p:sp>
      <p:sp>
        <p:nvSpPr>
          <p:cNvPr id="4" name="Symbol zastępczy numeru slajdu 3"/>
          <p:cNvSpPr>
            <a:spLocks noGrp="1"/>
          </p:cNvSpPr>
          <p:nvPr>
            <p:ph type="sldNum" sz="quarter" idx="10"/>
          </p:nvPr>
        </p:nvSpPr>
        <p:spPr/>
        <p:txBody>
          <a:bodyPr/>
          <a:lstStyle/>
          <a:p>
            <a:pPr>
              <a:defRPr/>
            </a:pPr>
            <a:fld id="{50B9FBB1-BB0F-46BC-A8CC-FB807664B001}" type="slidenum">
              <a:rPr lang="pl-PL" smtClean="0"/>
              <a:pPr>
                <a:defRPr/>
              </a:pPr>
              <a:t>14</a:t>
            </a:fld>
            <a:endParaRPr lang="pl-PL"/>
          </a:p>
        </p:txBody>
      </p:sp>
    </p:spTree>
    <p:extLst>
      <p:ext uri="{BB962C8B-B14F-4D97-AF65-F5344CB8AC3E}">
        <p14:creationId xmlns:p14="http://schemas.microsoft.com/office/powerpoint/2010/main" val="28630071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fontScale="70000" lnSpcReduction="20000"/>
          </a:bodyPr>
          <a:lstStyle/>
          <a:p>
            <a:r>
              <a:rPr lang="pl-PL" b="1" dirty="0"/>
              <a:t>Wnioskodawcy mogą składać wnioski jako organizacja indywidualna planująca projekty mobilności lub jako lider konsorcjum projektów mobilności.</a:t>
            </a:r>
          </a:p>
          <a:p>
            <a:endParaRPr lang="pl-PL" b="1" i="0" baseline="0" dirty="0"/>
          </a:p>
          <a:p>
            <a:r>
              <a:rPr lang="pl-PL" i="0" dirty="0"/>
              <a:t>Już na samym początku wypełniając</a:t>
            </a:r>
            <a:r>
              <a:rPr lang="pl-PL" i="0" baseline="0" dirty="0"/>
              <a:t> formularz wniosku organizacja wskazuje </a:t>
            </a:r>
            <a:r>
              <a:rPr lang="pl-PL" sz="1200" b="0" i="0" u="none" strike="noStrike" kern="1200" baseline="0" dirty="0">
                <a:solidFill>
                  <a:schemeClr val="tx1"/>
                </a:solidFill>
                <a:latin typeface="+mn-lt"/>
                <a:ea typeface="+mn-ea"/>
                <a:cs typeface="+mn-cs"/>
              </a:rPr>
              <a:t>o jaką akredytację Erasmusa chcą się ubiegać. Nie ma możliwości złożenia oddzielnych wniosków jako organizacja indywidualna i jako koordynator konsorcjum w tym samym sektorze.</a:t>
            </a:r>
          </a:p>
          <a:p>
            <a:endParaRPr lang="pl-PL" sz="1200" b="0" i="0" u="none" strike="noStrike" kern="1200" baseline="0" dirty="0">
              <a:solidFill>
                <a:schemeClr val="tx1"/>
              </a:solidFill>
              <a:latin typeface="+mn-lt"/>
              <a:ea typeface="+mn-ea"/>
              <a:cs typeface="+mn-cs"/>
            </a:endParaRPr>
          </a:p>
          <a:p>
            <a:r>
              <a:rPr lang="pl-PL" sz="1200" b="1" i="0" u="none" strike="noStrike" kern="1200" baseline="0" dirty="0">
                <a:solidFill>
                  <a:schemeClr val="tx1"/>
                </a:solidFill>
                <a:latin typeface="+mn-lt"/>
                <a:ea typeface="+mn-ea"/>
                <a:cs typeface="+mn-cs"/>
              </a:rPr>
              <a:t>AKREDYTACJA INDYWIDUALNA </a:t>
            </a:r>
            <a:r>
              <a:rPr lang="pl-PL" sz="1200" b="0" i="0" u="none" strike="noStrike" kern="1200" baseline="0" dirty="0">
                <a:solidFill>
                  <a:schemeClr val="tx1"/>
                </a:solidFill>
                <a:latin typeface="+mn-lt"/>
                <a:ea typeface="+mn-ea"/>
                <a:cs typeface="+mn-cs"/>
              </a:rPr>
              <a:t>– jest to akredytacja dla jednej organizacji</a:t>
            </a:r>
          </a:p>
          <a:p>
            <a:endParaRPr lang="pl-PL" sz="1200" b="0" i="1" u="none" strike="noStrike" kern="1200" baseline="0" dirty="0">
              <a:solidFill>
                <a:schemeClr val="tx1"/>
              </a:solidFill>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pl-PL" i="0" baseline="0" dirty="0"/>
              <a:t>Kilka organizacji ma</a:t>
            </a:r>
            <a:r>
              <a:rPr lang="pl-PL" i="0" dirty="0"/>
              <a:t> wspólny cel lub</a:t>
            </a:r>
            <a:r>
              <a:rPr lang="pl-PL" i="0" baseline="0" dirty="0"/>
              <a:t> cele, które wynikają z ich potrzeb wówczas wywiązuje się </a:t>
            </a:r>
            <a:r>
              <a:rPr lang="pl-PL" b="1" i="0" u="none" baseline="0" dirty="0"/>
              <a:t>KONSORCJUM</a:t>
            </a:r>
            <a:r>
              <a:rPr lang="pl-PL" i="0" u="none" baseline="0" dirty="0"/>
              <a:t>.  </a:t>
            </a:r>
          </a:p>
          <a:p>
            <a:r>
              <a:rPr lang="pl-PL" b="1" dirty="0"/>
              <a:t>Konsorcjum jest grupą organizacji z tego samego kraju </a:t>
            </a:r>
            <a:r>
              <a:rPr lang="pl-PL" dirty="0"/>
              <a:t>realizującą działania </a:t>
            </a:r>
            <a:r>
              <a:rPr lang="pl-PL" dirty="0" err="1"/>
              <a:t>mobilnościowe</a:t>
            </a:r>
            <a:r>
              <a:rPr lang="pl-PL" dirty="0"/>
              <a:t> w ramach wspólnego </a:t>
            </a:r>
            <a:r>
              <a:rPr lang="pl-PL" b="1" dirty="0"/>
              <a:t>Planu Erasmusa</a:t>
            </a:r>
            <a:r>
              <a:rPr lang="pl-PL" dirty="0"/>
              <a:t>. Każde konsorcjum jest koordynowane przez jedną główną organizację: akredytowanego lidera konsorcjum. Akredytowany lider konsorcjum może samodzielnie organizować działania (tak samo jak każda organizacja posiadająca indywidualną Akredytację)</a:t>
            </a:r>
          </a:p>
          <a:p>
            <a:endParaRPr lang="pl-PL" dirty="0"/>
          </a:p>
          <a:p>
            <a:pPr marL="285750" indent="-285750" algn="just">
              <a:buFont typeface="Arial" panose="020B0604020202020204" pitchFamily="34" charset="0"/>
              <a:buChar char="•"/>
            </a:pPr>
            <a:r>
              <a:rPr lang="pl-PL" sz="1200" dirty="0"/>
              <a:t>Skład konsorcjum: lider konsorcjum + minimum dwóch członków </a:t>
            </a:r>
            <a:r>
              <a:rPr lang="pl-PL" sz="1200" dirty="0">
                <a:solidFill>
                  <a:srgbClr val="FF0000"/>
                </a:solidFill>
              </a:rPr>
              <a:t>(UWAGA – członkowie konsorcjum nie muszą być wskazani na etapie wnioskowania)</a:t>
            </a:r>
            <a:r>
              <a:rPr lang="pl-PL" sz="1200" dirty="0"/>
              <a:t>.</a:t>
            </a:r>
          </a:p>
          <a:p>
            <a:pPr algn="just"/>
            <a:endParaRPr lang="pl-PL" sz="1200" dirty="0"/>
          </a:p>
          <a:p>
            <a:pPr marL="285750" indent="-285750" algn="just">
              <a:buFont typeface="Arial" panose="020B0604020202020204" pitchFamily="34" charset="0"/>
              <a:buChar char="•"/>
            </a:pPr>
            <a:r>
              <a:rPr lang="pl-PL" sz="1200" dirty="0"/>
              <a:t>Członkowie konsorcjum oraz lider muszą pochodzić z tego samego kraju programu.</a:t>
            </a:r>
          </a:p>
          <a:p>
            <a:pPr marL="285750" indent="-285750" algn="just">
              <a:buFont typeface="Arial" panose="020B0604020202020204" pitchFamily="34" charset="0"/>
              <a:buChar char="•"/>
            </a:pPr>
            <a:endParaRPr lang="pl-PL" sz="1200" dirty="0"/>
          </a:p>
          <a:p>
            <a:pPr marL="285750" indent="-285750" algn="just">
              <a:buFont typeface="Arial" panose="020B0604020202020204" pitchFamily="34" charset="0"/>
              <a:buChar char="•"/>
            </a:pPr>
            <a:r>
              <a:rPr lang="pl-PL" sz="1200" dirty="0"/>
              <a:t>Każdy członek konsorcjum zobowiązany jest do pozyskania indywidualnego nr OID.</a:t>
            </a:r>
          </a:p>
          <a:p>
            <a:pPr marL="285750" indent="-285750" algn="just">
              <a:buFont typeface="Arial" panose="020B0604020202020204" pitchFamily="34" charset="0"/>
              <a:buChar char="•"/>
            </a:pPr>
            <a:endParaRPr lang="pl-PL" sz="1200" dirty="0"/>
          </a:p>
          <a:p>
            <a:pPr marL="285750" indent="-285750" algn="just">
              <a:buFont typeface="Arial" panose="020B0604020202020204" pitchFamily="34" charset="0"/>
              <a:buChar char="•"/>
            </a:pPr>
            <a:r>
              <a:rPr lang="pl-PL" sz="1200" dirty="0">
                <a:solidFill>
                  <a:srgbClr val="FF0000"/>
                </a:solidFill>
              </a:rPr>
              <a:t>Przy ocenie należy dokładnie rozważyć profil planowanych organizacji członkowskich, dynamikę ich obecnych i przyszłych relacji z liderem oraz wartość dodaną konsorcjum dla organizacji członkowskich w szczególności</a:t>
            </a:r>
            <a:r>
              <a:rPr lang="pl-PL" sz="1200" dirty="0"/>
              <a:t>.</a:t>
            </a:r>
          </a:p>
          <a:p>
            <a:pPr marL="285750" indent="-285750" algn="just">
              <a:buFont typeface="Arial" panose="020B0604020202020204" pitchFamily="34" charset="0"/>
              <a:buChar char="•"/>
            </a:pPr>
            <a:endParaRPr lang="pl-PL" sz="1200" dirty="0"/>
          </a:p>
          <a:p>
            <a:pPr marL="285750" indent="-285750" algn="just">
              <a:buFont typeface="Arial" panose="020B0604020202020204" pitchFamily="34" charset="0"/>
              <a:buChar char="•"/>
            </a:pPr>
            <a:r>
              <a:rPr lang="pl-PL" sz="1200" dirty="0"/>
              <a:t>Zgodnie z celami zaproszenia oraz standardami jakości programu stosunki między akredytowaną organizacją koordynującą, a potencjalnymi członkami muszą opierać się na zasadzie współpracy </a:t>
            </a:r>
            <a:br>
              <a:rPr lang="pl-PL" sz="1200" dirty="0"/>
            </a:br>
            <a:r>
              <a:rPr lang="pl-PL" sz="1200" dirty="0"/>
              <a:t>i braku zysku. </a:t>
            </a:r>
          </a:p>
          <a:p>
            <a:endParaRPr lang="pl-PL" dirty="0"/>
          </a:p>
          <a:p>
            <a:endParaRPr lang="pl-PL" dirty="0"/>
          </a:p>
        </p:txBody>
      </p:sp>
      <p:sp>
        <p:nvSpPr>
          <p:cNvPr id="4" name="Symbol zastępczy numeru slajdu 3"/>
          <p:cNvSpPr>
            <a:spLocks noGrp="1"/>
          </p:cNvSpPr>
          <p:nvPr>
            <p:ph type="sldNum" sz="quarter" idx="10"/>
          </p:nvPr>
        </p:nvSpPr>
        <p:spPr/>
        <p:txBody>
          <a:bodyPr/>
          <a:lstStyle/>
          <a:p>
            <a:pPr>
              <a:defRPr/>
            </a:pPr>
            <a:fld id="{50B9FBB1-BB0F-46BC-A8CC-FB807664B001}" type="slidenum">
              <a:rPr lang="pl-PL" smtClean="0"/>
              <a:pPr>
                <a:defRPr/>
              </a:pPr>
              <a:t>15</a:t>
            </a:fld>
            <a:endParaRPr lang="pl-PL"/>
          </a:p>
        </p:txBody>
      </p:sp>
    </p:spTree>
    <p:extLst>
      <p:ext uri="{BB962C8B-B14F-4D97-AF65-F5344CB8AC3E}">
        <p14:creationId xmlns:p14="http://schemas.microsoft.com/office/powerpoint/2010/main" val="28630071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fontScale="92500" lnSpcReduction="10000"/>
          </a:bodyPr>
          <a:lstStyle/>
          <a:p>
            <a:r>
              <a:rPr lang="pl-PL" i="0" dirty="0"/>
              <a:t>Należy</a:t>
            </a:r>
            <a:r>
              <a:rPr lang="pl-PL" i="0" baseline="0" dirty="0"/>
              <a:t> pamiętać, że priorytety programu i cele projektu przenikają się wzajemnie i są wspólnym mianownikiem do stworzenia PLANU ERASMUSA.</a:t>
            </a:r>
          </a:p>
          <a:p>
            <a:endParaRPr lang="pl-PL" i="0" baseline="0" dirty="0"/>
          </a:p>
          <a:p>
            <a:r>
              <a:rPr lang="pl-PL" sz="1200" b="0" i="0" u="none" strike="noStrike" kern="1200" baseline="0" dirty="0">
                <a:solidFill>
                  <a:schemeClr val="tx1"/>
                </a:solidFill>
                <a:latin typeface="+mn-lt"/>
                <a:ea typeface="+mn-ea"/>
                <a:cs typeface="+mn-cs"/>
              </a:rPr>
              <a:t>Cele opisane w Planie Erasmusa muszą być konkretne, realistyczne i powinny przedstawiać rzeczywisty wpływ na organizację. Powinny też wynikać bezpośrednio z potrzeb tej organizacji. Należy upewnić się, że są one również powiązane z potrzebami samych nauczycieli i osób uczących się. Cele przedstawione w Planie Erasmusa muszą nawiązywać do priorytetów samego Programu </a:t>
            </a:r>
            <a:r>
              <a:rPr lang="pl-PL" sz="1200" b="0" i="0" u="none" strike="noStrike" kern="1200" baseline="0" dirty="0" err="1">
                <a:solidFill>
                  <a:schemeClr val="tx1"/>
                </a:solidFill>
                <a:latin typeface="+mn-lt"/>
                <a:ea typeface="+mn-ea"/>
                <a:cs typeface="+mn-cs"/>
              </a:rPr>
              <a:t>tj</a:t>
            </a:r>
            <a:r>
              <a:rPr lang="pl-PL" sz="1200" b="0" i="0" u="none" strike="noStrike" kern="1200" baseline="0" dirty="0">
                <a:solidFill>
                  <a:schemeClr val="tx1"/>
                </a:solidFill>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b="1" i="0" dirty="0">
                <a:solidFill>
                  <a:srgbClr val="005061"/>
                </a:solidFill>
              </a:rPr>
              <a:t>Cyfrowy Erasmus</a:t>
            </a:r>
          </a:p>
          <a:p>
            <a:pPr marL="0" marR="0" lvl="0" indent="0" algn="l" defTabSz="914400" rtl="0" eaLnBrk="1" fontAlgn="auto" latinLnBrk="0" hangingPunct="1">
              <a:lnSpc>
                <a:spcPct val="100000"/>
              </a:lnSpc>
              <a:spcBef>
                <a:spcPts val="0"/>
              </a:spcBef>
              <a:spcAft>
                <a:spcPts val="0"/>
              </a:spcAft>
              <a:buClrTx/>
              <a:buSzTx/>
              <a:buFontTx/>
              <a:buNone/>
              <a:tabLst/>
              <a:defRPr/>
            </a:pPr>
            <a:r>
              <a:rPr lang="pl-PL" sz="1200" b="1" i="0" dirty="0"/>
              <a:t>Promowanie wartości takich jak: włączenie, integracja, różnorodność, tolerancja i demokracja </a:t>
            </a:r>
          </a:p>
          <a:p>
            <a:pPr marL="0" marR="0" lvl="0" indent="0" algn="l" defTabSz="914400" rtl="0" eaLnBrk="1" fontAlgn="auto" latinLnBrk="0" hangingPunct="1">
              <a:lnSpc>
                <a:spcPct val="100000"/>
              </a:lnSpc>
              <a:spcBef>
                <a:spcPts val="0"/>
              </a:spcBef>
              <a:spcAft>
                <a:spcPts val="0"/>
              </a:spcAft>
              <a:buClrTx/>
              <a:buSzTx/>
              <a:buFontTx/>
              <a:buNone/>
              <a:tabLst/>
              <a:defRPr/>
            </a:pPr>
            <a:r>
              <a:rPr lang="pl-PL" sz="1800" b="1" i="0" dirty="0">
                <a:solidFill>
                  <a:srgbClr val="005061"/>
                </a:solidFill>
              </a:rPr>
              <a:t>Zielony Erasmus</a:t>
            </a:r>
          </a:p>
          <a:p>
            <a:pPr marL="0" marR="0" lvl="0" indent="0" algn="l" defTabSz="914400" rtl="0" eaLnBrk="1" fontAlgn="auto" latinLnBrk="0" hangingPunct="1">
              <a:lnSpc>
                <a:spcPct val="100000"/>
              </a:lnSpc>
              <a:spcBef>
                <a:spcPts val="0"/>
              </a:spcBef>
              <a:spcAft>
                <a:spcPts val="0"/>
              </a:spcAft>
              <a:buClrTx/>
              <a:buSzTx/>
              <a:buFontTx/>
              <a:buNone/>
              <a:tabLst/>
              <a:defRPr/>
            </a:pPr>
            <a:r>
              <a:rPr lang="pl-PL" sz="1800" b="1" i="0" dirty="0"/>
              <a:t>Promowanie wiedzy</a:t>
            </a:r>
            <a:r>
              <a:rPr lang="pl-PL" sz="1800" b="1" i="0" baseline="0" dirty="0"/>
              <a:t> </a:t>
            </a:r>
            <a:r>
              <a:rPr lang="pl-PL" sz="1800" b="1" i="0" dirty="0"/>
              <a:t>o wspólnym europejskim dziedzictwie i bogactwie</a:t>
            </a:r>
            <a:r>
              <a:rPr lang="pl-PL" sz="1800" b="1" i="0" baseline="0" dirty="0"/>
              <a:t> </a:t>
            </a:r>
            <a:r>
              <a:rPr lang="pl-PL" sz="1800" b="1" i="0" dirty="0"/>
              <a:t>różnorodności</a:t>
            </a:r>
          </a:p>
          <a:p>
            <a:r>
              <a:rPr lang="pl-PL" sz="1200" b="0" i="0" u="none" strike="noStrike" kern="1200" baseline="0" dirty="0">
                <a:solidFill>
                  <a:schemeClr val="tx1"/>
                </a:solidFill>
                <a:latin typeface="+mn-lt"/>
                <a:ea typeface="+mn-ea"/>
                <a:cs typeface="+mn-cs"/>
              </a:rPr>
              <a:t/>
            </a:r>
            <a:br>
              <a:rPr lang="pl-PL" sz="1200" b="0" i="0" u="none" strike="noStrike" kern="1200" baseline="0" dirty="0">
                <a:solidFill>
                  <a:schemeClr val="tx1"/>
                </a:solidFill>
                <a:latin typeface="+mn-lt"/>
                <a:ea typeface="+mn-ea"/>
                <a:cs typeface="+mn-cs"/>
              </a:rPr>
            </a:br>
            <a:r>
              <a:rPr lang="pl-PL" sz="1200" b="0" i="0" u="none" strike="noStrike" kern="1200" baseline="0" dirty="0">
                <a:solidFill>
                  <a:schemeClr val="tx1"/>
                </a:solidFill>
                <a:latin typeface="+mn-lt"/>
                <a:ea typeface="+mn-ea"/>
                <a:cs typeface="+mn-cs"/>
              </a:rPr>
              <a:t>Cele te powinny być „mierzalne” – a wiedza zdobyta dzięki mobilnościom powinna zaprocentować podniesieniem jakości pracy placówki i kompetencji pracowników, a także wiedzy uczniów. Cele powinny przynieść też długofalowe zmiany w postaci nowoczesnych rozwiązań edukacyjnych i innowacyjnych metod pracy. Cele projektu powinny być realizowane zgodnie ze standardami jakości Erasmusa.</a:t>
            </a:r>
            <a:endParaRPr lang="pl-PL" i="0" baseline="0" dirty="0"/>
          </a:p>
          <a:p>
            <a:endParaRPr lang="pl-PL" i="0" dirty="0"/>
          </a:p>
          <a:p>
            <a:endParaRPr lang="pl-PL" i="0" dirty="0"/>
          </a:p>
        </p:txBody>
      </p:sp>
      <p:sp>
        <p:nvSpPr>
          <p:cNvPr id="4" name="Symbol zastępczy numeru slajdu 3"/>
          <p:cNvSpPr>
            <a:spLocks noGrp="1"/>
          </p:cNvSpPr>
          <p:nvPr>
            <p:ph type="sldNum" sz="quarter" idx="10"/>
          </p:nvPr>
        </p:nvSpPr>
        <p:spPr/>
        <p:txBody>
          <a:bodyPr/>
          <a:lstStyle/>
          <a:p>
            <a:pPr>
              <a:defRPr/>
            </a:pPr>
            <a:fld id="{50B9FBB1-BB0F-46BC-A8CC-FB807664B001}" type="slidenum">
              <a:rPr lang="pl-PL" smtClean="0"/>
              <a:pPr>
                <a:defRPr/>
              </a:pPr>
              <a:t>16</a:t>
            </a:fld>
            <a:endParaRPr lang="pl-PL"/>
          </a:p>
        </p:txBody>
      </p:sp>
    </p:spTree>
    <p:extLst>
      <p:ext uri="{BB962C8B-B14F-4D97-AF65-F5344CB8AC3E}">
        <p14:creationId xmlns:p14="http://schemas.microsoft.com/office/powerpoint/2010/main" val="28630071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pPr>
              <a:defRPr/>
            </a:pPr>
            <a:fld id="{50B9FBB1-BB0F-46BC-A8CC-FB807664B001}" type="slidenum">
              <a:rPr lang="pl-PL" smtClean="0"/>
              <a:pPr>
                <a:defRPr/>
              </a:pPr>
              <a:t>17</a:t>
            </a:fld>
            <a:endParaRPr lang="pl-PL"/>
          </a:p>
        </p:txBody>
      </p:sp>
    </p:spTree>
    <p:extLst>
      <p:ext uri="{BB962C8B-B14F-4D97-AF65-F5344CB8AC3E}">
        <p14:creationId xmlns:p14="http://schemas.microsoft.com/office/powerpoint/2010/main" val="42406784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lvl="0">
              <a:spcAft>
                <a:spcPts val="0"/>
              </a:spcAft>
            </a:pPr>
            <a:r>
              <a:rPr lang="pl-PL" sz="1200" dirty="0">
                <a:latin typeface="Roboto" panose="02000000000000000000" pitchFamily="2" charset="0"/>
                <a:ea typeface="Roboto" panose="02000000000000000000" pitchFamily="2" charset="0"/>
              </a:rPr>
              <a:t>O dofinansowanie projektów mogą starać się publiczne i niepubliczne przedszkola, szkoły podstawowe oraz ponadpodstawowe orz specjalne ośrodki realizujące obowiązek szkolny i obowiązek nauki</a:t>
            </a:r>
            <a:r>
              <a:rPr lang="pl-PL" sz="1200" baseline="0" dirty="0">
                <a:latin typeface="Roboto" panose="02000000000000000000" pitchFamily="2" charset="0"/>
                <a:ea typeface="Roboto" panose="02000000000000000000" pitchFamily="2" charset="0"/>
              </a:rPr>
              <a:t>.</a:t>
            </a:r>
            <a:endParaRPr lang="pl-PL" sz="1200" dirty="0">
              <a:latin typeface="Roboto" panose="02000000000000000000" pitchFamily="2" charset="0"/>
              <a:ea typeface="Roboto" panose="02000000000000000000" pitchFamily="2" charset="0"/>
            </a:endParaRPr>
          </a:p>
          <a:p>
            <a:endParaRPr lang="pl-PL" dirty="0"/>
          </a:p>
        </p:txBody>
      </p:sp>
      <p:sp>
        <p:nvSpPr>
          <p:cNvPr id="4" name="Symbol zastępczy numeru slajdu 3"/>
          <p:cNvSpPr>
            <a:spLocks noGrp="1"/>
          </p:cNvSpPr>
          <p:nvPr>
            <p:ph type="sldNum" sz="quarter" idx="10"/>
          </p:nvPr>
        </p:nvSpPr>
        <p:spPr/>
        <p:txBody>
          <a:bodyPr/>
          <a:lstStyle/>
          <a:p>
            <a:pPr>
              <a:defRPr/>
            </a:pPr>
            <a:fld id="{50B9FBB1-BB0F-46BC-A8CC-FB807664B001}" type="slidenum">
              <a:rPr lang="pl-PL" smtClean="0"/>
              <a:pPr>
                <a:defRPr/>
              </a:pPr>
              <a:t>18</a:t>
            </a:fld>
            <a:endParaRPr lang="pl-PL"/>
          </a:p>
        </p:txBody>
      </p:sp>
    </p:spTree>
    <p:extLst>
      <p:ext uri="{BB962C8B-B14F-4D97-AF65-F5344CB8AC3E}">
        <p14:creationId xmlns:p14="http://schemas.microsoft.com/office/powerpoint/2010/main" val="29556493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lnSpcReduction="10000"/>
          </a:bodyPr>
          <a:lstStyle/>
          <a:p>
            <a:pPr marL="0" marR="0" lvl="0" indent="0" algn="l" defTabSz="914400" rtl="0" eaLnBrk="0" fontAlgn="base" latinLnBrk="0" hangingPunct="0">
              <a:lnSpc>
                <a:spcPct val="100000"/>
              </a:lnSpc>
              <a:spcBef>
                <a:spcPct val="30000"/>
              </a:spcBef>
              <a:spcAft>
                <a:spcPts val="0"/>
              </a:spcAft>
              <a:buClrTx/>
              <a:buSzTx/>
              <a:buFontTx/>
              <a:buNone/>
              <a:tabLst/>
              <a:defRPr/>
            </a:pPr>
            <a:r>
              <a:rPr lang="pl-PL" sz="1200" dirty="0">
                <a:latin typeface="Roboto" panose="02000000000000000000" pitchFamily="2" charset="0"/>
                <a:ea typeface="Roboto" panose="02000000000000000000" pitchFamily="2" charset="0"/>
              </a:rPr>
              <a:t>… a także </a:t>
            </a:r>
            <a:r>
              <a:rPr lang="pl-PL" sz="1200" b="1" dirty="0">
                <a:cs typeface="Calibri" panose="020F0502020204030204" pitchFamily="34" charset="0"/>
              </a:rPr>
              <a:t>lokalne i regionalne władze publiczne, organy koordynacyjne i inne organizacje odgrywające rolę w obszarze edukacji szkolnej:</a:t>
            </a:r>
          </a:p>
          <a:p>
            <a:pPr lvl="0">
              <a:spcAft>
                <a:spcPts val="0"/>
              </a:spcAft>
            </a:pPr>
            <a:r>
              <a:rPr lang="pl-PL" sz="1200" dirty="0">
                <a:latin typeface="Roboto" panose="02000000000000000000" pitchFamily="2" charset="0"/>
                <a:ea typeface="Roboto" panose="02000000000000000000" pitchFamily="2" charset="0"/>
              </a:rPr>
              <a:t> jednostki samorządu terytorialnego, kuratoria oświaty, ośrodki doskonalenia nauczycieli oraz inne instytucje działające w obszarze i na rzecz edukacji szkolnej. </a:t>
            </a:r>
          </a:p>
          <a:p>
            <a:pPr lvl="0">
              <a:spcAft>
                <a:spcPts val="0"/>
              </a:spcAft>
            </a:pPr>
            <a:endParaRPr lang="pl-PL" sz="1200" dirty="0">
              <a:latin typeface="Roboto" panose="02000000000000000000" pitchFamily="2" charset="0"/>
              <a:ea typeface="Roboto" panose="02000000000000000000" pitchFamily="2" charset="0"/>
            </a:endParaRPr>
          </a:p>
          <a:p>
            <a:pPr marL="0" marR="0" lvl="0" indent="0" algn="l" defTabSz="914400" rtl="0" eaLnBrk="0" fontAlgn="base" latinLnBrk="0" hangingPunct="0">
              <a:lnSpc>
                <a:spcPct val="100000"/>
              </a:lnSpc>
              <a:spcBef>
                <a:spcPct val="30000"/>
              </a:spcBef>
              <a:spcAft>
                <a:spcPts val="0"/>
              </a:spcAft>
              <a:buClrTx/>
              <a:buSzTx/>
              <a:buFontTx/>
              <a:buNone/>
              <a:tabLst/>
              <a:defRPr/>
            </a:pPr>
            <a:r>
              <a:rPr lang="pl-PL" sz="1200" dirty="0">
                <a:ea typeface="Calibri" panose="020F0502020204030204" pitchFamily="34" charset="0"/>
              </a:rPr>
              <a:t>W nowym programie mogą również uczestniczyć szkoły i inne organizacje </a:t>
            </a:r>
            <a:r>
              <a:rPr lang="pl-PL" sz="1200" baseline="0" dirty="0">
                <a:ea typeface="Calibri" panose="020F0502020204030204" pitchFamily="34" charset="0"/>
              </a:rPr>
              <a:t> </a:t>
            </a:r>
            <a:r>
              <a:rPr lang="pl-PL" sz="1200" b="1" dirty="0">
                <a:ea typeface="Calibri" panose="020F0502020204030204" pitchFamily="34" charset="0"/>
              </a:rPr>
              <a:t>prowadzone przez osoby fizyczne, bądź spółki cywilne.</a:t>
            </a:r>
            <a:endParaRPr lang="pl-PL" sz="1200" dirty="0">
              <a:effectLst/>
              <a:latin typeface="Times New Roman" panose="02020603050405020304" pitchFamily="18" charset="0"/>
              <a:ea typeface="Calibri" panose="020F0502020204030204" pitchFamily="34" charset="0"/>
            </a:endParaRPr>
          </a:p>
          <a:p>
            <a:pPr lvl="0">
              <a:spcAft>
                <a:spcPts val="0"/>
              </a:spcAft>
            </a:pPr>
            <a:endParaRPr lang="pl-PL" sz="1200" dirty="0">
              <a:latin typeface="Roboto" panose="02000000000000000000" pitchFamily="2" charset="0"/>
              <a:ea typeface="Roboto" panose="02000000000000000000" pitchFamily="2" charset="0"/>
            </a:endParaRPr>
          </a:p>
          <a:p>
            <a:pPr lvl="0">
              <a:spcAft>
                <a:spcPts val="0"/>
              </a:spcAft>
            </a:pPr>
            <a:r>
              <a:rPr lang="pl-PL" sz="1200" dirty="0">
                <a:latin typeface="Roboto" panose="02000000000000000000" pitchFamily="2" charset="0"/>
                <a:ea typeface="Roboto" panose="02000000000000000000" pitchFamily="2" charset="0"/>
              </a:rPr>
              <a:t>W Polsce pełną listę instytucji uprawnionych do wnioskowania w sektorze Edukacja szkolna co roku zatwierdza Ministerstwo Edukacji i Nauki.</a:t>
            </a:r>
          </a:p>
          <a:p>
            <a:pPr lvl="0">
              <a:spcAft>
                <a:spcPts val="0"/>
              </a:spcAft>
            </a:pPr>
            <a:endParaRPr lang="pl-PL" sz="1200" dirty="0">
              <a:latin typeface="Roboto" panose="02000000000000000000" pitchFamily="2" charset="0"/>
              <a:ea typeface="Roboto" panose="02000000000000000000" pitchFamily="2" charset="0"/>
            </a:endParaRPr>
          </a:p>
          <a:p>
            <a:pPr lvl="0">
              <a:spcAft>
                <a:spcPts val="0"/>
              </a:spcAft>
            </a:pPr>
            <a:r>
              <a:rPr lang="pl-PL" sz="1200" b="1" dirty="0">
                <a:latin typeface="Roboto" panose="02000000000000000000" pitchFamily="2" charset="0"/>
                <a:ea typeface="Roboto" panose="02000000000000000000" pitchFamily="2" charset="0"/>
                <a:hlinkClick r:id="rId3"/>
              </a:rPr>
              <a:t>lista podmiotów uprawnionych</a:t>
            </a:r>
            <a:r>
              <a:rPr lang="pl-PL" sz="1200" dirty="0">
                <a:latin typeface="Roboto" panose="02000000000000000000" pitchFamily="2" charset="0"/>
                <a:ea typeface="Roboto" panose="02000000000000000000" pitchFamily="2" charset="0"/>
                <a:hlinkClick r:id="rId3"/>
              </a:rPr>
              <a:t> </a:t>
            </a:r>
            <a:r>
              <a:rPr lang="pl-PL" sz="1200" dirty="0">
                <a:latin typeface="Roboto" panose="02000000000000000000" pitchFamily="2" charset="0"/>
                <a:ea typeface="Roboto" panose="02000000000000000000" pitchFamily="2" charset="0"/>
              </a:rPr>
              <a:t>(co roku zatwierdzana przez władzę krajową i publikowana przez NA)</a:t>
            </a:r>
          </a:p>
          <a:p>
            <a:pPr lvl="0">
              <a:spcAft>
                <a:spcPts val="0"/>
              </a:spcAft>
            </a:pPr>
            <a:endParaRPr lang="pl-PL" sz="1200" dirty="0">
              <a:latin typeface="Roboto" panose="02000000000000000000" pitchFamily="2" charset="0"/>
              <a:ea typeface="Roboto" panose="02000000000000000000" pitchFamily="2" charset="0"/>
            </a:endParaRPr>
          </a:p>
          <a:p>
            <a:pPr lvl="0">
              <a:spcAft>
                <a:spcPts val="0"/>
              </a:spcAft>
            </a:pPr>
            <a:endParaRPr lang="pl-PL" sz="1200" dirty="0">
              <a:latin typeface="Roboto" panose="02000000000000000000" pitchFamily="2" charset="0"/>
              <a:ea typeface="Roboto" panose="02000000000000000000" pitchFamily="2"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pl-PL" sz="1200" dirty="0">
                <a:cs typeface="Calibri" panose="020F0502020204030204" pitchFamily="34" charset="0"/>
              </a:rPr>
              <a:t>Organizacje wnioskujące muszą mieć siedzibę w kraju Programu. Wnioski należy składać do Narodowej Agencji w kraju, w którym organizacja wnioskująca ma swoją siedzibę.</a:t>
            </a:r>
          </a:p>
          <a:p>
            <a:endParaRPr lang="pl-PL" dirty="0"/>
          </a:p>
        </p:txBody>
      </p:sp>
      <p:sp>
        <p:nvSpPr>
          <p:cNvPr id="4" name="Symbol zastępczy numeru slajdu 3"/>
          <p:cNvSpPr>
            <a:spLocks noGrp="1"/>
          </p:cNvSpPr>
          <p:nvPr>
            <p:ph type="sldNum" sz="quarter" idx="10"/>
          </p:nvPr>
        </p:nvSpPr>
        <p:spPr/>
        <p:txBody>
          <a:bodyPr/>
          <a:lstStyle/>
          <a:p>
            <a:pPr>
              <a:defRPr/>
            </a:pPr>
            <a:fld id="{50B9FBB1-BB0F-46BC-A8CC-FB807664B001}" type="slidenum">
              <a:rPr lang="pl-PL" smtClean="0"/>
              <a:pPr>
                <a:defRPr/>
              </a:pPr>
              <a:t>19</a:t>
            </a:fld>
            <a:endParaRPr lang="pl-PL"/>
          </a:p>
        </p:txBody>
      </p:sp>
    </p:spTree>
    <p:extLst>
      <p:ext uri="{BB962C8B-B14F-4D97-AF65-F5344CB8AC3E}">
        <p14:creationId xmlns:p14="http://schemas.microsoft.com/office/powerpoint/2010/main" val="10697282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algn="just"/>
            <a:r>
              <a:rPr lang="pl-PL" sz="1200" dirty="0">
                <a:cs typeface="Calibri" panose="020F0502020204030204" pitchFamily="34" charset="0"/>
              </a:rPr>
              <a:t>Uczestnicy muszą pozostawać w stosunku pracy z organizacją wysyłającą oraz/lub muszą regularnie współpracować z organizacją wysyłającą, aby móc czynnie uczestniczyć realizacji podstawowych działań.</a:t>
            </a:r>
          </a:p>
          <a:p>
            <a:pPr algn="just"/>
            <a:endParaRPr lang="pl-PL" sz="1200" dirty="0">
              <a:cs typeface="Calibri" panose="020F0502020204030204" pitchFamily="34" charset="0"/>
            </a:endParaRPr>
          </a:p>
          <a:p>
            <a:pPr algn="just"/>
            <a:r>
              <a:rPr lang="pl-PL" sz="1200" dirty="0">
                <a:cs typeface="Calibri" panose="020F0502020204030204" pitchFamily="34" charset="0"/>
              </a:rPr>
              <a:t>W każdym przypadku zadania, które łączą uczestnika z organizacją wysyłającą muszą być udokumentowane w sposób umożliwiający Narodowej Agencji weryfikację tego powiązania (np. za pomocą umowy o pracę lub podobnego dokumentu).</a:t>
            </a:r>
          </a:p>
          <a:p>
            <a:pPr algn="just"/>
            <a:endParaRPr lang="pl-PL" sz="1200" dirty="0">
              <a:cs typeface="Calibri" panose="020F0502020204030204" pitchFamily="34" charset="0"/>
            </a:endParaRPr>
          </a:p>
          <a:p>
            <a:pPr algn="just"/>
            <a:r>
              <a:rPr lang="pl-PL" sz="1200" dirty="0">
                <a:cs typeface="Calibri" panose="020F0502020204030204" pitchFamily="34" charset="0"/>
              </a:rPr>
              <a:t>Działania </a:t>
            </a:r>
            <a:r>
              <a:rPr lang="pl-PL" sz="1200" dirty="0" err="1">
                <a:cs typeface="Calibri" panose="020F0502020204030204" pitchFamily="34" charset="0"/>
              </a:rPr>
              <a:t>mobilnościowe</a:t>
            </a:r>
            <a:r>
              <a:rPr lang="pl-PL" sz="1200" dirty="0">
                <a:cs typeface="Calibri" panose="020F0502020204030204" pitchFamily="34" charset="0"/>
              </a:rPr>
              <a:t> muszą odbywać się za granicą, w jednym z krajów Programu.</a:t>
            </a:r>
          </a:p>
          <a:p>
            <a:endParaRPr lang="pl-PL" dirty="0"/>
          </a:p>
        </p:txBody>
      </p:sp>
      <p:sp>
        <p:nvSpPr>
          <p:cNvPr id="4" name="Symbol zastępczy numeru slajdu 3"/>
          <p:cNvSpPr>
            <a:spLocks noGrp="1"/>
          </p:cNvSpPr>
          <p:nvPr>
            <p:ph type="sldNum" sz="quarter" idx="10"/>
          </p:nvPr>
        </p:nvSpPr>
        <p:spPr/>
        <p:txBody>
          <a:bodyPr/>
          <a:lstStyle/>
          <a:p>
            <a:pPr>
              <a:defRPr/>
            </a:pPr>
            <a:fld id="{50B9FBB1-BB0F-46BC-A8CC-FB807664B001}" type="slidenum">
              <a:rPr lang="pl-PL" smtClean="0"/>
              <a:pPr>
                <a:defRPr/>
              </a:pPr>
              <a:t>20</a:t>
            </a:fld>
            <a:endParaRPr lang="pl-PL"/>
          </a:p>
        </p:txBody>
      </p:sp>
    </p:spTree>
    <p:extLst>
      <p:ext uri="{BB962C8B-B14F-4D97-AF65-F5344CB8AC3E}">
        <p14:creationId xmlns:p14="http://schemas.microsoft.com/office/powerpoint/2010/main" val="7646953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pPr marL="0" marR="0" lvl="0" indent="0" algn="r" defTabSz="960169" rtl="0" eaLnBrk="1" fontAlgn="base" latinLnBrk="0" hangingPunct="1">
              <a:lnSpc>
                <a:spcPct val="100000"/>
              </a:lnSpc>
              <a:spcBef>
                <a:spcPct val="0"/>
              </a:spcBef>
              <a:spcAft>
                <a:spcPct val="0"/>
              </a:spcAft>
              <a:buClrTx/>
              <a:buSzTx/>
              <a:buFontTx/>
              <a:buNone/>
              <a:tabLst/>
              <a:defRPr/>
            </a:pPr>
            <a:fld id="{50B9FBB1-BB0F-46BC-A8CC-FB807664B001}" type="slidenum">
              <a:rPr kumimoji="0" lang="pl-PL" sz="1300" b="0" i="0" u="none" strike="noStrike" kern="1200" cap="none" spc="0" normalizeH="0" baseline="0" noProof="0">
                <a:ln>
                  <a:noFill/>
                </a:ln>
                <a:solidFill>
                  <a:prstClr val="black"/>
                </a:solidFill>
                <a:effectLst/>
                <a:uLnTx/>
                <a:uFillTx/>
                <a:latin typeface="Calibri" pitchFamily="34" charset="0"/>
                <a:ea typeface="+mn-ea"/>
                <a:cs typeface="Arial" charset="0"/>
              </a:rPr>
              <a:pPr marL="0" marR="0" lvl="0" indent="0" algn="r" defTabSz="960169" rtl="0" eaLnBrk="1" fontAlgn="base" latinLnBrk="0" hangingPunct="1">
                <a:lnSpc>
                  <a:spcPct val="100000"/>
                </a:lnSpc>
                <a:spcBef>
                  <a:spcPct val="0"/>
                </a:spcBef>
                <a:spcAft>
                  <a:spcPct val="0"/>
                </a:spcAft>
                <a:buClrTx/>
                <a:buSzTx/>
                <a:buFontTx/>
                <a:buNone/>
                <a:tabLst/>
                <a:defRPr/>
              </a:pPr>
              <a:t>21</a:t>
            </a:fld>
            <a:endParaRPr kumimoji="0" lang="pl-PL" sz="1300" b="0" i="0" u="none" strike="noStrike" kern="1200" cap="none" spc="0" normalizeH="0" baseline="0" noProof="0">
              <a:ln>
                <a:noFill/>
              </a:ln>
              <a:solidFill>
                <a:prstClr val="black"/>
              </a:solidFill>
              <a:effectLst/>
              <a:uLnTx/>
              <a:uFillTx/>
              <a:latin typeface="Calibri" pitchFamily="34" charset="0"/>
              <a:ea typeface="+mn-ea"/>
              <a:cs typeface="Arial" charset="0"/>
            </a:endParaRPr>
          </a:p>
        </p:txBody>
      </p:sp>
    </p:spTree>
    <p:extLst>
      <p:ext uri="{BB962C8B-B14F-4D97-AF65-F5344CB8AC3E}">
        <p14:creationId xmlns:p14="http://schemas.microsoft.com/office/powerpoint/2010/main" val="22486756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pPr algn="just"/>
            <a:r>
              <a:rPr lang="pl-PL" sz="1200" dirty="0">
                <a:cs typeface="Calibri" panose="020F0502020204030204" pitchFamily="34" charset="0"/>
              </a:rPr>
              <a:t>Aby ułatwić proces poszukiwania partnerów, program Erasmus+ wspiera: </a:t>
            </a:r>
            <a:r>
              <a:rPr lang="pl-PL" sz="1200" b="1" dirty="0">
                <a:cs typeface="Calibri" panose="020F0502020204030204" pitchFamily="34" charset="0"/>
              </a:rPr>
              <a:t>School </a:t>
            </a:r>
            <a:r>
              <a:rPr lang="pl-PL" sz="1200" b="1" dirty="0" err="1">
                <a:cs typeface="Calibri" panose="020F0502020204030204" pitchFamily="34" charset="0"/>
              </a:rPr>
              <a:t>Education</a:t>
            </a:r>
            <a:r>
              <a:rPr lang="pl-PL" sz="1200" b="1" dirty="0">
                <a:cs typeface="Calibri" panose="020F0502020204030204" pitchFamily="34" charset="0"/>
              </a:rPr>
              <a:t> Gateway </a:t>
            </a:r>
            <a:r>
              <a:rPr lang="pl-PL" sz="1200" dirty="0">
                <a:cs typeface="Calibri" panose="020F0502020204030204" pitchFamily="34" charset="0"/>
              </a:rPr>
              <a:t>(www.schooleducationgateway.eu) oraz </a:t>
            </a:r>
            <a:r>
              <a:rPr lang="pl-PL" sz="1200" b="1" dirty="0" err="1">
                <a:cs typeface="Calibri" panose="020F0502020204030204" pitchFamily="34" charset="0"/>
              </a:rPr>
              <a:t>eTwinning</a:t>
            </a:r>
            <a:r>
              <a:rPr lang="pl-PL" sz="1200" dirty="0">
                <a:cs typeface="Calibri" panose="020F0502020204030204" pitchFamily="34" charset="0"/>
              </a:rPr>
              <a:t> (www.etwinning.net).</a:t>
            </a:r>
          </a:p>
          <a:p>
            <a:endParaRPr lang="pl-PL" dirty="0"/>
          </a:p>
          <a:p>
            <a:r>
              <a:rPr lang="pl-PL" sz="1200" b="0" i="0" u="none" strike="noStrike" kern="1200" baseline="0" dirty="0">
                <a:solidFill>
                  <a:schemeClr val="tx1"/>
                </a:solidFill>
                <a:latin typeface="+mn-lt"/>
                <a:ea typeface="+mn-ea"/>
                <a:cs typeface="+mn-cs"/>
              </a:rPr>
              <a:t>Zachęca się szkoły do przystąpienia do </a:t>
            </a:r>
            <a:r>
              <a:rPr lang="pl-PL" sz="1200" b="1" i="0" u="none" strike="noStrike" kern="1200" baseline="0" dirty="0" err="1">
                <a:solidFill>
                  <a:schemeClr val="tx1"/>
                </a:solidFill>
                <a:latin typeface="+mn-lt"/>
                <a:ea typeface="+mn-ea"/>
                <a:cs typeface="+mn-cs"/>
              </a:rPr>
              <a:t>eTwinning</a:t>
            </a:r>
            <a:r>
              <a:rPr lang="pl-PL" sz="1200" b="0" i="0" u="none" strike="noStrike" kern="1200" baseline="0" dirty="0">
                <a:solidFill>
                  <a:schemeClr val="tx1"/>
                </a:solidFill>
                <a:latin typeface="+mn-lt"/>
                <a:ea typeface="+mn-ea"/>
                <a:cs typeface="+mn-cs"/>
              </a:rPr>
              <a:t>.</a:t>
            </a:r>
          </a:p>
          <a:p>
            <a:r>
              <a:rPr lang="pl-PL" sz="1200" b="1" i="0" u="sng" strike="noStrike" kern="1200" baseline="0" dirty="0" err="1">
                <a:solidFill>
                  <a:schemeClr val="tx1"/>
                </a:solidFill>
                <a:latin typeface="+mn-lt"/>
                <a:ea typeface="+mn-ea"/>
                <a:cs typeface="+mn-cs"/>
              </a:rPr>
              <a:t>eTwinning</a:t>
            </a:r>
            <a:r>
              <a:rPr lang="pl-PL" sz="1200" b="1" i="0" u="sng" strike="noStrike" kern="1200" baseline="0" dirty="0">
                <a:solidFill>
                  <a:schemeClr val="tx1"/>
                </a:solidFill>
                <a:latin typeface="+mn-lt"/>
                <a:ea typeface="+mn-ea"/>
                <a:cs typeface="+mn-cs"/>
              </a:rPr>
              <a:t> to także idealne środowisko do znalezienia partnerów do przyszłych projektów</a:t>
            </a:r>
            <a:r>
              <a:rPr lang="pl-PL" sz="1200" b="0" i="0" u="none" strike="noStrike" kern="1200" baseline="0" dirty="0">
                <a:solidFill>
                  <a:schemeClr val="tx1"/>
                </a:solidFill>
                <a:latin typeface="+mn-lt"/>
                <a:ea typeface="+mn-ea"/>
                <a:cs typeface="+mn-cs"/>
              </a:rPr>
              <a:t>.</a:t>
            </a:r>
            <a:endParaRPr lang="pl-PL" dirty="0"/>
          </a:p>
        </p:txBody>
      </p:sp>
      <p:sp>
        <p:nvSpPr>
          <p:cNvPr id="4" name="Symbol zastępczy numeru slajdu 3"/>
          <p:cNvSpPr>
            <a:spLocks noGrp="1"/>
          </p:cNvSpPr>
          <p:nvPr>
            <p:ph type="sldNum" sz="quarter" idx="10"/>
          </p:nvPr>
        </p:nvSpPr>
        <p:spPr/>
        <p:txBody>
          <a:bodyPr/>
          <a:lstStyle/>
          <a:p>
            <a:pPr>
              <a:defRPr/>
            </a:pPr>
            <a:fld id="{50B9FBB1-BB0F-46BC-A8CC-FB807664B001}" type="slidenum">
              <a:rPr lang="pl-PL" smtClean="0"/>
              <a:pPr>
                <a:defRPr/>
              </a:pPr>
              <a:t>22</a:t>
            </a:fld>
            <a:endParaRPr lang="pl-PL"/>
          </a:p>
        </p:txBody>
      </p:sp>
    </p:spTree>
    <p:extLst>
      <p:ext uri="{BB962C8B-B14F-4D97-AF65-F5344CB8AC3E}">
        <p14:creationId xmlns:p14="http://schemas.microsoft.com/office/powerpoint/2010/main" val="33557372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dirty="0"/>
          </a:p>
        </p:txBody>
      </p:sp>
      <p:sp>
        <p:nvSpPr>
          <p:cNvPr id="4" name="Symbol zastępczy numeru slajdu 3"/>
          <p:cNvSpPr>
            <a:spLocks noGrp="1"/>
          </p:cNvSpPr>
          <p:nvPr>
            <p:ph type="sldNum" sz="quarter" idx="10"/>
          </p:nvPr>
        </p:nvSpPr>
        <p:spPr/>
        <p:txBody>
          <a:bodyPr/>
          <a:lstStyle/>
          <a:p>
            <a:pPr>
              <a:defRPr/>
            </a:pPr>
            <a:fld id="{50B9FBB1-BB0F-46BC-A8CC-FB807664B001}" type="slidenum">
              <a:rPr lang="pl-PL" smtClean="0"/>
              <a:pPr>
                <a:defRPr/>
              </a:pPr>
              <a:t>23</a:t>
            </a:fld>
            <a:endParaRPr lang="pl-PL"/>
          </a:p>
        </p:txBody>
      </p:sp>
    </p:spTree>
    <p:extLst>
      <p:ext uri="{BB962C8B-B14F-4D97-AF65-F5344CB8AC3E}">
        <p14:creationId xmlns:p14="http://schemas.microsoft.com/office/powerpoint/2010/main" val="6842136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fontScale="70000" lnSpcReduction="20000"/>
          </a:bodyPr>
          <a:lstStyle/>
          <a:p>
            <a:pPr lvl="0" algn="just"/>
            <a:r>
              <a:rPr lang="pl-PL" sz="1400" b="1" dirty="0">
                <a:solidFill>
                  <a:srgbClr val="007FC8"/>
                </a:solidFill>
                <a:latin typeface="Roboto" pitchFamily="2" charset="0"/>
              </a:rPr>
              <a:t>Mobilność grupowa uczniów </a:t>
            </a:r>
            <a:r>
              <a:rPr lang="pl-PL" sz="1200" dirty="0">
                <a:cs typeface="Calibri" panose="020F0502020204030204" pitchFamily="34" charset="0"/>
              </a:rPr>
              <a:t>(od 2 do 30 dni, co najmniej dwóch uczniów w grupie)</a:t>
            </a:r>
          </a:p>
          <a:p>
            <a:pPr marL="0" marR="0" indent="0" algn="just" defTabSz="914400" rtl="0" eaLnBrk="0" fontAlgn="base" latinLnBrk="0" hangingPunct="0">
              <a:lnSpc>
                <a:spcPct val="100000"/>
              </a:lnSpc>
              <a:spcBef>
                <a:spcPct val="30000"/>
              </a:spcBef>
              <a:spcAft>
                <a:spcPct val="0"/>
              </a:spcAft>
              <a:buClrTx/>
              <a:buSzTx/>
              <a:buFontTx/>
              <a:buNone/>
              <a:tabLst/>
              <a:defRPr/>
            </a:pPr>
            <a:r>
              <a:rPr lang="pl-PL" sz="1200" dirty="0">
                <a:cs typeface="Calibri" panose="020F0502020204030204" pitchFamily="34" charset="0"/>
              </a:rPr>
              <a:t>Grupa uczniów ze szkoły wysyłającej może spędzić czas ucząc się ze swoimi rówieśnikami w szkole w innym kraju. Nauczyciele lub inne upoważnione osoby ze szkoły wysyłającej muszą towarzyszyć uczniom przez cały czas trwania zajęć. Grupowa mobilność młodzieży szkolnej musi odbywać się w szkole goszczącej, chyba że treść </a:t>
            </a:r>
            <a:r>
              <a:rPr lang="pl-PL" sz="1200" baseline="0" dirty="0">
                <a:cs typeface="Calibri" panose="020F0502020204030204" pitchFamily="34" charset="0"/>
              </a:rPr>
              <a:t> </a:t>
            </a:r>
            <a:r>
              <a:rPr lang="pl-PL" sz="1200" dirty="0">
                <a:cs typeface="Calibri" panose="020F0502020204030204" pitchFamily="34" charset="0"/>
              </a:rPr>
              <a:t>i jakość działania lepiej uzasadnia inne miejsce. W takim przypadku działania mogą wyjątkowo odbywać się w innym miejscu w kraju szkoły goszczącej lub w siedzibie Instytucji Unii Europejskiej. Niezależnie od miejsca, w działaniu muszą brać udział uczniowie z co najmniej dwóch krajów Programu.</a:t>
            </a:r>
          </a:p>
          <a:p>
            <a:pPr algn="just"/>
            <a:endParaRPr lang="pl-PL" sz="1200" dirty="0">
              <a:cs typeface="Calibri" panose="020F0502020204030204" pitchFamily="34" charset="0"/>
            </a:endParaRPr>
          </a:p>
          <a:p>
            <a:pPr lvl="0" algn="just"/>
            <a:r>
              <a:rPr lang="pl-PL" sz="1400" b="1" dirty="0">
                <a:solidFill>
                  <a:srgbClr val="007FC8"/>
                </a:solidFill>
                <a:latin typeface="Roboto" pitchFamily="2" charset="0"/>
              </a:rPr>
              <a:t>Krótkoterminowa mobilność edukacyjna uczniów </a:t>
            </a:r>
            <a:r>
              <a:rPr lang="pl-PL" sz="1200" dirty="0">
                <a:cs typeface="Calibri" panose="020F0502020204030204" pitchFamily="34" charset="0"/>
              </a:rPr>
              <a:t>(od 10 do 29 dni)</a:t>
            </a:r>
          </a:p>
          <a:p>
            <a:pPr algn="just"/>
            <a:r>
              <a:rPr lang="pl-PL" sz="1200" dirty="0">
                <a:cs typeface="Calibri" panose="020F0502020204030204" pitchFamily="34" charset="0"/>
              </a:rPr>
              <a:t>Uczniowie mogą spędzić pewien okres za granicą, </a:t>
            </a:r>
            <a:r>
              <a:rPr lang="pl-PL" sz="1200" b="1" dirty="0">
                <a:cs typeface="Calibri" panose="020F0502020204030204" pitchFamily="34" charset="0"/>
              </a:rPr>
              <a:t>aby uczyć się w szkole partnerskiej </a:t>
            </a:r>
            <a:r>
              <a:rPr lang="pl-PL" sz="1200" dirty="0">
                <a:cs typeface="Calibri" panose="020F0502020204030204" pitchFamily="34" charset="0"/>
              </a:rPr>
              <a:t>lub odbyć</a:t>
            </a:r>
            <a:r>
              <a:rPr lang="pl-PL" sz="1200" baseline="0" dirty="0">
                <a:cs typeface="Calibri" panose="020F0502020204030204" pitchFamily="34" charset="0"/>
              </a:rPr>
              <a:t> kurs </a:t>
            </a:r>
            <a:r>
              <a:rPr lang="pl-PL" sz="1200" dirty="0">
                <a:cs typeface="Calibri" panose="020F0502020204030204" pitchFamily="34" charset="0"/>
              </a:rPr>
              <a:t>w innej odpowiedniej organizacji za granicą. </a:t>
            </a:r>
            <a:r>
              <a:rPr lang="pl-PL" sz="1200" b="1" dirty="0">
                <a:cs typeface="Calibri" panose="020F0502020204030204" pitchFamily="34" charset="0"/>
              </a:rPr>
              <a:t>Dla każdego uczestnika musi zostać określony indywidualny program nauki</a:t>
            </a:r>
            <a:r>
              <a:rPr lang="pl-PL" sz="1200" dirty="0">
                <a:cs typeface="Calibri" panose="020F0502020204030204" pitchFamily="34" charset="0"/>
              </a:rPr>
              <a:t>. Dla uczestników z mniejszymi możliwościami, mobilność może być zorganizowana w minimalnym czasie trwania 2 dni, jeśli jest to uzasadnione. </a:t>
            </a:r>
          </a:p>
          <a:p>
            <a:pPr algn="just"/>
            <a:endParaRPr lang="pl-PL" sz="1200" dirty="0">
              <a:cs typeface="Calibri" panose="020F0502020204030204" pitchFamily="34" charset="0"/>
            </a:endParaRPr>
          </a:p>
          <a:p>
            <a:pPr lvl="0" algn="just"/>
            <a:r>
              <a:rPr lang="pl-PL" sz="1400" b="1" dirty="0">
                <a:solidFill>
                  <a:srgbClr val="007FC8"/>
                </a:solidFill>
                <a:latin typeface="Roboto" pitchFamily="2" charset="0"/>
              </a:rPr>
              <a:t>Długoterminowa mobilność edukacyjna uczniów </a:t>
            </a:r>
            <a:r>
              <a:rPr lang="pl-PL" sz="1200" dirty="0">
                <a:cs typeface="Calibri" panose="020F0502020204030204" pitchFamily="34" charset="0"/>
              </a:rPr>
              <a:t>(30 do 365 dni)</a:t>
            </a:r>
          </a:p>
          <a:p>
            <a:pPr algn="just"/>
            <a:r>
              <a:rPr lang="pl-PL" sz="1200" dirty="0">
                <a:cs typeface="Calibri" panose="020F0502020204030204" pitchFamily="34" charset="0"/>
              </a:rPr>
              <a:t>Uczniowie</a:t>
            </a:r>
            <a:r>
              <a:rPr lang="pl-PL" sz="1200" baseline="0" dirty="0">
                <a:cs typeface="Calibri" panose="020F0502020204030204" pitchFamily="34" charset="0"/>
              </a:rPr>
              <a:t> wyjeżdżają do szkoły partnerskiej </a:t>
            </a:r>
            <a:r>
              <a:rPr lang="pl-PL" sz="1200" dirty="0">
                <a:cs typeface="Calibri" panose="020F0502020204030204" pitchFamily="34" charset="0"/>
              </a:rPr>
              <a:t>za granicę, </a:t>
            </a:r>
            <a:r>
              <a:rPr lang="pl-PL" sz="1200" b="1" dirty="0">
                <a:cs typeface="Calibri" panose="020F0502020204030204" pitchFamily="34" charset="0"/>
              </a:rPr>
              <a:t>w celu nauki</a:t>
            </a:r>
            <a:r>
              <a:rPr lang="pl-PL" sz="1200" dirty="0">
                <a:cs typeface="Calibri" panose="020F0502020204030204" pitchFamily="34" charset="0"/>
              </a:rPr>
              <a:t>. </a:t>
            </a:r>
            <a:r>
              <a:rPr lang="pl-PL" sz="1200" b="1" dirty="0">
                <a:cs typeface="Calibri" panose="020F0502020204030204" pitchFamily="34" charset="0"/>
              </a:rPr>
              <a:t>Dla każdego uczestnika musi zostać określony indywidualny program nauki.</a:t>
            </a:r>
            <a:r>
              <a:rPr lang="pl-PL" sz="1200" dirty="0">
                <a:cs typeface="Calibri" panose="020F0502020204030204" pitchFamily="34" charset="0"/>
              </a:rPr>
              <a:t> Obowiązkowe szkolenie przed wyjazdem zostanie zapewnione wszystkim uczestnikom przez Narodową Agencję.</a:t>
            </a:r>
          </a:p>
          <a:p>
            <a:pPr marL="0" marR="0" indent="0" algn="just" defTabSz="914400" rtl="0" eaLnBrk="0" fontAlgn="base" latinLnBrk="0" hangingPunct="0">
              <a:lnSpc>
                <a:spcPct val="100000"/>
              </a:lnSpc>
              <a:spcBef>
                <a:spcPct val="30000"/>
              </a:spcBef>
              <a:spcAft>
                <a:spcPct val="0"/>
              </a:spcAft>
              <a:buClrTx/>
              <a:buSzTx/>
              <a:buFontTx/>
              <a:buNone/>
              <a:tabLst/>
              <a:defRPr/>
            </a:pPr>
            <a:r>
              <a:rPr lang="pl-PL" sz="1200" dirty="0">
                <a:cs typeface="Calibri" panose="020F0502020204030204" pitchFamily="34" charset="0"/>
              </a:rPr>
              <a:t>Działania </a:t>
            </a:r>
            <a:r>
              <a:rPr lang="pl-PL" sz="1200" dirty="0" err="1">
                <a:cs typeface="Calibri" panose="020F0502020204030204" pitchFamily="34" charset="0"/>
              </a:rPr>
              <a:t>mobilnościowe</a:t>
            </a:r>
            <a:r>
              <a:rPr lang="pl-PL" sz="1200" dirty="0">
                <a:cs typeface="Calibri" panose="020F0502020204030204" pitchFamily="34" charset="0"/>
              </a:rPr>
              <a:t> muszą odbywać się za granicą, w kraju Programu. </a:t>
            </a:r>
            <a:r>
              <a:rPr lang="pl-PL" sz="1200" b="1" dirty="0">
                <a:cs typeface="Calibri" panose="020F0502020204030204" pitchFamily="34" charset="0"/>
              </a:rPr>
              <a:t>Uczniowie uczestniczący w projekcie muszą być objęci programem edukacyjnym w szkole wysyłającej.</a:t>
            </a:r>
            <a:endParaRPr lang="pl-PL" sz="1200" dirty="0">
              <a:cs typeface="Calibri" panose="020F0502020204030204" pitchFamily="34" charset="0"/>
            </a:endParaRPr>
          </a:p>
          <a:p>
            <a:pPr algn="just"/>
            <a:endParaRPr lang="pl-PL" sz="1200" dirty="0">
              <a:cs typeface="Calibri" panose="020F0502020204030204" pitchFamily="34" charset="0"/>
            </a:endParaRPr>
          </a:p>
          <a:p>
            <a:pPr algn="just"/>
            <a:r>
              <a:rPr lang="pl-PL" sz="1200" dirty="0">
                <a:cs typeface="Calibri" panose="020F0502020204030204" pitchFamily="34" charset="0"/>
              </a:rPr>
              <a:t>Oprócz mobilności fizycznej, wszystkie działania związane z mobilnością uczniów mogą być połączone z działaniami wirtualnymi. Podany</a:t>
            </a:r>
            <a:r>
              <a:rPr lang="pl-PL" sz="1200" baseline="0" dirty="0">
                <a:cs typeface="Calibri" panose="020F0502020204030204" pitchFamily="34" charset="0"/>
              </a:rPr>
              <a:t> na slajdzie m</a:t>
            </a:r>
            <a:r>
              <a:rPr lang="pl-PL" sz="1200" dirty="0">
                <a:cs typeface="Calibri" panose="020F0502020204030204" pitchFamily="34" charset="0"/>
              </a:rPr>
              <a:t>inimalny i maksymalny czas trwania ma zastosowanie do komponentu mobilności fizycznej.</a:t>
            </a:r>
          </a:p>
          <a:p>
            <a:pPr algn="just"/>
            <a:endParaRPr lang="pl-PL" sz="1200" dirty="0">
              <a:cs typeface="Calibri" panose="020F0502020204030204" pitchFamily="34" charset="0"/>
            </a:endParaRPr>
          </a:p>
          <a:p>
            <a:pPr algn="just"/>
            <a:r>
              <a:rPr lang="pl-PL" sz="1200" dirty="0">
                <a:cs typeface="Calibri" panose="020F0502020204030204" pitchFamily="34" charset="0"/>
              </a:rPr>
              <a:t>W przypadku każdego działania można zapewnić dodatkowe wsparcie dla osób towarzyszących uczestnikom z mniejszymi szansami, niepełnoletnich, którzy wymagają nadzoru. Osoby towarzyszące mogą otrzymywać wsparcie przez cały czas trwania działania lub przez jego część.</a:t>
            </a:r>
          </a:p>
          <a:p>
            <a:endParaRPr lang="pl-PL" dirty="0"/>
          </a:p>
        </p:txBody>
      </p:sp>
      <p:sp>
        <p:nvSpPr>
          <p:cNvPr id="4" name="Symbol zastępczy numeru slajdu 3"/>
          <p:cNvSpPr>
            <a:spLocks noGrp="1"/>
          </p:cNvSpPr>
          <p:nvPr>
            <p:ph type="sldNum" sz="quarter" idx="10"/>
          </p:nvPr>
        </p:nvSpPr>
        <p:spPr/>
        <p:txBody>
          <a:bodyPr/>
          <a:lstStyle/>
          <a:p>
            <a:pPr>
              <a:defRPr/>
            </a:pPr>
            <a:fld id="{50B9FBB1-BB0F-46BC-A8CC-FB807664B001}" type="slidenum">
              <a:rPr lang="pl-PL" smtClean="0"/>
              <a:pPr>
                <a:defRPr/>
              </a:pPr>
              <a:t>24</a:t>
            </a:fld>
            <a:endParaRPr lang="pl-PL"/>
          </a:p>
        </p:txBody>
      </p:sp>
    </p:spTree>
    <p:extLst>
      <p:ext uri="{BB962C8B-B14F-4D97-AF65-F5344CB8AC3E}">
        <p14:creationId xmlns:p14="http://schemas.microsoft.com/office/powerpoint/2010/main" val="6802577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fontScale="77500" lnSpcReduction="20000"/>
          </a:bodyPr>
          <a:lstStyle/>
          <a:p>
            <a:pPr lvl="0">
              <a:lnSpc>
                <a:spcPct val="150000"/>
              </a:lnSpc>
            </a:pPr>
            <a:r>
              <a:rPr lang="pl-PL" sz="1400" b="1" dirty="0">
                <a:solidFill>
                  <a:srgbClr val="007FC8"/>
                </a:solidFill>
                <a:latin typeface="Roboto" pitchFamily="2" charset="0"/>
              </a:rPr>
              <a:t>Job </a:t>
            </a:r>
            <a:r>
              <a:rPr lang="pl-PL" sz="1400" b="1" dirty="0" err="1">
                <a:solidFill>
                  <a:srgbClr val="007FC8"/>
                </a:solidFill>
                <a:latin typeface="Roboto" pitchFamily="2" charset="0"/>
              </a:rPr>
              <a:t>shadowing</a:t>
            </a:r>
            <a:r>
              <a:rPr lang="pl-PL" sz="1400" b="1" dirty="0">
                <a:solidFill>
                  <a:srgbClr val="007FC8"/>
                </a:solidFill>
                <a:latin typeface="Roboto" pitchFamily="2" charset="0"/>
              </a:rPr>
              <a:t> </a:t>
            </a:r>
            <a:r>
              <a:rPr lang="pl-PL" sz="1200" dirty="0">
                <a:cs typeface="Calibri" panose="020F0502020204030204" pitchFamily="34" charset="0"/>
              </a:rPr>
              <a:t>(od 2 to 60 dni)</a:t>
            </a:r>
            <a:br>
              <a:rPr lang="pl-PL" sz="1200" dirty="0">
                <a:cs typeface="Calibri" panose="020F0502020204030204" pitchFamily="34" charset="0"/>
              </a:rPr>
            </a:br>
            <a:r>
              <a:rPr lang="pl-PL" sz="1200" dirty="0">
                <a:cs typeface="Calibri" panose="020F0502020204030204" pitchFamily="34" charset="0"/>
              </a:rPr>
              <a:t>Obserwacja pracy w szkole/organizacji zagranicznej.</a:t>
            </a:r>
          </a:p>
          <a:p>
            <a:pPr lvl="0">
              <a:lnSpc>
                <a:spcPct val="150000"/>
              </a:lnSpc>
            </a:pPr>
            <a:endParaRPr lang="pl-PL" sz="1200" dirty="0">
              <a:cs typeface="Calibri" panose="020F0502020204030204" pitchFamily="34" charset="0"/>
            </a:endParaRPr>
          </a:p>
          <a:p>
            <a:pPr lvl="0">
              <a:lnSpc>
                <a:spcPct val="150000"/>
              </a:lnSpc>
            </a:pPr>
            <a:r>
              <a:rPr lang="pl-PL" sz="1400" b="1" dirty="0" err="1">
                <a:solidFill>
                  <a:srgbClr val="007FC8"/>
                </a:solidFill>
                <a:latin typeface="Roboto" pitchFamily="2" charset="0"/>
              </a:rPr>
              <a:t>Teaching</a:t>
            </a:r>
            <a:r>
              <a:rPr lang="pl-PL" sz="1400" b="1" dirty="0">
                <a:solidFill>
                  <a:srgbClr val="007FC8"/>
                </a:solidFill>
                <a:latin typeface="Roboto" pitchFamily="2" charset="0"/>
              </a:rPr>
              <a:t> </a:t>
            </a:r>
            <a:r>
              <a:rPr lang="pl-PL" sz="1400" b="1" dirty="0" err="1">
                <a:solidFill>
                  <a:srgbClr val="007FC8"/>
                </a:solidFill>
                <a:latin typeface="Roboto" pitchFamily="2" charset="0"/>
              </a:rPr>
              <a:t>assignment</a:t>
            </a:r>
            <a:r>
              <a:rPr lang="pl-PL" sz="1400" b="1" dirty="0">
                <a:solidFill>
                  <a:srgbClr val="007FC8"/>
                </a:solidFill>
                <a:latin typeface="Roboto" pitchFamily="2" charset="0"/>
              </a:rPr>
              <a:t> </a:t>
            </a:r>
            <a:r>
              <a:rPr lang="pl-PL" sz="1200" dirty="0">
                <a:cs typeface="Calibri" panose="020F0502020204030204" pitchFamily="34" charset="0"/>
              </a:rPr>
              <a:t>(od 2 to 365 dni)</a:t>
            </a:r>
            <a:br>
              <a:rPr lang="pl-PL" sz="1200" dirty="0">
                <a:cs typeface="Calibri" panose="020F0502020204030204" pitchFamily="34" charset="0"/>
              </a:rPr>
            </a:br>
            <a:r>
              <a:rPr lang="pl-PL" sz="1200" dirty="0">
                <a:cs typeface="Calibri" panose="020F0502020204030204" pitchFamily="34" charset="0"/>
              </a:rPr>
              <a:t>Prowadzenie zajęć dydaktycznych i praca w szkole zagranicznej lub innej organizacji działającej w obszarze edukacji.</a:t>
            </a:r>
          </a:p>
          <a:p>
            <a:pPr lvl="0">
              <a:lnSpc>
                <a:spcPct val="150000"/>
              </a:lnSpc>
            </a:pPr>
            <a:endParaRPr lang="pl-PL" sz="1200" dirty="0">
              <a:cs typeface="Calibri" panose="020F0502020204030204" pitchFamily="34" charset="0"/>
            </a:endParaRPr>
          </a:p>
          <a:p>
            <a:pPr>
              <a:lnSpc>
                <a:spcPct val="150000"/>
              </a:lnSpc>
            </a:pPr>
            <a:r>
              <a:rPr lang="pl-PL" sz="1400" b="1" dirty="0">
                <a:solidFill>
                  <a:srgbClr val="007FC8"/>
                </a:solidFill>
                <a:latin typeface="Roboto" pitchFamily="2" charset="0"/>
              </a:rPr>
              <a:t>Kursy i szkolenia </a:t>
            </a:r>
            <a:r>
              <a:rPr lang="pl-PL" sz="1200" dirty="0">
                <a:cs typeface="Calibri" panose="020F0502020204030204" pitchFamily="34" charset="0"/>
              </a:rPr>
              <a:t>(od 2 to 30 dni)</a:t>
            </a:r>
            <a:br>
              <a:rPr lang="pl-PL" sz="1200" dirty="0">
                <a:cs typeface="Calibri" panose="020F0502020204030204" pitchFamily="34" charset="0"/>
              </a:rPr>
            </a:br>
            <a:r>
              <a:rPr lang="pl-PL" sz="1200" dirty="0">
                <a:cs typeface="Calibri" panose="020F0502020204030204" pitchFamily="34" charset="0"/>
              </a:rPr>
              <a:t>Kursy metodyczne, metodyczno-językowe, specjalistyczne, językowe.</a:t>
            </a:r>
          </a:p>
          <a:p>
            <a:pPr algn="just">
              <a:lnSpc>
                <a:spcPct val="150000"/>
              </a:lnSpc>
            </a:pPr>
            <a:endParaRPr lang="pl-PL" sz="1200" dirty="0">
              <a:cs typeface="Calibri" panose="020F0502020204030204" pitchFamily="34" charset="0"/>
            </a:endParaRPr>
          </a:p>
          <a:p>
            <a:pPr algn="just">
              <a:lnSpc>
                <a:spcPct val="150000"/>
              </a:lnSpc>
            </a:pPr>
            <a:r>
              <a:rPr lang="pl-PL" sz="1200" dirty="0">
                <a:cs typeface="Calibri" panose="020F0502020204030204" pitchFamily="34" charset="0"/>
              </a:rPr>
              <a:t>Działania </a:t>
            </a:r>
            <a:r>
              <a:rPr lang="pl-PL" sz="1200" dirty="0" err="1">
                <a:cs typeface="Calibri" panose="020F0502020204030204" pitchFamily="34" charset="0"/>
              </a:rPr>
              <a:t>mobilnościowe</a:t>
            </a:r>
            <a:r>
              <a:rPr lang="pl-PL" sz="1200" dirty="0">
                <a:cs typeface="Calibri" panose="020F0502020204030204" pitchFamily="34" charset="0"/>
              </a:rPr>
              <a:t> muszą odbywać się za granicą, w wybranym kraju Programu.</a:t>
            </a:r>
          </a:p>
          <a:p>
            <a:pPr algn="just">
              <a:lnSpc>
                <a:spcPct val="150000"/>
              </a:lnSpc>
            </a:pPr>
            <a:endParaRPr lang="pl-PL" sz="1200" dirty="0">
              <a:cs typeface="Calibri" panose="020F0502020204030204" pitchFamily="34" charset="0"/>
            </a:endParaRPr>
          </a:p>
          <a:p>
            <a:pPr algn="just">
              <a:lnSpc>
                <a:spcPct val="150000"/>
              </a:lnSpc>
            </a:pPr>
            <a:r>
              <a:rPr lang="pl-PL" sz="1200" dirty="0">
                <a:cs typeface="Calibri" panose="020F0502020204030204" pitchFamily="34" charset="0"/>
              </a:rPr>
              <a:t>Za wybór kursów i szkoleń odpowiedzialni są wnioskodawcy. </a:t>
            </a:r>
          </a:p>
          <a:p>
            <a:pPr algn="just">
              <a:lnSpc>
                <a:spcPct val="150000"/>
              </a:lnSpc>
            </a:pPr>
            <a:r>
              <a:rPr lang="pl-PL" sz="1200" dirty="0">
                <a:cs typeface="Calibri" panose="020F0502020204030204" pitchFamily="34" charset="0"/>
              </a:rPr>
              <a:t>Minimalny i maksymalny czas trwania określony na slajdzie, tak</a:t>
            </a:r>
            <a:r>
              <a:rPr lang="pl-PL" sz="1200" baseline="0" dirty="0">
                <a:cs typeface="Calibri" panose="020F0502020204030204" pitchFamily="34" charset="0"/>
              </a:rPr>
              <a:t> samo jak w przypadku mobilności uczniów,</a:t>
            </a:r>
            <a:r>
              <a:rPr lang="pl-PL" sz="1200" dirty="0">
                <a:cs typeface="Calibri" panose="020F0502020204030204" pitchFamily="34" charset="0"/>
              </a:rPr>
              <a:t> ma zastosowanie do mobilności fizycznej.</a:t>
            </a:r>
          </a:p>
          <a:p>
            <a:pPr algn="just">
              <a:lnSpc>
                <a:spcPct val="150000"/>
              </a:lnSpc>
            </a:pPr>
            <a:r>
              <a:rPr lang="pl-PL" sz="1200" dirty="0">
                <a:cs typeface="Calibri" panose="020F0502020204030204" pitchFamily="34" charset="0"/>
              </a:rPr>
              <a:t>W przypadku kursów i szkoleń, kwalifikowalne </a:t>
            </a:r>
            <a:r>
              <a:rPr lang="pl-PL" sz="1200" b="1" dirty="0">
                <a:cs typeface="Calibri" panose="020F0502020204030204" pitchFamily="34" charset="0"/>
              </a:rPr>
              <a:t>opłaty za kursy </a:t>
            </a:r>
            <a:r>
              <a:rPr lang="pl-PL" sz="1200" dirty="0">
                <a:cs typeface="Calibri" panose="020F0502020204030204" pitchFamily="34" charset="0"/>
              </a:rPr>
              <a:t>będą ograniczone do maksymalnie </a:t>
            </a:r>
            <a:r>
              <a:rPr lang="pl-PL" sz="1200" b="1" dirty="0">
                <a:cs typeface="Calibri" panose="020F0502020204030204" pitchFamily="34" charset="0"/>
              </a:rPr>
              <a:t>10 dni na uczestnika.</a:t>
            </a:r>
            <a:r>
              <a:rPr lang="pl-PL" sz="1200" b="1" baseline="0" dirty="0">
                <a:cs typeface="Calibri" panose="020F0502020204030204" pitchFamily="34" charset="0"/>
              </a:rPr>
              <a:t> </a:t>
            </a:r>
            <a:r>
              <a:rPr lang="pl-PL" sz="1200" dirty="0">
                <a:cs typeface="Calibri" panose="020F0502020204030204" pitchFamily="34" charset="0"/>
              </a:rPr>
              <a:t>W przypadku każdego działania dodatkowe wsparcie mogą otrzymać osoby towarzyszące uczestnikom z mniejszymi szansami. Osoby towarzyszące mogą być wspierane przez cały czas trwania działania lub przez jego część.</a:t>
            </a:r>
          </a:p>
          <a:p>
            <a:endParaRPr lang="pl-PL" dirty="0"/>
          </a:p>
        </p:txBody>
      </p:sp>
      <p:sp>
        <p:nvSpPr>
          <p:cNvPr id="4" name="Symbol zastępczy numeru slajdu 3"/>
          <p:cNvSpPr>
            <a:spLocks noGrp="1"/>
          </p:cNvSpPr>
          <p:nvPr>
            <p:ph type="sldNum" sz="quarter" idx="10"/>
          </p:nvPr>
        </p:nvSpPr>
        <p:spPr/>
        <p:txBody>
          <a:bodyPr/>
          <a:lstStyle/>
          <a:p>
            <a:pPr>
              <a:defRPr/>
            </a:pPr>
            <a:fld id="{50B9FBB1-BB0F-46BC-A8CC-FB807664B001}" type="slidenum">
              <a:rPr lang="pl-PL" smtClean="0"/>
              <a:pPr>
                <a:defRPr/>
              </a:pPr>
              <a:t>25</a:t>
            </a:fld>
            <a:endParaRPr lang="pl-PL"/>
          </a:p>
        </p:txBody>
      </p:sp>
    </p:spTree>
    <p:extLst>
      <p:ext uri="{BB962C8B-B14F-4D97-AF65-F5344CB8AC3E}">
        <p14:creationId xmlns:p14="http://schemas.microsoft.com/office/powerpoint/2010/main" val="30521822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fontScale="47500" lnSpcReduction="20000"/>
          </a:bodyPr>
          <a:lstStyle/>
          <a:p>
            <a:r>
              <a:rPr lang="pl-PL" sz="1200" b="0" i="0" u="none" strike="noStrike" kern="1200" baseline="0" dirty="0">
                <a:solidFill>
                  <a:schemeClr val="tx1"/>
                </a:solidFill>
                <a:latin typeface="+mn-lt"/>
                <a:ea typeface="+mn-ea"/>
                <a:cs typeface="+mn-cs"/>
              </a:rPr>
              <a:t>Ponadto istnieją specjalne rodzaje działań, w ramach których organizacje składające wniosek mogą zapraszać do swojej organizacji </a:t>
            </a:r>
            <a:r>
              <a:rPr lang="pl-PL" sz="1200" b="1" i="0" u="none" strike="noStrike" kern="1200" baseline="0" dirty="0">
                <a:solidFill>
                  <a:schemeClr val="tx1"/>
                </a:solidFill>
                <a:latin typeface="+mn-lt"/>
                <a:ea typeface="+mn-ea"/>
                <a:cs typeface="+mn-cs"/>
              </a:rPr>
              <a:t>ekspertów</a:t>
            </a:r>
            <a:r>
              <a:rPr lang="pl-PL" sz="1200" b="0" i="0" u="none" strike="noStrike" kern="1200" baseline="0" dirty="0">
                <a:solidFill>
                  <a:schemeClr val="tx1"/>
                </a:solidFill>
                <a:latin typeface="+mn-lt"/>
                <a:ea typeface="+mn-ea"/>
                <a:cs typeface="+mn-cs"/>
              </a:rPr>
              <a:t> lub </a:t>
            </a:r>
            <a:r>
              <a:rPr lang="pl-PL" sz="1200" b="1" i="0" u="none" strike="noStrike" kern="1200" baseline="0" dirty="0">
                <a:solidFill>
                  <a:schemeClr val="tx1"/>
                </a:solidFill>
                <a:latin typeface="+mn-lt"/>
                <a:ea typeface="+mn-ea"/>
                <a:cs typeface="+mn-cs"/>
              </a:rPr>
              <a:t>szkolących się nauczycieli</a:t>
            </a:r>
            <a:r>
              <a:rPr lang="pl-PL" sz="1200" b="0" i="0" u="none" strike="noStrike" kern="1200" baseline="0" dirty="0">
                <a:solidFill>
                  <a:schemeClr val="tx1"/>
                </a:solidFill>
                <a:latin typeface="+mn-lt"/>
                <a:ea typeface="+mn-ea"/>
                <a:cs typeface="+mn-cs"/>
              </a:rPr>
              <a:t>. Celem działań w zakresie przyjmowania </a:t>
            </a:r>
            <a:r>
              <a:rPr lang="pl-PL" sz="1200" b="1" i="0" u="none" strike="noStrike" kern="1200" baseline="0" dirty="0">
                <a:solidFill>
                  <a:schemeClr val="tx1"/>
                </a:solidFill>
                <a:latin typeface="+mn-lt"/>
                <a:ea typeface="+mn-ea"/>
                <a:cs typeface="+mn-cs"/>
              </a:rPr>
              <a:t>nie jest stworzenie dwukierunkowej wymiany</a:t>
            </a:r>
            <a:r>
              <a:rPr lang="pl-PL" sz="1200" b="0" i="0" u="none" strike="noStrike" kern="1200" baseline="0" dirty="0">
                <a:solidFill>
                  <a:schemeClr val="tx1"/>
                </a:solidFill>
                <a:latin typeface="+mn-lt"/>
                <a:ea typeface="+mn-ea"/>
                <a:cs typeface="+mn-cs"/>
              </a:rPr>
              <a:t>, ale raczej sprowadzenie osób, które mogą pomóc w rozwoju i umiędzynarodowieniu organizacji składającej wniosek.</a:t>
            </a:r>
          </a:p>
          <a:p>
            <a:endParaRPr lang="pl-PL" sz="1200" b="0" i="0" u="none" strike="noStrike" kern="1200" baseline="0" dirty="0">
              <a:solidFill>
                <a:schemeClr val="tx1"/>
              </a:solidFill>
              <a:latin typeface="+mn-lt"/>
              <a:ea typeface="+mn-ea"/>
              <a:cs typeface="+mn-cs"/>
            </a:endParaRPr>
          </a:p>
          <a:p>
            <a:r>
              <a:rPr lang="pl-PL" sz="1200" b="1" dirty="0">
                <a:cs typeface="Calibri" panose="020F0502020204030204" pitchFamily="34" charset="0"/>
              </a:rPr>
              <a:t>Zapraszanie ekspertów</a:t>
            </a:r>
            <a:r>
              <a:rPr lang="pl-PL" sz="1200" b="1" i="1" dirty="0">
                <a:cs typeface="Calibri" panose="020F0502020204030204" pitchFamily="34" charset="0"/>
              </a:rPr>
              <a:t>:</a:t>
            </a:r>
            <a:r>
              <a:rPr lang="pl-PL" sz="1200" dirty="0">
                <a:cs typeface="Calibri" panose="020F0502020204030204" pitchFamily="34" charset="0"/>
              </a:rPr>
              <a:t> Zaproszonymi ekspertami mogą być osoby z innego kraju Programu posiadające odpowiednie doświadczenie w zakresie edukacji szkolnej.</a:t>
            </a:r>
          </a:p>
          <a:p>
            <a:pPr algn="just">
              <a:lnSpc>
                <a:spcPct val="150000"/>
              </a:lnSpc>
            </a:pPr>
            <a:r>
              <a:rPr lang="pl-PL" sz="1200" dirty="0">
                <a:cs typeface="Calibri" panose="020F0502020204030204" pitchFamily="34" charset="0"/>
              </a:rPr>
              <a:t>Szkoły mogą zapraszać trenerów, nauczycieli, ekspertów ds. polityki lub innych wykwalifikowanych specjalistów z zagranicy, którzy mogą pomóc w poprawie jakości nauczania i uczenia się w szkole. Zaproszeni eksperci mogą na przykład przeprowadzić szkolenie dla pracowników szkoły, zademonstrować nowe metody nauczania lub pomóc w przekazaniu dobrych praktyk w zakresie organizacji i zarządzania. Miejscem pobytu zaproszonych ekspertów i nauczycieli jest zawsze organizacja beneficjenta.</a:t>
            </a:r>
          </a:p>
          <a:p>
            <a:pPr algn="just">
              <a:lnSpc>
                <a:spcPct val="150000"/>
              </a:lnSpc>
            </a:pPr>
            <a:endParaRPr lang="pl-PL" sz="1200" dirty="0">
              <a:cs typeface="Calibri" panose="020F0502020204030204"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pl-PL" sz="1200" b="1" dirty="0">
                <a:cs typeface="Calibri" panose="020F0502020204030204" pitchFamily="34" charset="0"/>
              </a:rPr>
              <a:t>Goszczenie szkolących się nauczycieli</a:t>
            </a:r>
            <a:r>
              <a:rPr lang="pl-PL" sz="1200" b="1" baseline="0" dirty="0">
                <a:cs typeface="Calibri" panose="020F0502020204030204" pitchFamily="34" charset="0"/>
              </a:rPr>
              <a:t> stażystów</a:t>
            </a:r>
            <a:r>
              <a:rPr lang="pl-PL" sz="1200" b="1" dirty="0">
                <a:cs typeface="Calibri" panose="020F0502020204030204" pitchFamily="34" charset="0"/>
              </a:rPr>
              <a:t>:  </a:t>
            </a:r>
            <a:r>
              <a:rPr lang="pl-PL" sz="1200" b="0" i="0" u="none" strike="noStrike" kern="1200" baseline="0" dirty="0">
                <a:solidFill>
                  <a:schemeClr val="tx1"/>
                </a:solidFill>
                <a:latin typeface="+mn-lt"/>
                <a:ea typeface="+mn-ea"/>
                <a:cs typeface="+mn-cs"/>
              </a:rPr>
              <a:t>organizacja składająca wniosek może przyjmować szkolących się nauczycieli, którzy chcą odbyć staż za granicą. Organizacja przyjmująca otrzyma wsparcie na rzecz zorganizowania takiego działania, natomiast instytucja wysyłająca uczestnika (która może ubiegać się z tego tytułu o finansowanie w ramach programu Erasmus+) powinna pokryć koszty podróży i zapewnić indywidualne wsparcie dla uczestnika. Tego typu działania są przeznaczone dla uczestników, którzy biorą udział w programie kształcenia nauczycieli (lub w innym programie edukacyjnym dla osób prowadzących szkolenia lub edukatorów) lub niedawno ukończyli go w innym kraju Programu. </a:t>
            </a:r>
            <a:r>
              <a:rPr lang="pl-PL" sz="1200" dirty="0">
                <a:cs typeface="Calibri" panose="020F0502020204030204" pitchFamily="34" charset="0"/>
              </a:rPr>
              <a:t>Miejscem pobytu zaproszonych nauczycieli jest zawsze organizacja beneficjenta.</a:t>
            </a:r>
          </a:p>
          <a:p>
            <a:pPr algn="just">
              <a:lnSpc>
                <a:spcPct val="150000"/>
              </a:lnSpc>
            </a:pPr>
            <a:endParaRPr lang="pl-PL" sz="1200" dirty="0">
              <a:cs typeface="Calibri" panose="020F0502020204030204" pitchFamily="34" charset="0"/>
            </a:endParaRPr>
          </a:p>
          <a:p>
            <a:pPr marL="0" marR="0" indent="0" algn="just" defTabSz="914400" rtl="0" eaLnBrk="0" fontAlgn="base" latinLnBrk="0" hangingPunct="0">
              <a:lnSpc>
                <a:spcPct val="150000"/>
              </a:lnSpc>
              <a:spcBef>
                <a:spcPct val="30000"/>
              </a:spcBef>
              <a:spcAft>
                <a:spcPct val="0"/>
              </a:spcAft>
              <a:buClrTx/>
              <a:buSzTx/>
              <a:buFontTx/>
              <a:buNone/>
              <a:tabLst/>
              <a:defRPr/>
            </a:pPr>
            <a:r>
              <a:rPr lang="pl-PL" sz="1200" b="1" dirty="0">
                <a:cs typeface="Calibri" panose="020F0502020204030204" pitchFamily="34" charset="0"/>
              </a:rPr>
              <a:t>Wizyty przygotowawcze:</a:t>
            </a:r>
            <a:r>
              <a:rPr lang="pl-PL" sz="1200" dirty="0">
                <a:cs typeface="Calibri" panose="020F0502020204030204" pitchFamily="34" charset="0"/>
              </a:rPr>
              <a:t> organizacje mogą zorganizować wizytę przygotowawczą u swojego partnera zanim odbędzie się sama mobilność. Wizyty przygotowawcze nie są samodzielnym działaniem, lecz wsparciem </a:t>
            </a:r>
            <a:r>
              <a:rPr lang="pl-PL" sz="1200" b="1" dirty="0">
                <a:cs typeface="Calibri" panose="020F0502020204030204" pitchFamily="34" charset="0"/>
              </a:rPr>
              <a:t>dla mobilności pracowników lub osób uczących się.</a:t>
            </a:r>
            <a:r>
              <a:rPr lang="pl-PL" sz="1200" dirty="0">
                <a:cs typeface="Calibri" panose="020F0502020204030204" pitchFamily="34" charset="0"/>
              </a:rPr>
              <a:t> Każda wizyta przygotowawcza musi mieć jasne uzasadnienie i musi służyć poprawie włączenia, zakresu i jakości działań związanych z mobilnością. Na przykład, wizyty przygotowawcze mogą być organizowane w celu:</a:t>
            </a:r>
          </a:p>
          <a:p>
            <a:pPr marL="171450" marR="0" indent="-171450" algn="just" defTabSz="914400" rtl="0" eaLnBrk="0" fontAlgn="base" latinLnBrk="0" hangingPunct="0">
              <a:lnSpc>
                <a:spcPct val="150000"/>
              </a:lnSpc>
              <a:spcBef>
                <a:spcPct val="30000"/>
              </a:spcBef>
              <a:spcAft>
                <a:spcPct val="0"/>
              </a:spcAft>
              <a:buClrTx/>
              <a:buSzTx/>
              <a:buFont typeface="Wingdings" panose="05000000000000000000" pitchFamily="2" charset="2"/>
              <a:buChar char="ü"/>
              <a:tabLst/>
              <a:defRPr/>
            </a:pPr>
            <a:r>
              <a:rPr lang="pl-PL" sz="1200" dirty="0">
                <a:cs typeface="Calibri" panose="020F0502020204030204" pitchFamily="34" charset="0"/>
              </a:rPr>
              <a:t>lepszego przygotowania </a:t>
            </a:r>
            <a:r>
              <a:rPr lang="pl-PL" sz="1200" b="1" dirty="0">
                <a:cs typeface="Calibri" panose="020F0502020204030204" pitchFamily="34" charset="0"/>
              </a:rPr>
              <a:t>mobilności uczestników z mniejszymi szansami</a:t>
            </a:r>
            <a:r>
              <a:rPr lang="pl-PL" sz="1200" dirty="0">
                <a:cs typeface="Calibri" panose="020F0502020204030204" pitchFamily="34" charset="0"/>
              </a:rPr>
              <a:t>, </a:t>
            </a:r>
          </a:p>
          <a:p>
            <a:pPr marL="171450" marR="0" indent="-171450" algn="just" defTabSz="914400" rtl="0" eaLnBrk="0" fontAlgn="base" latinLnBrk="0" hangingPunct="0">
              <a:lnSpc>
                <a:spcPct val="150000"/>
              </a:lnSpc>
              <a:spcBef>
                <a:spcPct val="30000"/>
              </a:spcBef>
              <a:spcAft>
                <a:spcPct val="0"/>
              </a:spcAft>
              <a:buClrTx/>
              <a:buSzTx/>
              <a:buFont typeface="Wingdings" panose="05000000000000000000" pitchFamily="2" charset="2"/>
              <a:buChar char="ü"/>
              <a:tabLst/>
              <a:defRPr/>
            </a:pPr>
            <a:r>
              <a:rPr lang="pl-PL" sz="1200" dirty="0">
                <a:cs typeface="Calibri" panose="020F0502020204030204" pitchFamily="34" charset="0"/>
              </a:rPr>
              <a:t>w celu rozpoczęcia współpracy z nową organizacją partnerską lub </a:t>
            </a:r>
          </a:p>
          <a:p>
            <a:pPr marL="171450" marR="0" indent="-171450" algn="just" defTabSz="914400" rtl="0" eaLnBrk="0" fontAlgn="base" latinLnBrk="0" hangingPunct="0">
              <a:lnSpc>
                <a:spcPct val="150000"/>
              </a:lnSpc>
              <a:spcBef>
                <a:spcPct val="30000"/>
              </a:spcBef>
              <a:spcAft>
                <a:spcPct val="0"/>
              </a:spcAft>
              <a:buClrTx/>
              <a:buSzTx/>
              <a:buFont typeface="Wingdings" panose="05000000000000000000" pitchFamily="2" charset="2"/>
              <a:buChar char="ü"/>
              <a:tabLst/>
              <a:defRPr/>
            </a:pPr>
            <a:r>
              <a:rPr lang="pl-PL" sz="1200" dirty="0">
                <a:cs typeface="Calibri" panose="020F0502020204030204" pitchFamily="34" charset="0"/>
              </a:rPr>
              <a:t>w celu przygotowania dłuższych działań w zakresie mobilności. </a:t>
            </a:r>
          </a:p>
          <a:p>
            <a:pPr marL="171450" marR="0" indent="-171450" algn="just" defTabSz="914400" rtl="0" eaLnBrk="0" fontAlgn="base" latinLnBrk="0" hangingPunct="0">
              <a:lnSpc>
                <a:spcPct val="150000"/>
              </a:lnSpc>
              <a:spcBef>
                <a:spcPct val="30000"/>
              </a:spcBef>
              <a:spcAft>
                <a:spcPct val="0"/>
              </a:spcAft>
              <a:buClrTx/>
              <a:buSzTx/>
              <a:buFont typeface="Wingdings" panose="05000000000000000000" pitchFamily="2" charset="2"/>
              <a:buChar char="ü"/>
              <a:tabLst/>
              <a:defRPr/>
            </a:pPr>
            <a:endParaRPr lang="pl-PL" sz="1200" dirty="0">
              <a:cs typeface="Calibri" panose="020F0502020204030204" pitchFamily="34" charset="0"/>
            </a:endParaRPr>
          </a:p>
          <a:p>
            <a:pPr marL="0" marR="0" indent="0" algn="just" defTabSz="914400" rtl="0" eaLnBrk="0" fontAlgn="base" latinLnBrk="0" hangingPunct="0">
              <a:lnSpc>
                <a:spcPct val="150000"/>
              </a:lnSpc>
              <a:spcBef>
                <a:spcPct val="30000"/>
              </a:spcBef>
              <a:spcAft>
                <a:spcPct val="0"/>
              </a:spcAft>
              <a:buClrTx/>
              <a:buSzTx/>
              <a:buFontTx/>
              <a:buNone/>
              <a:tabLst/>
              <a:defRPr/>
            </a:pPr>
            <a:r>
              <a:rPr lang="pl-PL" sz="1200" b="1" dirty="0">
                <a:solidFill>
                  <a:srgbClr val="FF0000"/>
                </a:solidFill>
                <a:cs typeface="Calibri" panose="020F0502020204030204" pitchFamily="34" charset="0"/>
              </a:rPr>
              <a:t>Wizyty przygotowawcze nie mogą być organizowane w celu przygotowania kursu lub działania szkoleniowego dla kadry edukacji szkolnej. (str. 97 EN GUIDE). </a:t>
            </a:r>
          </a:p>
          <a:p>
            <a:pPr marL="0" marR="0" indent="0" algn="just" defTabSz="914400" rtl="0" eaLnBrk="0" fontAlgn="base" latinLnBrk="0" hangingPunct="0">
              <a:lnSpc>
                <a:spcPct val="150000"/>
              </a:lnSpc>
              <a:spcBef>
                <a:spcPct val="30000"/>
              </a:spcBef>
              <a:spcAft>
                <a:spcPct val="0"/>
              </a:spcAft>
              <a:buClrTx/>
              <a:buSzTx/>
              <a:buFontTx/>
              <a:buNone/>
              <a:tabLst/>
              <a:defRPr/>
            </a:pPr>
            <a:r>
              <a:rPr lang="pl-PL" sz="1200" dirty="0">
                <a:cs typeface="Calibri" panose="020F0502020204030204" pitchFamily="34" charset="0"/>
              </a:rPr>
              <a:t>Wizyty przygotowawcze mogą być przeprowadzane przez osoby uprawnione do udziału w działaniach związanych z mobilnością pracowników i zaangażowane w organizację projektu.</a:t>
            </a:r>
          </a:p>
          <a:p>
            <a:pPr marL="0" marR="0" indent="0" algn="just" defTabSz="914400" rtl="0" eaLnBrk="0" fontAlgn="base" latinLnBrk="0" hangingPunct="0">
              <a:lnSpc>
                <a:spcPct val="150000"/>
              </a:lnSpc>
              <a:spcBef>
                <a:spcPct val="30000"/>
              </a:spcBef>
              <a:spcAft>
                <a:spcPct val="0"/>
              </a:spcAft>
              <a:buClrTx/>
              <a:buSzTx/>
              <a:buFontTx/>
              <a:buNone/>
              <a:tabLst/>
              <a:defRPr/>
            </a:pPr>
            <a:r>
              <a:rPr lang="pl-PL" sz="1200" b="0" dirty="0">
                <a:solidFill>
                  <a:schemeClr val="tx1"/>
                </a:solidFill>
                <a:cs typeface="Calibri" panose="020F0502020204030204" pitchFamily="34" charset="0"/>
              </a:rPr>
              <a:t>O</a:t>
            </a:r>
            <a:r>
              <a:rPr lang="pl-PL" sz="1200" dirty="0">
                <a:cs typeface="Calibri" panose="020F0502020204030204" pitchFamily="34" charset="0"/>
              </a:rPr>
              <a:t>soby uczące się, które będą brały udział w długoterminowej mobilności edukacyjnej oraz uczestnicy z mniejszymi szansami mogą wziąć udział w wizytach przygotowawczych do swoich działań.</a:t>
            </a:r>
            <a:r>
              <a:rPr lang="pl-PL" sz="1200" baseline="0" dirty="0">
                <a:cs typeface="Calibri" panose="020F0502020204030204" pitchFamily="34" charset="0"/>
              </a:rPr>
              <a:t> </a:t>
            </a:r>
            <a:r>
              <a:rPr lang="pl-PL" sz="1200" dirty="0">
                <a:cs typeface="Calibri" panose="020F0502020204030204" pitchFamily="34" charset="0"/>
              </a:rPr>
              <a:t>Wizyty przygotowawcze mogą odbywać się w krajach Programu.</a:t>
            </a:r>
          </a:p>
        </p:txBody>
      </p:sp>
      <p:sp>
        <p:nvSpPr>
          <p:cNvPr id="4" name="Symbol zastępczy numeru slajdu 3"/>
          <p:cNvSpPr>
            <a:spLocks noGrp="1"/>
          </p:cNvSpPr>
          <p:nvPr>
            <p:ph type="sldNum" sz="quarter" idx="10"/>
          </p:nvPr>
        </p:nvSpPr>
        <p:spPr/>
        <p:txBody>
          <a:bodyPr/>
          <a:lstStyle/>
          <a:p>
            <a:pPr>
              <a:defRPr/>
            </a:pPr>
            <a:fld id="{50B9FBB1-BB0F-46BC-A8CC-FB807664B001}" type="slidenum">
              <a:rPr lang="pl-PL" smtClean="0"/>
              <a:pPr>
                <a:defRPr/>
              </a:pPr>
              <a:t>26</a:t>
            </a:fld>
            <a:endParaRPr lang="pl-PL"/>
          </a:p>
        </p:txBody>
      </p:sp>
    </p:spTree>
    <p:extLst>
      <p:ext uri="{BB962C8B-B14F-4D97-AF65-F5344CB8AC3E}">
        <p14:creationId xmlns:p14="http://schemas.microsoft.com/office/powerpoint/2010/main" val="4013568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pPr marL="0" marR="0" lvl="0" indent="0" algn="r" defTabSz="960169" rtl="0" eaLnBrk="1" fontAlgn="base" latinLnBrk="0" hangingPunct="1">
              <a:lnSpc>
                <a:spcPct val="100000"/>
              </a:lnSpc>
              <a:spcBef>
                <a:spcPct val="0"/>
              </a:spcBef>
              <a:spcAft>
                <a:spcPct val="0"/>
              </a:spcAft>
              <a:buClrTx/>
              <a:buSzTx/>
              <a:buFontTx/>
              <a:buNone/>
              <a:tabLst/>
              <a:defRPr/>
            </a:pPr>
            <a:fld id="{50B9FBB1-BB0F-46BC-A8CC-FB807664B001}" type="slidenum">
              <a:rPr kumimoji="0" lang="pl-PL" sz="1300" b="0" i="0" u="none" strike="noStrike" kern="1200" cap="none" spc="0" normalizeH="0" baseline="0" noProof="0">
                <a:ln>
                  <a:noFill/>
                </a:ln>
                <a:solidFill>
                  <a:prstClr val="black"/>
                </a:solidFill>
                <a:effectLst/>
                <a:uLnTx/>
                <a:uFillTx/>
                <a:latin typeface="Calibri" pitchFamily="34" charset="0"/>
                <a:ea typeface="+mn-ea"/>
                <a:cs typeface="Arial" charset="0"/>
              </a:rPr>
              <a:pPr marL="0" marR="0" lvl="0" indent="0" algn="r" defTabSz="960169" rtl="0" eaLnBrk="1" fontAlgn="base" latinLnBrk="0" hangingPunct="1">
                <a:lnSpc>
                  <a:spcPct val="100000"/>
                </a:lnSpc>
                <a:spcBef>
                  <a:spcPct val="0"/>
                </a:spcBef>
                <a:spcAft>
                  <a:spcPct val="0"/>
                </a:spcAft>
                <a:buClrTx/>
                <a:buSzTx/>
                <a:buFontTx/>
                <a:buNone/>
                <a:tabLst/>
                <a:defRPr/>
              </a:pPr>
              <a:t>27</a:t>
            </a:fld>
            <a:endParaRPr kumimoji="0" lang="pl-PL" sz="1300" b="0" i="0" u="none" strike="noStrike" kern="1200" cap="none" spc="0" normalizeH="0" baseline="0" noProof="0">
              <a:ln>
                <a:noFill/>
              </a:ln>
              <a:solidFill>
                <a:prstClr val="black"/>
              </a:solidFill>
              <a:effectLst/>
              <a:uLnTx/>
              <a:uFillTx/>
              <a:latin typeface="Calibri" pitchFamily="34" charset="0"/>
              <a:ea typeface="+mn-ea"/>
              <a:cs typeface="Arial" charset="0"/>
            </a:endParaRPr>
          </a:p>
        </p:txBody>
      </p:sp>
    </p:spTree>
    <p:extLst>
      <p:ext uri="{BB962C8B-B14F-4D97-AF65-F5344CB8AC3E}">
        <p14:creationId xmlns:p14="http://schemas.microsoft.com/office/powerpoint/2010/main" val="25229804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pPr marL="0" marR="0" lvl="0" indent="0" algn="r" defTabSz="960169" rtl="0" eaLnBrk="1" fontAlgn="base" latinLnBrk="0" hangingPunct="1">
              <a:lnSpc>
                <a:spcPct val="100000"/>
              </a:lnSpc>
              <a:spcBef>
                <a:spcPct val="0"/>
              </a:spcBef>
              <a:spcAft>
                <a:spcPct val="0"/>
              </a:spcAft>
              <a:buClrTx/>
              <a:buSzTx/>
              <a:buFontTx/>
              <a:buNone/>
              <a:tabLst/>
              <a:defRPr/>
            </a:pPr>
            <a:fld id="{50B9FBB1-BB0F-46BC-A8CC-FB807664B001}" type="slidenum">
              <a:rPr kumimoji="0" lang="pl-PL" sz="1300" b="0" i="0" u="none" strike="noStrike" kern="1200" cap="none" spc="0" normalizeH="0" baseline="0" noProof="0">
                <a:ln>
                  <a:noFill/>
                </a:ln>
                <a:solidFill>
                  <a:prstClr val="black"/>
                </a:solidFill>
                <a:effectLst/>
                <a:uLnTx/>
                <a:uFillTx/>
                <a:latin typeface="Calibri" pitchFamily="34" charset="0"/>
                <a:ea typeface="+mn-ea"/>
                <a:cs typeface="Arial" charset="0"/>
              </a:rPr>
              <a:pPr marL="0" marR="0" lvl="0" indent="0" algn="r" defTabSz="960169" rtl="0" eaLnBrk="1" fontAlgn="base" latinLnBrk="0" hangingPunct="1">
                <a:lnSpc>
                  <a:spcPct val="100000"/>
                </a:lnSpc>
                <a:spcBef>
                  <a:spcPct val="0"/>
                </a:spcBef>
                <a:spcAft>
                  <a:spcPct val="0"/>
                </a:spcAft>
                <a:buClrTx/>
                <a:buSzTx/>
                <a:buFontTx/>
                <a:buNone/>
                <a:tabLst/>
                <a:defRPr/>
              </a:pPr>
              <a:t>28</a:t>
            </a:fld>
            <a:endParaRPr kumimoji="0" lang="pl-PL" sz="1300" b="0" i="0" u="none" strike="noStrike" kern="1200" cap="none" spc="0" normalizeH="0" baseline="0" noProof="0">
              <a:ln>
                <a:noFill/>
              </a:ln>
              <a:solidFill>
                <a:prstClr val="black"/>
              </a:solidFill>
              <a:effectLst/>
              <a:uLnTx/>
              <a:uFillTx/>
              <a:latin typeface="Calibri" pitchFamily="34" charset="0"/>
              <a:ea typeface="+mn-ea"/>
              <a:cs typeface="Arial" charset="0"/>
            </a:endParaRPr>
          </a:p>
        </p:txBody>
      </p:sp>
    </p:spTree>
    <p:extLst>
      <p:ext uri="{BB962C8B-B14F-4D97-AF65-F5344CB8AC3E}">
        <p14:creationId xmlns:p14="http://schemas.microsoft.com/office/powerpoint/2010/main" val="19792054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pPr marL="0" marR="0" lvl="0" indent="0" algn="r" defTabSz="960169" rtl="0" eaLnBrk="1" fontAlgn="base" latinLnBrk="0" hangingPunct="1">
              <a:lnSpc>
                <a:spcPct val="100000"/>
              </a:lnSpc>
              <a:spcBef>
                <a:spcPct val="0"/>
              </a:spcBef>
              <a:spcAft>
                <a:spcPct val="0"/>
              </a:spcAft>
              <a:buClrTx/>
              <a:buSzTx/>
              <a:buFontTx/>
              <a:buNone/>
              <a:tabLst/>
              <a:defRPr/>
            </a:pPr>
            <a:fld id="{50B9FBB1-BB0F-46BC-A8CC-FB807664B001}" type="slidenum">
              <a:rPr kumimoji="0" lang="pl-PL" sz="1300" b="0" i="0" u="none" strike="noStrike" kern="1200" cap="none" spc="0" normalizeH="0" baseline="0" noProof="0">
                <a:ln>
                  <a:noFill/>
                </a:ln>
                <a:solidFill>
                  <a:prstClr val="black"/>
                </a:solidFill>
                <a:effectLst/>
                <a:uLnTx/>
                <a:uFillTx/>
                <a:latin typeface="Calibri" pitchFamily="34" charset="0"/>
                <a:ea typeface="+mn-ea"/>
                <a:cs typeface="Arial" charset="0"/>
              </a:rPr>
              <a:pPr marL="0" marR="0" lvl="0" indent="0" algn="r" defTabSz="960169" rtl="0" eaLnBrk="1" fontAlgn="base" latinLnBrk="0" hangingPunct="1">
                <a:lnSpc>
                  <a:spcPct val="100000"/>
                </a:lnSpc>
                <a:spcBef>
                  <a:spcPct val="0"/>
                </a:spcBef>
                <a:spcAft>
                  <a:spcPct val="0"/>
                </a:spcAft>
                <a:buClrTx/>
                <a:buSzTx/>
                <a:buFontTx/>
                <a:buNone/>
                <a:tabLst/>
                <a:defRPr/>
              </a:pPr>
              <a:t>29</a:t>
            </a:fld>
            <a:endParaRPr kumimoji="0" lang="pl-PL" sz="1300" b="0" i="0" u="none" strike="noStrike" kern="1200" cap="none" spc="0" normalizeH="0" baseline="0" noProof="0">
              <a:ln>
                <a:noFill/>
              </a:ln>
              <a:solidFill>
                <a:prstClr val="black"/>
              </a:solidFill>
              <a:effectLst/>
              <a:uLnTx/>
              <a:uFillTx/>
              <a:latin typeface="Calibri" pitchFamily="34" charset="0"/>
              <a:ea typeface="+mn-ea"/>
              <a:cs typeface="Arial" charset="0"/>
            </a:endParaRPr>
          </a:p>
        </p:txBody>
      </p:sp>
    </p:spTree>
    <p:extLst>
      <p:ext uri="{BB962C8B-B14F-4D97-AF65-F5344CB8AC3E}">
        <p14:creationId xmlns:p14="http://schemas.microsoft.com/office/powerpoint/2010/main" val="15200272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pPr>
              <a:defRPr/>
            </a:pPr>
            <a:fld id="{50B9FBB1-BB0F-46BC-A8CC-FB807664B001}" type="slidenum">
              <a:rPr lang="pl-PL" smtClean="0"/>
              <a:pPr>
                <a:defRPr/>
              </a:pPr>
              <a:t>30</a:t>
            </a:fld>
            <a:endParaRPr lang="pl-PL"/>
          </a:p>
        </p:txBody>
      </p:sp>
    </p:spTree>
    <p:extLst>
      <p:ext uri="{BB962C8B-B14F-4D97-AF65-F5344CB8AC3E}">
        <p14:creationId xmlns:p14="http://schemas.microsoft.com/office/powerpoint/2010/main" val="206139092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r>
              <a:rPr lang="pl-PL" sz="1200" dirty="0"/>
              <a:t>WSPARCIE</a:t>
            </a:r>
            <a:r>
              <a:rPr lang="pl-PL" sz="1200" baseline="0" dirty="0"/>
              <a:t> ORGANIZACYJNE jest przyznawane </a:t>
            </a:r>
            <a:r>
              <a:rPr lang="pl-PL" sz="1200" b="0" i="0" u="none" strike="noStrike" kern="1200" baseline="0" dirty="0">
                <a:solidFill>
                  <a:schemeClr val="tx1"/>
                </a:solidFill>
                <a:latin typeface="+mn-lt"/>
                <a:ea typeface="+mn-ea"/>
                <a:cs typeface="+mn-cs"/>
              </a:rPr>
              <a:t>na podstawie liczby uczestników mobilności. </a:t>
            </a:r>
            <a:r>
              <a:rPr lang="pl-PL" sz="1200" b="1" u="sng" dirty="0"/>
              <a:t>Osoby towarzyszące nie są traktowane jako uczestnicy działań</a:t>
            </a:r>
            <a:r>
              <a:rPr lang="pl-PL" sz="1200" dirty="0"/>
              <a:t> i w związku z tym nie są brane pod uwagę przy obliczaniu Wsparcia Organizacyjnego.</a:t>
            </a:r>
          </a:p>
          <a:p>
            <a:endParaRPr lang="pl-PL" dirty="0"/>
          </a:p>
          <a:p>
            <a:r>
              <a:rPr lang="pl-PL" b="1" dirty="0"/>
              <a:t>WSPARCIE ORGANIZACYJNE: </a:t>
            </a:r>
            <a:r>
              <a:rPr lang="pl-PL" sz="1200" b="0" i="0" u="none" strike="noStrike" kern="1200" baseline="0" dirty="0">
                <a:solidFill>
                  <a:schemeClr val="tx1"/>
                </a:solidFill>
                <a:latin typeface="+mn-lt"/>
                <a:ea typeface="+mn-ea"/>
                <a:cs typeface="+mn-cs"/>
              </a:rPr>
              <a:t>Koszty bezpośrednio związane z realizacją działań w zakresie mobilności, których nie obejmują inne kategorie kosztów.</a:t>
            </a:r>
          </a:p>
          <a:p>
            <a:r>
              <a:rPr lang="pl-PL" sz="1200" b="0" i="0" u="none" strike="noStrike" kern="1200" baseline="0" dirty="0">
                <a:solidFill>
                  <a:schemeClr val="tx1"/>
                </a:solidFill>
                <a:latin typeface="+mn-lt"/>
                <a:ea typeface="+mn-ea"/>
                <a:cs typeface="+mn-cs"/>
              </a:rPr>
              <a:t>Na przykład: przygotowanie (pedagogiczne, międzykulturowe i inne), mentoring, monitorowanie i wsparcie uczestników podczas działań w zakresie mobilności, usługi, narzędzia i sprzęt potrzebny do tworzenia wirtualnych komponentów w działaniach mieszanych, uznawanie efektów uczenia się, dzielenie się wynikami i upublicznianie finansowania Unii Europejskiej.</a:t>
            </a:r>
          </a:p>
          <a:p>
            <a:endParaRPr lang="pl-PL" dirty="0"/>
          </a:p>
          <a:p>
            <a:r>
              <a:rPr lang="pl-PL" dirty="0"/>
              <a:t>Wsparcie organizacyjne obejmuje koszty poniesione zarówno przez organizacje wysyłające, jak i przyjmujące.</a:t>
            </a:r>
            <a:r>
              <a:rPr lang="pl-PL" baseline="0" dirty="0"/>
              <a:t> </a:t>
            </a:r>
            <a:r>
              <a:rPr lang="pl-PL" dirty="0"/>
              <a:t>Podział otrzymanego dofinansowania zostanie uzgodniony pomiędzy dwiema organizacjami.</a:t>
            </a:r>
          </a:p>
          <a:p>
            <a:endParaRPr lang="pl-PL" dirty="0"/>
          </a:p>
        </p:txBody>
      </p:sp>
      <p:sp>
        <p:nvSpPr>
          <p:cNvPr id="4" name="Symbol zastępczy numeru slajdu 3"/>
          <p:cNvSpPr>
            <a:spLocks noGrp="1"/>
          </p:cNvSpPr>
          <p:nvPr>
            <p:ph type="sldNum" sz="quarter" idx="10"/>
          </p:nvPr>
        </p:nvSpPr>
        <p:spPr/>
        <p:txBody>
          <a:bodyPr/>
          <a:lstStyle/>
          <a:p>
            <a:pPr>
              <a:defRPr/>
            </a:pPr>
            <a:fld id="{50B9FBB1-BB0F-46BC-A8CC-FB807664B001}" type="slidenum">
              <a:rPr lang="pl-PL" smtClean="0"/>
              <a:pPr>
                <a:defRPr/>
              </a:pPr>
              <a:t>31</a:t>
            </a:fld>
            <a:endParaRPr lang="pl-PL"/>
          </a:p>
        </p:txBody>
      </p:sp>
    </p:spTree>
    <p:extLst>
      <p:ext uri="{BB962C8B-B14F-4D97-AF65-F5344CB8AC3E}">
        <p14:creationId xmlns:p14="http://schemas.microsoft.com/office/powerpoint/2010/main" val="9546793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pl-PL" sz="1200" b="1" kern="1200" dirty="0">
                <a:solidFill>
                  <a:schemeClr val="tx1"/>
                </a:solidFill>
                <a:effectLst/>
                <a:latin typeface="+mn-lt"/>
                <a:ea typeface="+mn-ea"/>
                <a:cs typeface="+mn-cs"/>
              </a:rPr>
              <a:t>Prosimy zwrócić uwagę: </a:t>
            </a:r>
            <a:r>
              <a:rPr lang="pl-PL" sz="1200" b="1" i="0" kern="1200" dirty="0">
                <a:solidFill>
                  <a:schemeClr val="tx1"/>
                </a:solidFill>
                <a:effectLst/>
                <a:latin typeface="+mn-lt"/>
                <a:ea typeface="+mn-ea"/>
                <a:cs typeface="+mn-cs"/>
              </a:rPr>
              <a:t>dystans podróży</a:t>
            </a:r>
            <a:r>
              <a:rPr lang="pl-PL" sz="1200" i="0" kern="1200" dirty="0">
                <a:solidFill>
                  <a:schemeClr val="tx1"/>
                </a:solidFill>
                <a:effectLst/>
                <a:latin typeface="+mn-lt"/>
                <a:ea typeface="+mn-ea"/>
                <a:cs typeface="+mn-cs"/>
              </a:rPr>
              <a:t> określa odległość pomiędzy miejscem wyjazdu, a przyjazdu do miejsca docelowego, a </a:t>
            </a:r>
            <a:r>
              <a:rPr lang="pl-PL" sz="1200" b="1" i="0" kern="1200" dirty="0">
                <a:solidFill>
                  <a:schemeClr val="tx1"/>
                </a:solidFill>
                <a:effectLst/>
                <a:latin typeface="+mn-lt"/>
                <a:ea typeface="+mn-ea"/>
                <a:cs typeface="+mn-cs"/>
              </a:rPr>
              <a:t>kwota</a:t>
            </a:r>
            <a:r>
              <a:rPr lang="pl-PL" sz="1200" i="0" kern="1200" dirty="0">
                <a:solidFill>
                  <a:schemeClr val="tx1"/>
                </a:solidFill>
                <a:effectLst/>
                <a:latin typeface="+mn-lt"/>
                <a:ea typeface="+mn-ea"/>
                <a:cs typeface="+mn-cs"/>
              </a:rPr>
              <a:t> pokrywa koszty podróży, do i z miejsca docelowego.</a:t>
            </a:r>
          </a:p>
          <a:p>
            <a:r>
              <a:rPr lang="pl-PL" i="0" dirty="0"/>
              <a:t>Dystans</a:t>
            </a:r>
            <a:r>
              <a:rPr lang="pl-PL" i="0" baseline="0" dirty="0"/>
              <a:t> wyliczamy z</a:t>
            </a:r>
            <a:r>
              <a:rPr lang="pl-PL" i="0" dirty="0"/>
              <a:t>godnie z kalkulatorem</a:t>
            </a:r>
            <a:r>
              <a:rPr lang="pl-PL" i="0" baseline="0" dirty="0"/>
              <a:t> odległości Erasmus+</a:t>
            </a:r>
          </a:p>
          <a:p>
            <a:endParaRPr lang="pl-PL" baseline="0" dirty="0"/>
          </a:p>
          <a:p>
            <a:r>
              <a:rPr lang="pl-PL" b="1" u="sng" dirty="0"/>
              <a:t>Wysokie koszty podróży uczestników i osób im towarzyszących</a:t>
            </a:r>
            <a:r>
              <a:rPr lang="pl-PL" dirty="0"/>
              <a:t>, które nie mogą być pokryte w ramach standardowej kategorii "Podróż" ze względu na oddalenie geograficzne lub inne przeszkody:</a:t>
            </a:r>
          </a:p>
          <a:p>
            <a:pPr marL="171450" indent="-171450">
              <a:buFont typeface="Arial" panose="020B0604020202020204" pitchFamily="34" charset="0"/>
              <a:buChar char="•"/>
            </a:pPr>
            <a:r>
              <a:rPr lang="pl-PL" dirty="0"/>
              <a:t>Mechanizm finansowania: koszty rzeczywiste.</a:t>
            </a:r>
          </a:p>
          <a:p>
            <a:pPr marL="171450" indent="-171450">
              <a:buFont typeface="Arial" panose="020B0604020202020204" pitchFamily="34" charset="0"/>
              <a:buChar char="•"/>
            </a:pPr>
            <a:r>
              <a:rPr lang="pl-PL" dirty="0"/>
              <a:t>Zasada przydziału: </a:t>
            </a:r>
            <a:r>
              <a:rPr lang="pl-PL" i="1" dirty="0"/>
              <a:t>wniosek</a:t>
            </a:r>
            <a:r>
              <a:rPr lang="pl-PL" dirty="0"/>
              <a:t> musi być uzasadniony przez wnioskodawcę i zatwierdzony przez Narodową Agencję.</a:t>
            </a:r>
          </a:p>
        </p:txBody>
      </p:sp>
      <p:sp>
        <p:nvSpPr>
          <p:cNvPr id="4" name="Symbol zastępczy numeru slajdu 3"/>
          <p:cNvSpPr>
            <a:spLocks noGrp="1"/>
          </p:cNvSpPr>
          <p:nvPr>
            <p:ph type="sldNum" sz="quarter" idx="10"/>
          </p:nvPr>
        </p:nvSpPr>
        <p:spPr/>
        <p:txBody>
          <a:bodyPr/>
          <a:lstStyle/>
          <a:p>
            <a:pPr>
              <a:defRPr/>
            </a:pPr>
            <a:fld id="{50B9FBB1-BB0F-46BC-A8CC-FB807664B001}" type="slidenum">
              <a:rPr lang="pl-PL" smtClean="0"/>
              <a:pPr>
                <a:defRPr/>
              </a:pPr>
              <a:t>32</a:t>
            </a:fld>
            <a:endParaRPr lang="pl-PL"/>
          </a:p>
        </p:txBody>
      </p:sp>
    </p:spTree>
    <p:extLst>
      <p:ext uri="{BB962C8B-B14F-4D97-AF65-F5344CB8AC3E}">
        <p14:creationId xmlns:p14="http://schemas.microsoft.com/office/powerpoint/2010/main" val="8888588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fontScale="92500"/>
          </a:bodyPr>
          <a:lstStyle/>
          <a:p>
            <a:r>
              <a:rPr lang="pl-PL" b="1" u="sng" dirty="0"/>
              <a:t>WIZYTY PRZYGOTOWAWCZE </a:t>
            </a:r>
            <a:r>
              <a:rPr lang="pl-PL" baseline="0" dirty="0"/>
              <a:t>– 575 EUR = </a:t>
            </a:r>
            <a:r>
              <a:rPr lang="pl-PL" sz="1200" b="0" i="0" u="none" strike="noStrike" kern="1200" baseline="0" dirty="0">
                <a:solidFill>
                  <a:schemeClr val="tx1"/>
                </a:solidFill>
                <a:latin typeface="+mn-lt"/>
                <a:ea typeface="+mn-ea"/>
                <a:cs typeface="+mn-cs"/>
              </a:rPr>
              <a:t>Koszty podróży i utrzymania związane z uczestnictwem w wizycie przygotowawczej.</a:t>
            </a:r>
          </a:p>
          <a:p>
            <a:endParaRPr lang="pl-PL" baseline="0" dirty="0"/>
          </a:p>
          <a:p>
            <a:pPr marL="0" marR="0" indent="0" algn="l" defTabSz="914400" rtl="0" eaLnBrk="0" fontAlgn="base" latinLnBrk="0" hangingPunct="0">
              <a:lnSpc>
                <a:spcPct val="100000"/>
              </a:lnSpc>
              <a:spcBef>
                <a:spcPct val="30000"/>
              </a:spcBef>
              <a:spcAft>
                <a:spcPct val="0"/>
              </a:spcAft>
              <a:buClrTx/>
              <a:buSzTx/>
              <a:buFontTx/>
              <a:buNone/>
              <a:tabLst/>
              <a:defRPr/>
            </a:pPr>
            <a:r>
              <a:rPr lang="pl-PL" sz="1200" b="1" u="sng" dirty="0">
                <a:solidFill>
                  <a:srgbClr val="007FC8"/>
                </a:solidFill>
                <a:latin typeface="Roboto" pitchFamily="2" charset="0"/>
              </a:rPr>
              <a:t>WSPARCIE</a:t>
            </a:r>
            <a:r>
              <a:rPr lang="pl-PL" sz="1200" b="1" u="sng" baseline="0" dirty="0">
                <a:solidFill>
                  <a:srgbClr val="007FC8"/>
                </a:solidFill>
                <a:latin typeface="Roboto" pitchFamily="2" charset="0"/>
              </a:rPr>
              <a:t> DLA </a:t>
            </a:r>
            <a:r>
              <a:rPr lang="pl-PL" sz="1200" b="1" u="sng" baseline="0" dirty="0" err="1">
                <a:solidFill>
                  <a:srgbClr val="007FC8"/>
                </a:solidFill>
                <a:latin typeface="Roboto" pitchFamily="2" charset="0"/>
              </a:rPr>
              <a:t>UCZESTNIÓW</a:t>
            </a:r>
            <a:r>
              <a:rPr lang="pl-PL" sz="1200" b="1" u="sng" baseline="0" dirty="0">
                <a:solidFill>
                  <a:srgbClr val="007FC8"/>
                </a:solidFill>
                <a:latin typeface="Roboto" pitchFamily="2" charset="0"/>
              </a:rPr>
              <a:t> Z MNIEJSZYMI SZANSAMI</a:t>
            </a:r>
            <a:endParaRPr lang="pl-PL" sz="1200" b="1" u="sng" dirty="0">
              <a:solidFill>
                <a:srgbClr val="007FC8"/>
              </a:solidFill>
              <a:latin typeface="Roboto" pitchFamily="2" charset="0"/>
            </a:endParaRPr>
          </a:p>
          <a:p>
            <a:r>
              <a:rPr lang="pl-PL" sz="1200" b="0" dirty="0">
                <a:cs typeface="Calibri" panose="020F0502020204030204" pitchFamily="34" charset="0"/>
              </a:rPr>
              <a:t>Oprócz 100 EUR </a:t>
            </a:r>
            <a:r>
              <a:rPr lang="pl-PL" sz="1200" b="1" dirty="0">
                <a:cs typeface="Calibri" panose="020F0502020204030204" pitchFamily="34" charset="0"/>
              </a:rPr>
              <a:t>wszelkie dodatkowe koszty </a:t>
            </a:r>
            <a:r>
              <a:rPr lang="pl-PL" sz="1200" b="1" i="0" u="none" strike="noStrike" kern="1200" baseline="0" dirty="0">
                <a:solidFill>
                  <a:schemeClr val="tx1"/>
                </a:solidFill>
                <a:latin typeface="+mn-lt"/>
                <a:ea typeface="+mn-ea"/>
                <a:cs typeface="+mn-cs"/>
              </a:rPr>
              <a:t>dodatkowe</a:t>
            </a:r>
            <a:r>
              <a:rPr lang="pl-PL" sz="1200" b="0" i="0" u="none" strike="noStrike" kern="1200" baseline="0" dirty="0">
                <a:solidFill>
                  <a:schemeClr val="tx1"/>
                </a:solidFill>
                <a:latin typeface="+mn-lt"/>
                <a:ea typeface="+mn-ea"/>
                <a:cs typeface="+mn-cs"/>
              </a:rPr>
              <a:t> bezpośrednio związane z osobami o mniejszych szansach i osobami towarzyszącymi</a:t>
            </a:r>
            <a:r>
              <a:rPr lang="pl-PL" sz="1200" dirty="0">
                <a:cs typeface="Calibri" panose="020F0502020204030204" pitchFamily="34" charset="0"/>
              </a:rPr>
              <a:t>: </a:t>
            </a:r>
            <a:r>
              <a:rPr lang="pl-PL" sz="1200" b="1" dirty="0">
                <a:cs typeface="Calibri" panose="020F0502020204030204" pitchFamily="34" charset="0"/>
              </a:rPr>
              <a:t>100%  kosztów rzeczywistych</a:t>
            </a:r>
          </a:p>
          <a:p>
            <a:endParaRPr lang="pl-PL" baseline="0" dirty="0"/>
          </a:p>
          <a:p>
            <a:r>
              <a:rPr lang="pl-PL" b="1" u="sng" dirty="0"/>
              <a:t>WSPARCIE JĘZYKOWE</a:t>
            </a:r>
          </a:p>
          <a:p>
            <a:r>
              <a:rPr lang="pl-PL" dirty="0"/>
              <a:t>Koszty zapewnienia materiałów do nauki języków obcych i szkoleń dla uczestników, którzy muszą poprawić znajomość języka, którego będą używać do nauki w trakcie działania.</a:t>
            </a:r>
          </a:p>
          <a:p>
            <a:endParaRPr lang="pl-PL" dirty="0"/>
          </a:p>
          <a:p>
            <a:pPr marL="0" marR="0" indent="0" algn="l" defTabSz="914400" rtl="0" eaLnBrk="0" fontAlgn="base" latinLnBrk="0" hangingPunct="0">
              <a:lnSpc>
                <a:spcPct val="100000"/>
              </a:lnSpc>
              <a:spcBef>
                <a:spcPct val="30000"/>
              </a:spcBef>
              <a:spcAft>
                <a:spcPct val="0"/>
              </a:spcAft>
              <a:buClrTx/>
              <a:buSzTx/>
              <a:buFontTx/>
              <a:buNone/>
              <a:tabLst/>
              <a:defRPr/>
            </a:pPr>
            <a:r>
              <a:rPr lang="pl-PL" sz="1200" b="1" i="0" u="sng" strike="noStrike" kern="1200" baseline="0" dirty="0">
                <a:solidFill>
                  <a:schemeClr val="tx1"/>
                </a:solidFill>
                <a:latin typeface="+mn-lt"/>
                <a:ea typeface="+mn-ea"/>
                <a:cs typeface="+mn-cs"/>
              </a:rPr>
              <a:t>*EWENTUALNE KOSZTY NADZWYCZAJNE: </a:t>
            </a:r>
            <a:r>
              <a:rPr lang="pl-PL" sz="1200" b="0" i="0" u="none" strike="noStrike" kern="1200" baseline="0" dirty="0">
                <a:solidFill>
                  <a:schemeClr val="tx1"/>
                </a:solidFill>
                <a:latin typeface="+mn-lt"/>
                <a:ea typeface="+mn-ea"/>
                <a:cs typeface="+mn-cs"/>
              </a:rPr>
              <a:t>Wysokie koszty podróży uczestników i osób towarzyszących, które nie mogą otrzymać wsparcia w ramach standardowej pozycji „Podróże” ze względu na oddalenie geograficzne lub inne bariery. </a:t>
            </a:r>
          </a:p>
          <a:p>
            <a:pPr marL="0" marR="0" indent="0" algn="l" defTabSz="914400" rtl="0" eaLnBrk="0" fontAlgn="base" latinLnBrk="0" hangingPunct="0">
              <a:lnSpc>
                <a:spcPct val="100000"/>
              </a:lnSpc>
              <a:spcBef>
                <a:spcPct val="30000"/>
              </a:spcBef>
              <a:spcAft>
                <a:spcPct val="0"/>
              </a:spcAft>
              <a:buClrTx/>
              <a:buSzTx/>
              <a:buFontTx/>
              <a:buNone/>
              <a:tabLst/>
              <a:defRPr/>
            </a:pPr>
            <a:r>
              <a:rPr lang="pl-PL" sz="1200" b="1" i="0" u="none" strike="noStrike" kern="1200" baseline="0" dirty="0">
                <a:solidFill>
                  <a:schemeClr val="tx1"/>
                </a:solidFill>
                <a:latin typeface="+mn-lt"/>
                <a:ea typeface="+mn-ea"/>
                <a:cs typeface="+mn-cs"/>
              </a:rPr>
              <a:t>Mechanizm finansowania: </a:t>
            </a:r>
            <a:r>
              <a:rPr lang="pl-PL" sz="1200" b="0" i="0" u="none" strike="noStrike" kern="1200" baseline="0" dirty="0">
                <a:solidFill>
                  <a:schemeClr val="tx1"/>
                </a:solidFill>
                <a:latin typeface="+mn-lt"/>
                <a:ea typeface="+mn-ea"/>
                <a:cs typeface="+mn-cs"/>
              </a:rPr>
              <a:t>koszty rzeczywiste</a:t>
            </a:r>
          </a:p>
          <a:p>
            <a:pPr marL="0" marR="0" indent="0" algn="l" defTabSz="914400" rtl="0" eaLnBrk="0" fontAlgn="base" latinLnBrk="0" hangingPunct="0">
              <a:lnSpc>
                <a:spcPct val="100000"/>
              </a:lnSpc>
              <a:spcBef>
                <a:spcPct val="30000"/>
              </a:spcBef>
              <a:spcAft>
                <a:spcPct val="0"/>
              </a:spcAft>
              <a:buClrTx/>
              <a:buSzTx/>
              <a:buFontTx/>
              <a:buNone/>
              <a:tabLst/>
              <a:defRPr/>
            </a:pPr>
            <a:r>
              <a:rPr lang="pl-PL" sz="1200" b="1" i="0" u="none" strike="noStrike" kern="1200" baseline="0" dirty="0">
                <a:solidFill>
                  <a:schemeClr val="tx1"/>
                </a:solidFill>
                <a:latin typeface="+mn-lt"/>
                <a:ea typeface="+mn-ea"/>
                <a:cs typeface="+mn-cs"/>
              </a:rPr>
              <a:t>Wysokie koszty podróży: </a:t>
            </a:r>
            <a:r>
              <a:rPr lang="pl-PL" sz="1200" b="0" i="0" u="none" strike="noStrike" kern="1200" baseline="0" dirty="0">
                <a:solidFill>
                  <a:schemeClr val="tx1"/>
                </a:solidFill>
                <a:latin typeface="+mn-lt"/>
                <a:ea typeface="+mn-ea"/>
                <a:cs typeface="+mn-cs"/>
              </a:rPr>
              <a:t>80% kwalifikowalnych kosztów podróży. </a:t>
            </a:r>
            <a:r>
              <a:rPr lang="pl-PL" dirty="0"/>
              <a:t>Zasada przydziału: wniosek musi być uzasadniony przez wnioskodawcę i zatwierdzony przez Narodową Agencję.</a:t>
            </a:r>
          </a:p>
          <a:p>
            <a:endParaRPr lang="pl-PL" dirty="0"/>
          </a:p>
        </p:txBody>
      </p:sp>
      <p:sp>
        <p:nvSpPr>
          <p:cNvPr id="4" name="Symbol zastępczy numeru slajdu 3"/>
          <p:cNvSpPr>
            <a:spLocks noGrp="1"/>
          </p:cNvSpPr>
          <p:nvPr>
            <p:ph type="sldNum" sz="quarter" idx="10"/>
          </p:nvPr>
        </p:nvSpPr>
        <p:spPr/>
        <p:txBody>
          <a:bodyPr/>
          <a:lstStyle/>
          <a:p>
            <a:pPr>
              <a:defRPr/>
            </a:pPr>
            <a:fld id="{50B9FBB1-BB0F-46BC-A8CC-FB807664B001}" type="slidenum">
              <a:rPr lang="pl-PL" smtClean="0"/>
              <a:pPr>
                <a:defRPr/>
              </a:pPr>
              <a:t>33</a:t>
            </a:fld>
            <a:endParaRPr lang="pl-PL"/>
          </a:p>
        </p:txBody>
      </p:sp>
    </p:spTree>
    <p:extLst>
      <p:ext uri="{BB962C8B-B14F-4D97-AF65-F5344CB8AC3E}">
        <p14:creationId xmlns:p14="http://schemas.microsoft.com/office/powerpoint/2010/main" val="5285568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pPr>
              <a:defRPr/>
            </a:pPr>
            <a:fld id="{50B9FBB1-BB0F-46BC-A8CC-FB807664B001}" type="slidenum">
              <a:rPr lang="pl-PL" smtClean="0"/>
              <a:pPr>
                <a:defRPr/>
              </a:pPr>
              <a:t>34</a:t>
            </a:fld>
            <a:endParaRPr lang="pl-PL"/>
          </a:p>
        </p:txBody>
      </p:sp>
    </p:spTree>
    <p:extLst>
      <p:ext uri="{BB962C8B-B14F-4D97-AF65-F5344CB8AC3E}">
        <p14:creationId xmlns:p14="http://schemas.microsoft.com/office/powerpoint/2010/main" val="16767443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marL="171450" indent="-171450">
              <a:buFont typeface="Wingdings" panose="05000000000000000000" pitchFamily="2" charset="2"/>
              <a:buChar char="ü"/>
            </a:pPr>
            <a:r>
              <a:rPr lang="pl-PL" sz="1200" b="0" i="0" u="none" strike="noStrike" kern="1200" baseline="0" dirty="0">
                <a:solidFill>
                  <a:schemeClr val="tx1"/>
                </a:solidFill>
                <a:latin typeface="+mn-lt"/>
                <a:ea typeface="+mn-ea"/>
                <a:cs typeface="+mn-cs"/>
              </a:rPr>
              <a:t>W ramach tego samego zaproszenia do składania wniosków, organizacja może złożyć 1 wniosek w dziedzinie edukacji szkolnej. </a:t>
            </a:r>
          </a:p>
          <a:p>
            <a:pPr marL="0" indent="0">
              <a:buFont typeface="Wingdings" panose="05000000000000000000" pitchFamily="2" charset="2"/>
              <a:buNone/>
            </a:pPr>
            <a:endParaRPr lang="pl-PL" sz="1200" b="0" i="0" u="none" strike="noStrike" kern="1200" baseline="0" dirty="0">
              <a:solidFill>
                <a:schemeClr val="tx1"/>
              </a:solidFill>
              <a:latin typeface="+mn-lt"/>
              <a:ea typeface="+mn-ea"/>
              <a:cs typeface="+mn-cs"/>
            </a:endParaRPr>
          </a:p>
          <a:p>
            <a:pPr marL="171450" indent="-171450">
              <a:buFont typeface="Wingdings" panose="05000000000000000000" pitchFamily="2" charset="2"/>
              <a:buChar char="ü"/>
            </a:pPr>
            <a:r>
              <a:rPr lang="pl-PL" sz="1200" b="0" i="0" u="none" strike="noStrike" kern="1200" baseline="0" dirty="0">
                <a:solidFill>
                  <a:schemeClr val="tx1"/>
                </a:solidFill>
                <a:latin typeface="+mn-lt"/>
                <a:ea typeface="+mn-ea"/>
                <a:cs typeface="+mn-cs"/>
              </a:rPr>
              <a:t>W okresie pięciu kolejnych lat zaproszeń do składania wniosków organizacje mogą otrzymać maksymalnie trzy dotacje </a:t>
            </a:r>
            <a:r>
              <a:rPr lang="pl-PL" sz="1200" b="1" i="0" u="none" strike="noStrike" kern="1200" baseline="0" dirty="0">
                <a:solidFill>
                  <a:schemeClr val="tx1"/>
                </a:solidFill>
                <a:latin typeface="+mn-lt"/>
                <a:ea typeface="+mn-ea"/>
                <a:cs typeface="+mn-cs"/>
              </a:rPr>
              <a:t>na krótkoterminowe </a:t>
            </a:r>
            <a:r>
              <a:rPr lang="pl-PL" sz="1200" b="0" i="0" u="none" strike="noStrike" kern="1200" baseline="0" dirty="0">
                <a:solidFill>
                  <a:schemeClr val="tx1"/>
                </a:solidFill>
                <a:latin typeface="+mn-lt"/>
                <a:ea typeface="+mn-ea"/>
                <a:cs typeface="+mn-cs"/>
              </a:rPr>
              <a:t>projekty w dziedzinie edukacji szkolnej. </a:t>
            </a:r>
            <a:br>
              <a:rPr lang="pl-PL" sz="1200" b="0" i="0" u="none" strike="noStrike" kern="1200" baseline="0" dirty="0">
                <a:solidFill>
                  <a:schemeClr val="tx1"/>
                </a:solidFill>
                <a:latin typeface="+mn-lt"/>
                <a:ea typeface="+mn-ea"/>
                <a:cs typeface="+mn-cs"/>
              </a:rPr>
            </a:br>
            <a:r>
              <a:rPr lang="pl-PL" sz="1200" b="0" i="0" u="none" strike="noStrike" kern="1200" baseline="0" dirty="0">
                <a:solidFill>
                  <a:schemeClr val="tx1"/>
                </a:solidFill>
                <a:latin typeface="+mn-lt"/>
                <a:ea typeface="+mn-ea"/>
                <a:cs typeface="+mn-cs"/>
              </a:rPr>
              <a:t>Dotacje otrzymane w okresie 2014–2020 nie wliczają się do tego limitu.</a:t>
            </a:r>
            <a:endParaRPr lang="pl-PL" dirty="0"/>
          </a:p>
          <a:p>
            <a:endParaRPr lang="pl-PL" dirty="0"/>
          </a:p>
        </p:txBody>
      </p:sp>
      <p:sp>
        <p:nvSpPr>
          <p:cNvPr id="4" name="Symbol zastępczy numeru slajdu 3"/>
          <p:cNvSpPr>
            <a:spLocks noGrp="1"/>
          </p:cNvSpPr>
          <p:nvPr>
            <p:ph type="sldNum" sz="quarter" idx="10"/>
          </p:nvPr>
        </p:nvSpPr>
        <p:spPr/>
        <p:txBody>
          <a:bodyPr/>
          <a:lstStyle/>
          <a:p>
            <a:pPr>
              <a:defRPr/>
            </a:pPr>
            <a:fld id="{50B9FBB1-BB0F-46BC-A8CC-FB807664B001}" type="slidenum">
              <a:rPr lang="pl-PL" smtClean="0"/>
              <a:pPr>
                <a:defRPr/>
              </a:pPr>
              <a:t>35</a:t>
            </a:fld>
            <a:endParaRPr lang="pl-PL"/>
          </a:p>
        </p:txBody>
      </p:sp>
    </p:spTree>
    <p:extLst>
      <p:ext uri="{BB962C8B-B14F-4D97-AF65-F5344CB8AC3E}">
        <p14:creationId xmlns:p14="http://schemas.microsoft.com/office/powerpoint/2010/main" val="3059656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pPr>
              <a:defRPr/>
            </a:pPr>
            <a:fld id="{50B9FBB1-BB0F-46BC-A8CC-FB807664B001}" type="slidenum">
              <a:rPr lang="pl-PL" smtClean="0"/>
              <a:pPr>
                <a:defRPr/>
              </a:pPr>
              <a:t>36</a:t>
            </a:fld>
            <a:endParaRPr lang="pl-PL"/>
          </a:p>
        </p:txBody>
      </p:sp>
    </p:spTree>
    <p:extLst>
      <p:ext uri="{BB962C8B-B14F-4D97-AF65-F5344CB8AC3E}">
        <p14:creationId xmlns:p14="http://schemas.microsoft.com/office/powerpoint/2010/main" val="13553020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algn="just">
              <a:lnSpc>
                <a:spcPct val="150000"/>
              </a:lnSpc>
            </a:pPr>
            <a:r>
              <a:rPr lang="pl-PL" sz="1200" dirty="0"/>
              <a:t>Jeżeli wnioskodawca załączył do wniosku dokumenty strategiczne oznacza to, że istnieje wyraźny związek między proponowanym planem Erasmusa, a załączonymi dokumentami. </a:t>
            </a:r>
          </a:p>
          <a:p>
            <a:pPr algn="just">
              <a:lnSpc>
                <a:spcPct val="150000"/>
              </a:lnSpc>
            </a:pPr>
            <a:endParaRPr lang="pl-PL" sz="1200" dirty="0"/>
          </a:p>
          <a:p>
            <a:pPr algn="just">
              <a:lnSpc>
                <a:spcPct val="150000"/>
              </a:lnSpc>
            </a:pPr>
            <a:r>
              <a:rPr lang="pl-PL" sz="1200" b="1" dirty="0"/>
              <a:t>Załączniki nie mogą być wykorzystywane do udzielania dłuższych odpowiedzi na te same pytania, które są zawarte we wniosku. Jeżeli ekspert stwierdzi, że jest to główny cel załącznika, dany załącznik nie będzie brany pod uwagę przy ocenie wniosku.</a:t>
            </a:r>
            <a:endParaRPr lang="pl-PL" sz="1200" dirty="0"/>
          </a:p>
          <a:p>
            <a:endParaRPr lang="pl-PL" dirty="0"/>
          </a:p>
        </p:txBody>
      </p:sp>
      <p:sp>
        <p:nvSpPr>
          <p:cNvPr id="4" name="Symbol zastępczy numeru slajdu 3"/>
          <p:cNvSpPr>
            <a:spLocks noGrp="1"/>
          </p:cNvSpPr>
          <p:nvPr>
            <p:ph type="sldNum" sz="quarter" idx="10"/>
          </p:nvPr>
        </p:nvSpPr>
        <p:spPr/>
        <p:txBody>
          <a:bodyPr/>
          <a:lstStyle/>
          <a:p>
            <a:pPr>
              <a:defRPr/>
            </a:pPr>
            <a:fld id="{50B9FBB1-BB0F-46BC-A8CC-FB807664B001}" type="slidenum">
              <a:rPr lang="pl-PL" smtClean="0"/>
              <a:pPr>
                <a:defRPr/>
              </a:pPr>
              <a:t>37</a:t>
            </a:fld>
            <a:endParaRPr lang="pl-PL"/>
          </a:p>
        </p:txBody>
      </p:sp>
    </p:spTree>
    <p:extLst>
      <p:ext uri="{BB962C8B-B14F-4D97-AF65-F5344CB8AC3E}">
        <p14:creationId xmlns:p14="http://schemas.microsoft.com/office/powerpoint/2010/main" val="256865773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0B9FBB1-BB0F-46BC-A8CC-FB807664B001}" type="slidenum">
              <a:rPr kumimoji="0" lang="pl-PL" sz="1200" b="0" i="0" u="none" strike="noStrike" kern="1200" cap="none" spc="0" normalizeH="0" baseline="0" noProof="0" smtClean="0">
                <a:ln>
                  <a:noFill/>
                </a:ln>
                <a:solidFill>
                  <a:prstClr val="black"/>
                </a:solidFill>
                <a:effectLst/>
                <a:uLnTx/>
                <a:uFillTx/>
                <a:latin typeface="Calibri" pitchFamily="34"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38</a:t>
            </a:fld>
            <a:endParaRPr kumimoji="0" lang="pl-PL" sz="1200" b="0" i="0" u="none" strike="noStrike" kern="1200" cap="none" spc="0" normalizeH="0" baseline="0" noProof="0">
              <a:ln>
                <a:noFill/>
              </a:ln>
              <a:solidFill>
                <a:prstClr val="black"/>
              </a:solidFill>
              <a:effectLst/>
              <a:uLnTx/>
              <a:uFillTx/>
              <a:latin typeface="Calibri" pitchFamily="34" charset="0"/>
              <a:ea typeface="+mn-ea"/>
              <a:cs typeface="Arial" charset="0"/>
            </a:endParaRPr>
          </a:p>
        </p:txBody>
      </p:sp>
    </p:spTree>
    <p:extLst>
      <p:ext uri="{BB962C8B-B14F-4D97-AF65-F5344CB8AC3E}">
        <p14:creationId xmlns:p14="http://schemas.microsoft.com/office/powerpoint/2010/main" val="310665030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b="1" dirty="0"/>
          </a:p>
        </p:txBody>
      </p:sp>
      <p:sp>
        <p:nvSpPr>
          <p:cNvPr id="4" name="Symbol zastępczy numeru slajdu 3"/>
          <p:cNvSpPr>
            <a:spLocks noGrp="1"/>
          </p:cNvSpPr>
          <p:nvPr>
            <p:ph type="sldNum" sz="quarter" idx="10"/>
          </p:nvPr>
        </p:nvSpPr>
        <p:spPr/>
        <p:txBody>
          <a:bodyPr/>
          <a:lstStyle/>
          <a:p>
            <a:pPr>
              <a:defRPr/>
            </a:pPr>
            <a:fld id="{50B9FBB1-BB0F-46BC-A8CC-FB807664B001}" type="slidenum">
              <a:rPr lang="pl-PL" smtClean="0"/>
              <a:pPr>
                <a:defRPr/>
              </a:pPr>
              <a:t>39</a:t>
            </a:fld>
            <a:endParaRPr lang="pl-PL"/>
          </a:p>
        </p:txBody>
      </p:sp>
    </p:spTree>
    <p:extLst>
      <p:ext uri="{BB962C8B-B14F-4D97-AF65-F5344CB8AC3E}">
        <p14:creationId xmlns:p14="http://schemas.microsoft.com/office/powerpoint/2010/main" val="180627361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pPr marL="0" marR="0" lvl="0" indent="0" algn="r" defTabSz="886419" rtl="0" eaLnBrk="1" fontAlgn="base" latinLnBrk="0" hangingPunct="1">
              <a:lnSpc>
                <a:spcPct val="100000"/>
              </a:lnSpc>
              <a:spcBef>
                <a:spcPct val="0"/>
              </a:spcBef>
              <a:spcAft>
                <a:spcPct val="0"/>
              </a:spcAft>
              <a:buClrTx/>
              <a:buSzTx/>
              <a:buFontTx/>
              <a:buNone/>
              <a:tabLst/>
              <a:defRPr/>
            </a:pPr>
            <a:fld id="{50B9FBB1-BB0F-46BC-A8CC-FB807664B001}" type="slidenum">
              <a:rPr kumimoji="0" lang="pl-PL" sz="1200" b="0" i="0" u="none" strike="noStrike" kern="1200" cap="none" spc="0" normalizeH="0" baseline="0" noProof="0">
                <a:ln>
                  <a:noFill/>
                </a:ln>
                <a:solidFill>
                  <a:prstClr val="black"/>
                </a:solidFill>
                <a:effectLst/>
                <a:uLnTx/>
                <a:uFillTx/>
                <a:latin typeface="Calibri" pitchFamily="34" charset="0"/>
                <a:ea typeface="+mn-ea"/>
                <a:cs typeface="Arial" charset="0"/>
              </a:rPr>
              <a:pPr marL="0" marR="0" lvl="0" indent="0" algn="r" defTabSz="886419" rtl="0" eaLnBrk="1" fontAlgn="base" latinLnBrk="0" hangingPunct="1">
                <a:lnSpc>
                  <a:spcPct val="100000"/>
                </a:lnSpc>
                <a:spcBef>
                  <a:spcPct val="0"/>
                </a:spcBef>
                <a:spcAft>
                  <a:spcPct val="0"/>
                </a:spcAft>
                <a:buClrTx/>
                <a:buSzTx/>
                <a:buFontTx/>
                <a:buNone/>
                <a:tabLst/>
                <a:defRPr/>
              </a:pPr>
              <a:t>40</a:t>
            </a:fld>
            <a:endParaRPr kumimoji="0" lang="pl-PL" sz="1200" b="0" i="0" u="none" strike="noStrike" kern="1200" cap="none" spc="0" normalizeH="0" baseline="0" noProof="0">
              <a:ln>
                <a:noFill/>
              </a:ln>
              <a:solidFill>
                <a:prstClr val="black"/>
              </a:solidFill>
              <a:effectLst/>
              <a:uLnTx/>
              <a:uFillTx/>
              <a:latin typeface="Calibri" pitchFamily="34" charset="0"/>
              <a:ea typeface="+mn-ea"/>
              <a:cs typeface="Arial" charset="0"/>
            </a:endParaRPr>
          </a:p>
        </p:txBody>
      </p:sp>
    </p:spTree>
    <p:extLst>
      <p:ext uri="{BB962C8B-B14F-4D97-AF65-F5344CB8AC3E}">
        <p14:creationId xmlns:p14="http://schemas.microsoft.com/office/powerpoint/2010/main" val="324524009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pPr marL="0" marR="0" lvl="0" indent="0" algn="r" defTabSz="886419" rtl="0" eaLnBrk="1" fontAlgn="base" latinLnBrk="0" hangingPunct="1">
              <a:lnSpc>
                <a:spcPct val="100000"/>
              </a:lnSpc>
              <a:spcBef>
                <a:spcPct val="0"/>
              </a:spcBef>
              <a:spcAft>
                <a:spcPct val="0"/>
              </a:spcAft>
              <a:buClrTx/>
              <a:buSzTx/>
              <a:buFontTx/>
              <a:buNone/>
              <a:tabLst/>
              <a:defRPr/>
            </a:pPr>
            <a:fld id="{50B9FBB1-BB0F-46BC-A8CC-FB807664B001}" type="slidenum">
              <a:rPr kumimoji="0" lang="pl-PL" sz="1200" b="0" i="0" u="none" strike="noStrike" kern="1200" cap="none" spc="0" normalizeH="0" baseline="0" noProof="0">
                <a:ln>
                  <a:noFill/>
                </a:ln>
                <a:solidFill>
                  <a:prstClr val="black"/>
                </a:solidFill>
                <a:effectLst/>
                <a:uLnTx/>
                <a:uFillTx/>
                <a:latin typeface="Calibri" pitchFamily="34" charset="0"/>
                <a:ea typeface="+mn-ea"/>
                <a:cs typeface="Arial" charset="0"/>
              </a:rPr>
              <a:pPr marL="0" marR="0" lvl="0" indent="0" algn="r" defTabSz="886419" rtl="0" eaLnBrk="1" fontAlgn="base" latinLnBrk="0" hangingPunct="1">
                <a:lnSpc>
                  <a:spcPct val="100000"/>
                </a:lnSpc>
                <a:spcBef>
                  <a:spcPct val="0"/>
                </a:spcBef>
                <a:spcAft>
                  <a:spcPct val="0"/>
                </a:spcAft>
                <a:buClrTx/>
                <a:buSzTx/>
                <a:buFontTx/>
                <a:buNone/>
                <a:tabLst/>
                <a:defRPr/>
              </a:pPr>
              <a:t>41</a:t>
            </a:fld>
            <a:endParaRPr kumimoji="0" lang="pl-PL" sz="1200" b="0" i="0" u="none" strike="noStrike" kern="1200" cap="none" spc="0" normalizeH="0" baseline="0" noProof="0">
              <a:ln>
                <a:noFill/>
              </a:ln>
              <a:solidFill>
                <a:prstClr val="black"/>
              </a:solidFill>
              <a:effectLst/>
              <a:uLnTx/>
              <a:uFillTx/>
              <a:latin typeface="Calibri" pitchFamily="34" charset="0"/>
              <a:ea typeface="+mn-ea"/>
              <a:cs typeface="Arial" charset="0"/>
            </a:endParaRPr>
          </a:p>
        </p:txBody>
      </p:sp>
    </p:spTree>
    <p:extLst>
      <p:ext uri="{BB962C8B-B14F-4D97-AF65-F5344CB8AC3E}">
        <p14:creationId xmlns:p14="http://schemas.microsoft.com/office/powerpoint/2010/main" val="384221628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pPr>
              <a:defRPr/>
            </a:pPr>
            <a:fld id="{50B9FBB1-BB0F-46BC-A8CC-FB807664B001}" type="slidenum">
              <a:rPr lang="pl-PL" smtClean="0"/>
              <a:pPr>
                <a:defRPr/>
              </a:pPr>
              <a:t>42</a:t>
            </a:fld>
            <a:endParaRPr lang="pl-PL"/>
          </a:p>
        </p:txBody>
      </p:sp>
    </p:spTree>
    <p:extLst>
      <p:ext uri="{BB962C8B-B14F-4D97-AF65-F5344CB8AC3E}">
        <p14:creationId xmlns:p14="http://schemas.microsoft.com/office/powerpoint/2010/main" val="190118064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pPr>
              <a:defRPr/>
            </a:pPr>
            <a:fld id="{50B9FBB1-BB0F-46BC-A8CC-FB807664B001}" type="slidenum">
              <a:rPr lang="pl-PL" smtClean="0"/>
              <a:pPr>
                <a:defRPr/>
              </a:pPr>
              <a:t>43</a:t>
            </a:fld>
            <a:endParaRPr lang="pl-PL"/>
          </a:p>
        </p:txBody>
      </p:sp>
    </p:spTree>
    <p:extLst>
      <p:ext uri="{BB962C8B-B14F-4D97-AF65-F5344CB8AC3E}">
        <p14:creationId xmlns:p14="http://schemas.microsoft.com/office/powerpoint/2010/main" val="96959380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pPr marL="0" marR="0" lvl="0" indent="0" algn="r" defTabSz="886419" rtl="0" eaLnBrk="1" fontAlgn="base" latinLnBrk="0" hangingPunct="1">
              <a:lnSpc>
                <a:spcPct val="100000"/>
              </a:lnSpc>
              <a:spcBef>
                <a:spcPct val="0"/>
              </a:spcBef>
              <a:spcAft>
                <a:spcPct val="0"/>
              </a:spcAft>
              <a:buClrTx/>
              <a:buSzTx/>
              <a:buFontTx/>
              <a:buNone/>
              <a:tabLst/>
              <a:defRPr/>
            </a:pPr>
            <a:fld id="{50B9FBB1-BB0F-46BC-A8CC-FB807664B001}" type="slidenum">
              <a:rPr kumimoji="0" lang="pl-PL" sz="1200" b="0" i="0" u="none" strike="noStrike" kern="1200" cap="none" spc="0" normalizeH="0" baseline="0" noProof="0">
                <a:ln>
                  <a:noFill/>
                </a:ln>
                <a:solidFill>
                  <a:prstClr val="black"/>
                </a:solidFill>
                <a:effectLst/>
                <a:uLnTx/>
                <a:uFillTx/>
                <a:latin typeface="Calibri" pitchFamily="34" charset="0"/>
                <a:ea typeface="+mn-ea"/>
                <a:cs typeface="Arial" charset="0"/>
              </a:rPr>
              <a:pPr marL="0" marR="0" lvl="0" indent="0" algn="r" defTabSz="886419" rtl="0" eaLnBrk="1" fontAlgn="base" latinLnBrk="0" hangingPunct="1">
                <a:lnSpc>
                  <a:spcPct val="100000"/>
                </a:lnSpc>
                <a:spcBef>
                  <a:spcPct val="0"/>
                </a:spcBef>
                <a:spcAft>
                  <a:spcPct val="0"/>
                </a:spcAft>
                <a:buClrTx/>
                <a:buSzTx/>
                <a:buFontTx/>
                <a:buNone/>
                <a:tabLst/>
                <a:defRPr/>
              </a:pPr>
              <a:t>44</a:t>
            </a:fld>
            <a:endParaRPr kumimoji="0" lang="pl-PL" sz="1200" b="0" i="0" u="none" strike="noStrike" kern="1200" cap="none" spc="0" normalizeH="0" baseline="0" noProof="0">
              <a:ln>
                <a:noFill/>
              </a:ln>
              <a:solidFill>
                <a:prstClr val="black"/>
              </a:solidFill>
              <a:effectLst/>
              <a:uLnTx/>
              <a:uFillTx/>
              <a:latin typeface="Calibri" pitchFamily="34" charset="0"/>
              <a:ea typeface="+mn-ea"/>
              <a:cs typeface="Arial" charset="0"/>
            </a:endParaRPr>
          </a:p>
        </p:txBody>
      </p:sp>
    </p:spTree>
    <p:extLst>
      <p:ext uri="{BB962C8B-B14F-4D97-AF65-F5344CB8AC3E}">
        <p14:creationId xmlns:p14="http://schemas.microsoft.com/office/powerpoint/2010/main" val="403060130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pPr>
              <a:defRPr/>
            </a:pPr>
            <a:fld id="{50B9FBB1-BB0F-46BC-A8CC-FB807664B001}" type="slidenum">
              <a:rPr lang="pl-PL" smtClean="0"/>
              <a:pPr>
                <a:defRPr/>
              </a:pPr>
              <a:t>45</a:t>
            </a:fld>
            <a:endParaRPr lang="pl-PL"/>
          </a:p>
        </p:txBody>
      </p:sp>
    </p:spTree>
    <p:extLst>
      <p:ext uri="{BB962C8B-B14F-4D97-AF65-F5344CB8AC3E}">
        <p14:creationId xmlns:p14="http://schemas.microsoft.com/office/powerpoint/2010/main" val="82874830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pPr>
              <a:defRPr/>
            </a:pPr>
            <a:fld id="{50B9FBB1-BB0F-46BC-A8CC-FB807664B001}" type="slidenum">
              <a:rPr lang="pl-PL" smtClean="0"/>
              <a:pPr>
                <a:defRPr/>
              </a:pPr>
              <a:t>46</a:t>
            </a:fld>
            <a:endParaRPr lang="pl-PL"/>
          </a:p>
        </p:txBody>
      </p:sp>
    </p:spTree>
    <p:extLst>
      <p:ext uri="{BB962C8B-B14F-4D97-AF65-F5344CB8AC3E}">
        <p14:creationId xmlns:p14="http://schemas.microsoft.com/office/powerpoint/2010/main" val="210816298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pPr>
              <a:defRPr/>
            </a:pPr>
            <a:fld id="{50B9FBB1-BB0F-46BC-A8CC-FB807664B001}" type="slidenum">
              <a:rPr lang="pl-PL" smtClean="0"/>
              <a:pPr>
                <a:defRPr/>
              </a:pPr>
              <a:t>47</a:t>
            </a:fld>
            <a:endParaRPr lang="pl-PL"/>
          </a:p>
        </p:txBody>
      </p:sp>
    </p:spTree>
    <p:extLst>
      <p:ext uri="{BB962C8B-B14F-4D97-AF65-F5344CB8AC3E}">
        <p14:creationId xmlns:p14="http://schemas.microsoft.com/office/powerpoint/2010/main" val="310924399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pPr>
              <a:defRPr/>
            </a:pPr>
            <a:fld id="{50B9FBB1-BB0F-46BC-A8CC-FB807664B001}" type="slidenum">
              <a:rPr lang="pl-PL" smtClean="0"/>
              <a:pPr>
                <a:defRPr/>
              </a:pPr>
              <a:t>48</a:t>
            </a:fld>
            <a:endParaRPr lang="pl-PL"/>
          </a:p>
        </p:txBody>
      </p:sp>
    </p:spTree>
    <p:extLst>
      <p:ext uri="{BB962C8B-B14F-4D97-AF65-F5344CB8AC3E}">
        <p14:creationId xmlns:p14="http://schemas.microsoft.com/office/powerpoint/2010/main" val="41351636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pPr>
              <a:defRPr/>
            </a:pPr>
            <a:fld id="{50B9FBB1-BB0F-46BC-A8CC-FB807664B001}" type="slidenum">
              <a:rPr lang="pl-PL" smtClean="0"/>
              <a:pPr>
                <a:defRPr/>
              </a:pPr>
              <a:t>49</a:t>
            </a:fld>
            <a:endParaRPr lang="pl-PL"/>
          </a:p>
        </p:txBody>
      </p:sp>
    </p:spTree>
    <p:extLst>
      <p:ext uri="{BB962C8B-B14F-4D97-AF65-F5344CB8AC3E}">
        <p14:creationId xmlns:p14="http://schemas.microsoft.com/office/powerpoint/2010/main" val="365144436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pPr>
              <a:defRPr/>
            </a:pPr>
            <a:fld id="{50B9FBB1-BB0F-46BC-A8CC-FB807664B001}" type="slidenum">
              <a:rPr lang="pl-PL" smtClean="0"/>
              <a:pPr>
                <a:defRPr/>
              </a:pPr>
              <a:t>50</a:t>
            </a:fld>
            <a:endParaRPr lang="pl-PL"/>
          </a:p>
        </p:txBody>
      </p:sp>
    </p:spTree>
    <p:extLst>
      <p:ext uri="{BB962C8B-B14F-4D97-AF65-F5344CB8AC3E}">
        <p14:creationId xmlns:p14="http://schemas.microsoft.com/office/powerpoint/2010/main" val="243702293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pPr>
              <a:defRPr/>
            </a:pPr>
            <a:fld id="{50B9FBB1-BB0F-46BC-A8CC-FB807664B001}" type="slidenum">
              <a:rPr lang="pl-PL" smtClean="0"/>
              <a:pPr>
                <a:defRPr/>
              </a:pPr>
              <a:t>51</a:t>
            </a:fld>
            <a:endParaRPr lang="pl-PL"/>
          </a:p>
        </p:txBody>
      </p:sp>
    </p:spTree>
    <p:extLst>
      <p:ext uri="{BB962C8B-B14F-4D97-AF65-F5344CB8AC3E}">
        <p14:creationId xmlns:p14="http://schemas.microsoft.com/office/powerpoint/2010/main" val="221884927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dirty="0"/>
          </a:p>
        </p:txBody>
      </p:sp>
      <p:sp>
        <p:nvSpPr>
          <p:cNvPr id="4" name="Symbol zastępczy numeru slajdu 3"/>
          <p:cNvSpPr>
            <a:spLocks noGrp="1"/>
          </p:cNvSpPr>
          <p:nvPr>
            <p:ph type="sldNum" sz="quarter" idx="10"/>
          </p:nvPr>
        </p:nvSpPr>
        <p:spPr/>
        <p:txBody>
          <a:bodyPr/>
          <a:lstStyle/>
          <a:p>
            <a:pPr>
              <a:defRPr/>
            </a:pPr>
            <a:fld id="{50B9FBB1-BB0F-46BC-A8CC-FB807664B001}" type="slidenum">
              <a:rPr lang="pl-PL" smtClean="0"/>
              <a:pPr>
                <a:defRPr/>
              </a:pPr>
              <a:t>52</a:t>
            </a:fld>
            <a:endParaRPr lang="pl-PL"/>
          </a:p>
        </p:txBody>
      </p:sp>
    </p:spTree>
    <p:extLst>
      <p:ext uri="{BB962C8B-B14F-4D97-AF65-F5344CB8AC3E}">
        <p14:creationId xmlns:p14="http://schemas.microsoft.com/office/powerpoint/2010/main" val="142268312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fontScale="55000" lnSpcReduction="20000"/>
          </a:bodyPr>
          <a:lstStyle/>
          <a:p>
            <a:r>
              <a:rPr lang="pl-PL" dirty="0"/>
              <a:t>Aby wniosek został uwzględniony, musi osiągnąć następujące progi:</a:t>
            </a:r>
          </a:p>
          <a:p>
            <a:pPr marL="228600" indent="-228600">
              <a:buAutoNum type="arabicPeriod"/>
            </a:pPr>
            <a:r>
              <a:rPr lang="pl-PL" b="1" dirty="0"/>
              <a:t>co najmniej 60 punktów na 100 możliwych</a:t>
            </a:r>
            <a:r>
              <a:rPr lang="pl-PL" dirty="0"/>
              <a:t>, </a:t>
            </a:r>
          </a:p>
          <a:p>
            <a:pPr marL="0" indent="0">
              <a:buNone/>
            </a:pPr>
            <a:r>
              <a:rPr lang="pl-PL" dirty="0"/>
              <a:t>oraz</a:t>
            </a:r>
          </a:p>
          <a:p>
            <a:r>
              <a:rPr lang="pl-PL" b="1" dirty="0"/>
              <a:t>2. co najmniej połowę maksymalnej liczby punktów w każdej z trzech kategorii.</a:t>
            </a:r>
          </a:p>
          <a:p>
            <a:endParaRPr lang="pl-PL" b="1" dirty="0"/>
          </a:p>
          <a:p>
            <a:r>
              <a:rPr lang="pl-PL" b="1" dirty="0"/>
              <a:t>KATEGORIA I</a:t>
            </a:r>
            <a:r>
              <a:rPr lang="pl-PL" b="1" baseline="0" dirty="0"/>
              <a:t> ZGODNOŚĆ/ADEKWATNOŚĆ</a:t>
            </a:r>
          </a:p>
          <a:p>
            <a:pPr marL="228600" indent="-228600">
              <a:buFont typeface="+mj-lt"/>
              <a:buAutoNum type="arabicPeriod"/>
            </a:pPr>
            <a:r>
              <a:rPr lang="pl-PL" sz="1200" b="0" i="0" u="none" strike="noStrike" kern="1200" baseline="0" dirty="0">
                <a:solidFill>
                  <a:schemeClr val="tx1"/>
                </a:solidFill>
                <a:latin typeface="+mn-lt"/>
                <a:ea typeface="+mn-ea"/>
                <a:cs typeface="+mn-cs"/>
              </a:rPr>
              <a:t>Pod względem profilu, doświadczenia, grupy docelowej osób uczących się wnioskodawcy</a:t>
            </a:r>
          </a:p>
          <a:p>
            <a:pPr marL="228600" indent="-228600">
              <a:buFont typeface="+mj-lt"/>
              <a:buAutoNum type="arabicPeriod"/>
            </a:pPr>
            <a:r>
              <a:rPr lang="pl-PL" sz="1200" b="0" i="0" u="none" strike="noStrike" kern="1200" baseline="0" dirty="0">
                <a:solidFill>
                  <a:schemeClr val="tx1"/>
                </a:solidFill>
                <a:latin typeface="+mn-lt"/>
                <a:ea typeface="+mn-ea"/>
                <a:cs typeface="+mn-cs"/>
              </a:rPr>
              <a:t>Czy wniosek jest adekwatny dla sektora edukacji szkolnej</a:t>
            </a:r>
          </a:p>
          <a:p>
            <a:pPr marL="228600" indent="-228600">
              <a:buFont typeface="+mj-lt"/>
              <a:buAutoNum type="arabicPeriod"/>
            </a:pPr>
            <a:r>
              <a:rPr lang="pl-PL" sz="1200" b="0" i="0" u="none" strike="noStrike" kern="1200" baseline="0" dirty="0">
                <a:solidFill>
                  <a:schemeClr val="tx1"/>
                </a:solidFill>
                <a:latin typeface="+mn-lt"/>
                <a:ea typeface="+mn-ea"/>
                <a:cs typeface="+mn-cs"/>
              </a:rPr>
              <a:t>Czy wniosek dotyczący projektu jest istotny z punktu widzenia celów działania</a:t>
            </a:r>
          </a:p>
          <a:p>
            <a:pPr marL="228600" indent="-228600">
              <a:buFont typeface="+mj-lt"/>
              <a:buAutoNum type="arabicPeriod"/>
            </a:pPr>
            <a:r>
              <a:rPr lang="pl-PL" sz="1200" b="0" i="0" u="none" strike="noStrike" kern="1200" baseline="0" dirty="0">
                <a:solidFill>
                  <a:schemeClr val="tx1"/>
                </a:solidFill>
                <a:latin typeface="+mn-lt"/>
                <a:ea typeface="+mn-ea"/>
                <a:cs typeface="+mn-cs"/>
              </a:rPr>
              <a:t>Oraz czy wniosek jest istotny z punktu widzenia następujących konkretnych priorytetów:</a:t>
            </a:r>
          </a:p>
          <a:p>
            <a:pPr marL="171450" indent="-171450">
              <a:buFont typeface="Arial" panose="020B0604020202020204" pitchFamily="34" charset="0"/>
              <a:buChar char="•"/>
            </a:pPr>
            <a:r>
              <a:rPr lang="pl-PL" sz="1200" b="0" i="0" u="none" strike="noStrike" kern="1200" baseline="0" dirty="0">
                <a:solidFill>
                  <a:schemeClr val="tx1"/>
                </a:solidFill>
                <a:latin typeface="+mn-lt"/>
                <a:ea typeface="+mn-ea"/>
                <a:cs typeface="+mn-cs"/>
              </a:rPr>
              <a:t>Wspieranie nowych osób po raz pierwszy uczestniczących w akcji oraz mniej doświadczonych organizacji</a:t>
            </a:r>
          </a:p>
          <a:p>
            <a:pPr marL="171450" indent="-171450">
              <a:buFont typeface="Arial" panose="020B0604020202020204" pitchFamily="34" charset="0"/>
              <a:buChar char="•"/>
            </a:pPr>
            <a:r>
              <a:rPr lang="pl-PL" sz="1200" b="0" i="0" u="none" strike="noStrike" kern="1200" baseline="0" dirty="0">
                <a:solidFill>
                  <a:schemeClr val="tx1"/>
                </a:solidFill>
                <a:latin typeface="+mn-lt"/>
                <a:ea typeface="+mn-ea"/>
                <a:cs typeface="+mn-cs"/>
              </a:rPr>
              <a:t>Wspieranie uczestników w zakresie długoterminowej mobilności edukacyjnej uczniów</a:t>
            </a:r>
          </a:p>
          <a:p>
            <a:pPr marL="171450" indent="-171450">
              <a:buFont typeface="Arial" panose="020B0604020202020204" pitchFamily="34" charset="0"/>
              <a:buChar char="•"/>
            </a:pPr>
            <a:r>
              <a:rPr lang="pl-PL" sz="1200" b="0" i="0" u="none" strike="noStrike" kern="1200" baseline="0" dirty="0">
                <a:solidFill>
                  <a:schemeClr val="tx1"/>
                </a:solidFill>
                <a:latin typeface="+mn-lt"/>
                <a:ea typeface="+mn-ea"/>
                <a:cs typeface="+mn-cs"/>
              </a:rPr>
              <a:t>Wspieranie osób o mniejszych szansach</a:t>
            </a:r>
          </a:p>
          <a:p>
            <a:endParaRPr lang="pl-PL" sz="1200" b="0" i="0" u="none" strike="noStrike" kern="1200" baseline="0" dirty="0">
              <a:solidFill>
                <a:schemeClr val="tx1"/>
              </a:solidFill>
              <a:latin typeface="+mn-lt"/>
              <a:ea typeface="+mn-ea"/>
              <a:cs typeface="+mn-cs"/>
            </a:endParaRPr>
          </a:p>
          <a:p>
            <a:r>
              <a:rPr lang="pl-PL" sz="1200" b="1" i="0" u="none" strike="noStrike" kern="1200" baseline="0" dirty="0">
                <a:solidFill>
                  <a:schemeClr val="tx1"/>
                </a:solidFill>
                <a:latin typeface="+mn-lt"/>
                <a:ea typeface="+mn-ea"/>
                <a:cs typeface="+mn-cs"/>
              </a:rPr>
              <a:t>KATEGORIA II JAKOŚĆ PLANOWANYCH DZIAŁAŃ</a:t>
            </a:r>
          </a:p>
          <a:p>
            <a:r>
              <a:rPr lang="pl-PL" sz="1200" b="0" i="0" u="none" strike="noStrike" kern="1200" baseline="0" dirty="0">
                <a:solidFill>
                  <a:schemeClr val="tx1"/>
                </a:solidFill>
                <a:latin typeface="+mn-lt"/>
                <a:ea typeface="+mn-ea"/>
                <a:cs typeface="+mn-cs"/>
              </a:rPr>
              <a:t>Zakres, w jakim:</a:t>
            </a:r>
          </a:p>
          <a:p>
            <a:pPr marL="228600" indent="-228600">
              <a:buFont typeface="+mj-lt"/>
              <a:buAutoNum type="arabicPeriod"/>
            </a:pPr>
            <a:r>
              <a:rPr lang="pl-PL" sz="1200" b="0" i="0" u="none" strike="noStrike" kern="1200" baseline="0" dirty="0">
                <a:solidFill>
                  <a:schemeClr val="tx1"/>
                </a:solidFill>
                <a:latin typeface="+mn-lt"/>
                <a:ea typeface="+mn-ea"/>
                <a:cs typeface="+mn-cs"/>
              </a:rPr>
              <a:t>cele proponowane w ramach projektu odnoszą się do potrzeb organizacji składającej wniosek, jej pracowników i osób uczących się w jasny i konkretny sposób;</a:t>
            </a:r>
          </a:p>
          <a:p>
            <a:pPr marL="228600" indent="-228600">
              <a:buFont typeface="+mj-lt"/>
              <a:buAutoNum type="arabicPeriod"/>
            </a:pPr>
            <a:r>
              <a:rPr lang="pl-PL" sz="1200" b="0" i="0" u="none" strike="noStrike" kern="1200" baseline="0" dirty="0">
                <a:solidFill>
                  <a:schemeClr val="tx1"/>
                </a:solidFill>
                <a:latin typeface="+mn-lt"/>
                <a:ea typeface="+mn-ea"/>
                <a:cs typeface="+mn-cs"/>
              </a:rPr>
              <a:t>proponowane działania i ich treść są odpowiednie do osiągnięcia celów projektu;</a:t>
            </a:r>
          </a:p>
          <a:p>
            <a:pPr marL="228600" indent="-228600">
              <a:buFont typeface="+mj-lt"/>
              <a:buAutoNum type="arabicPeriod"/>
            </a:pPr>
            <a:r>
              <a:rPr lang="pl-PL" sz="1200" b="0" i="0" u="none" strike="noStrike" kern="1200" baseline="0" dirty="0">
                <a:solidFill>
                  <a:schemeClr val="tx1"/>
                </a:solidFill>
                <a:latin typeface="+mn-lt"/>
                <a:ea typeface="+mn-ea"/>
                <a:cs typeface="+mn-cs"/>
              </a:rPr>
              <a:t>Czy opracowano jasny plan pracy w odniesieniu do każdego z proponowanych działań;</a:t>
            </a:r>
          </a:p>
          <a:p>
            <a:pPr marL="228600" indent="-228600">
              <a:buFont typeface="+mj-lt"/>
              <a:buAutoNum type="arabicPeriod"/>
            </a:pPr>
            <a:r>
              <a:rPr lang="pl-PL" sz="1200" b="0" i="0" u="none" strike="noStrike" kern="1200" baseline="0" dirty="0">
                <a:solidFill>
                  <a:schemeClr val="tx1"/>
                </a:solidFill>
                <a:latin typeface="+mn-lt"/>
                <a:ea typeface="+mn-ea"/>
                <a:cs typeface="+mn-cs"/>
              </a:rPr>
              <a:t>Czy projekt uwzględnia zrównoważone środowiskowo i odpowiedzialne praktyki;</a:t>
            </a:r>
          </a:p>
          <a:p>
            <a:pPr marL="228600" indent="-228600">
              <a:buFont typeface="+mj-lt"/>
              <a:buAutoNum type="arabicPeriod"/>
            </a:pPr>
            <a:r>
              <a:rPr lang="pl-PL" sz="1200" b="0" i="0" u="none" strike="noStrike" kern="1200" baseline="0" dirty="0">
                <a:solidFill>
                  <a:schemeClr val="tx1"/>
                </a:solidFill>
                <a:latin typeface="+mn-lt"/>
                <a:ea typeface="+mn-ea"/>
                <a:cs typeface="+mn-cs"/>
              </a:rPr>
              <a:t>Czy w ramach projektu korzysta się z cyfrowych narzędzi (w szczególności </a:t>
            </a:r>
            <a:r>
              <a:rPr lang="pl-PL" sz="1200" b="0" i="0" u="none" strike="noStrike" kern="1200" baseline="0" dirty="0" err="1">
                <a:solidFill>
                  <a:schemeClr val="tx1"/>
                </a:solidFill>
                <a:latin typeface="+mn-lt"/>
                <a:ea typeface="+mn-ea"/>
                <a:cs typeface="+mn-cs"/>
              </a:rPr>
              <a:t>eTwinningu</a:t>
            </a:r>
            <a:r>
              <a:rPr lang="pl-PL" sz="1200" b="0" i="0" u="none" strike="noStrike" kern="1200" baseline="0" dirty="0">
                <a:solidFill>
                  <a:schemeClr val="tx1"/>
                </a:solidFill>
                <a:latin typeface="+mn-lt"/>
                <a:ea typeface="+mn-ea"/>
                <a:cs typeface="+mn-cs"/>
              </a:rPr>
              <a:t>) i metod uczenia się w celu uzupełnienia działań w zakresie mobilności fizycznej ora poprawy współpracy z organizacjami partnerskimi.</a:t>
            </a:r>
          </a:p>
          <a:p>
            <a:pPr marL="228600" indent="-228600">
              <a:buFont typeface="+mj-lt"/>
              <a:buAutoNum type="arabicPeriod"/>
            </a:pPr>
            <a:endParaRPr lang="pl-PL" sz="1200" b="0" i="0" u="none" strike="noStrike" kern="1200" baseline="0" dirty="0">
              <a:solidFill>
                <a:schemeClr val="tx1"/>
              </a:solidFill>
              <a:latin typeface="+mn-lt"/>
              <a:ea typeface="+mn-ea"/>
              <a:cs typeface="+mn-cs"/>
            </a:endParaRPr>
          </a:p>
          <a:p>
            <a:pPr marL="0" indent="0">
              <a:buFont typeface="+mj-lt"/>
              <a:buNone/>
            </a:pPr>
            <a:r>
              <a:rPr lang="pl-PL" sz="1200" b="1" i="0" u="none" strike="noStrike" kern="1200" baseline="0" dirty="0">
                <a:solidFill>
                  <a:schemeClr val="tx1"/>
                </a:solidFill>
                <a:latin typeface="+mn-lt"/>
                <a:ea typeface="+mn-ea"/>
                <a:cs typeface="+mn-cs"/>
              </a:rPr>
              <a:t>KATEGORIA III JAKOŚĆ DZIAŁAŃ NASTĘPCZYCH</a:t>
            </a:r>
          </a:p>
          <a:p>
            <a:r>
              <a:rPr lang="pl-PL" sz="1200" b="0" i="0" u="none" strike="noStrike" kern="1200" baseline="0" dirty="0">
                <a:solidFill>
                  <a:schemeClr val="tx1"/>
                </a:solidFill>
                <a:latin typeface="+mn-lt"/>
                <a:ea typeface="+mn-ea"/>
                <a:cs typeface="+mn-cs"/>
              </a:rPr>
              <a:t>Badany będzie zakres, w jakim:</a:t>
            </a:r>
          </a:p>
          <a:p>
            <a:pPr marL="228600" indent="-228600">
              <a:buFont typeface="+mj-lt"/>
              <a:buAutoNum type="arabicPeriod"/>
            </a:pPr>
            <a:r>
              <a:rPr lang="pl-PL" sz="1200" b="0" i="0" u="none" strike="noStrike" kern="1200" baseline="0" dirty="0">
                <a:solidFill>
                  <a:schemeClr val="tx1"/>
                </a:solidFill>
                <a:latin typeface="+mn-lt"/>
                <a:ea typeface="+mn-ea"/>
                <a:cs typeface="+mn-cs"/>
              </a:rPr>
              <a:t>wnioskodawca zaproponował konkretne i logiczne kroki w celu uwzględnienia wyników działań w zakresie mobilności w ramach regularnej pracy organizacji;</a:t>
            </a:r>
          </a:p>
          <a:p>
            <a:pPr marL="228600" indent="-228600">
              <a:buFont typeface="+mj-lt"/>
              <a:buAutoNum type="arabicPeriod"/>
            </a:pPr>
            <a:r>
              <a:rPr lang="pl-PL" sz="1200" b="0" i="0" u="none" strike="noStrike" kern="1200" baseline="0" dirty="0">
                <a:solidFill>
                  <a:schemeClr val="tx1"/>
                </a:solidFill>
                <a:latin typeface="+mn-lt"/>
                <a:ea typeface="+mn-ea"/>
                <a:cs typeface="+mn-cs"/>
              </a:rPr>
              <a:t>wnioskodawca zaproponował odpowiedni sposób oceny efektów projektu;</a:t>
            </a:r>
          </a:p>
          <a:p>
            <a:pPr marL="228600" indent="-228600">
              <a:buFont typeface="+mj-lt"/>
              <a:buAutoNum type="arabicPeriod"/>
            </a:pPr>
            <a:r>
              <a:rPr lang="pl-PL" sz="1200" b="0" i="0" u="none" strike="noStrike" kern="1200" baseline="0" dirty="0">
                <a:solidFill>
                  <a:schemeClr val="tx1"/>
                </a:solidFill>
                <a:latin typeface="+mn-lt"/>
                <a:ea typeface="+mn-ea"/>
                <a:cs typeface="+mn-cs"/>
              </a:rPr>
              <a:t>wnioskodawca zaproponował konkretne i skuteczne działania mające na celu udostępnienie wyników projektu w ramach organizacji składającej wniosek,</a:t>
            </a:r>
          </a:p>
          <a:p>
            <a:pPr marL="228600" indent="-228600">
              <a:buFont typeface="+mj-lt"/>
              <a:buAutoNum type="arabicPeriod"/>
            </a:pPr>
            <a:r>
              <a:rPr lang="pl-PL" sz="1200" b="0" i="0" u="none" strike="noStrike" kern="1200" baseline="0" dirty="0">
                <a:solidFill>
                  <a:schemeClr val="tx1"/>
                </a:solidFill>
                <a:latin typeface="+mn-lt"/>
                <a:ea typeface="+mn-ea"/>
                <a:cs typeface="+mn-cs"/>
              </a:rPr>
              <a:t>wnioskodawca zaplanował podzielenie się nimi z innymi organizacjami i opinią publiczną oraz publiczne uznanie finansowania Unii Europejskiej.</a:t>
            </a:r>
            <a:endParaRPr lang="pl-PL" b="1" dirty="0"/>
          </a:p>
        </p:txBody>
      </p:sp>
      <p:sp>
        <p:nvSpPr>
          <p:cNvPr id="4" name="Symbol zastępczy numeru slajdu 3"/>
          <p:cNvSpPr>
            <a:spLocks noGrp="1"/>
          </p:cNvSpPr>
          <p:nvPr>
            <p:ph type="sldNum" sz="quarter" idx="10"/>
          </p:nvPr>
        </p:nvSpPr>
        <p:spPr/>
        <p:txBody>
          <a:bodyPr/>
          <a:lstStyle/>
          <a:p>
            <a:pPr>
              <a:defRPr/>
            </a:pPr>
            <a:fld id="{50B9FBB1-BB0F-46BC-A8CC-FB807664B001}" type="slidenum">
              <a:rPr lang="pl-PL" smtClean="0"/>
              <a:pPr>
                <a:defRPr/>
              </a:pPr>
              <a:t>53</a:t>
            </a:fld>
            <a:endParaRPr lang="pl-PL"/>
          </a:p>
        </p:txBody>
      </p:sp>
    </p:spTree>
    <p:extLst>
      <p:ext uri="{BB962C8B-B14F-4D97-AF65-F5344CB8AC3E}">
        <p14:creationId xmlns:p14="http://schemas.microsoft.com/office/powerpoint/2010/main" val="129084698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fontScale="32500" lnSpcReduction="20000"/>
          </a:bodyPr>
          <a:lstStyle/>
          <a:p>
            <a:r>
              <a:rPr lang="pl-PL" dirty="0"/>
              <a:t>Aby wniosek został uwzględniony, musi osiągnąć następujące progi:</a:t>
            </a:r>
          </a:p>
          <a:p>
            <a:pPr marL="228600" indent="-228600">
              <a:buAutoNum type="arabicPeriod"/>
            </a:pPr>
            <a:r>
              <a:rPr lang="pl-PL" b="1" dirty="0"/>
              <a:t>co najmniej 70 punktów na 100 możliwych</a:t>
            </a:r>
            <a:r>
              <a:rPr lang="pl-PL" dirty="0"/>
              <a:t>, </a:t>
            </a:r>
          </a:p>
          <a:p>
            <a:pPr marL="0" indent="0">
              <a:buNone/>
            </a:pPr>
            <a:r>
              <a:rPr lang="pl-PL" dirty="0"/>
              <a:t>oraz</a:t>
            </a:r>
          </a:p>
          <a:p>
            <a:r>
              <a:rPr lang="pl-PL" b="1" dirty="0"/>
              <a:t>2. co najmniej połowę maksymalnej liczby punktów w każdej z trzech kategorii.</a:t>
            </a:r>
          </a:p>
          <a:p>
            <a:endParaRPr lang="pl-PL" b="1" dirty="0"/>
          </a:p>
          <a:p>
            <a:r>
              <a:rPr lang="pl-PL" b="1" baseline="0" dirty="0"/>
              <a:t>ZGODNOŚĆ/ADEKWATNOŚĆ</a:t>
            </a:r>
          </a:p>
          <a:p>
            <a:pPr marL="285750" indent="-285750">
              <a:buFont typeface="Arial" panose="020B0604020202020204" pitchFamily="34" charset="0"/>
              <a:buChar char="•"/>
            </a:pPr>
            <a:r>
              <a:rPr lang="pl-PL" sz="1900" dirty="0"/>
              <a:t>Czy</a:t>
            </a:r>
            <a:r>
              <a:rPr lang="pl-PL" sz="1900" baseline="0" dirty="0"/>
              <a:t> </a:t>
            </a:r>
            <a:r>
              <a:rPr lang="pl-PL" sz="1900" dirty="0"/>
              <a:t>profil </a:t>
            </a:r>
            <a:r>
              <a:rPr lang="pl-PL" sz="1900" b="1" dirty="0">
                <a:solidFill>
                  <a:schemeClr val="tx1"/>
                </a:solidFill>
              </a:rPr>
              <a:t>wnioskodawcy</a:t>
            </a:r>
            <a:r>
              <a:rPr lang="pl-PL" sz="1900" dirty="0"/>
              <a:t>, jego doświadczenie, działalność i liczba osób uczących się są właściwe dla sektora, w którym składany jest wniosek i celów niniejszego </a:t>
            </a:r>
            <a:r>
              <a:rPr lang="pl-PL" sz="1900" i="1" dirty="0"/>
              <a:t>Zaproszenia do składania wniosków; </a:t>
            </a:r>
          </a:p>
          <a:p>
            <a:endParaRPr lang="pl-PL" sz="1900" dirty="0"/>
          </a:p>
          <a:p>
            <a:pPr marL="285750" indent="-285750">
              <a:buFont typeface="Arial" panose="020B0604020202020204" pitchFamily="34" charset="0"/>
              <a:buChar char="•"/>
            </a:pPr>
            <a:r>
              <a:rPr lang="pl-PL" sz="1900" dirty="0"/>
              <a:t>ponadto w przypadku liderów konsorcjum: profil organizacji planowanych członków konsorcjum odpowiada celom konsorcjum określonym we wniosku, sektorowi wniosku i celom niniejszego </a:t>
            </a:r>
            <a:r>
              <a:rPr lang="pl-PL" sz="1900" i="1" dirty="0"/>
              <a:t>Zaproszenia do składania wniosków; </a:t>
            </a:r>
            <a:r>
              <a:rPr lang="pl-PL" sz="1900" i="0" baseline="0" dirty="0"/>
              <a:t> </a:t>
            </a:r>
          </a:p>
          <a:p>
            <a:pPr marL="285750" indent="-285750">
              <a:buFont typeface="Arial" panose="020B0604020202020204" pitchFamily="34" charset="0"/>
              <a:buChar char="•"/>
            </a:pPr>
            <a:r>
              <a:rPr lang="pl-PL" sz="1900" dirty="0"/>
              <a:t>utworzenie konsorcjum stanowi dla jego z członków wyraźną wartość dodaną w odniesieniu do celów niniejszego </a:t>
            </a:r>
            <a:r>
              <a:rPr lang="pl-PL" sz="1900" i="1" dirty="0"/>
              <a:t>Zaproszenia do składania wniosków.</a:t>
            </a:r>
          </a:p>
          <a:p>
            <a:pPr marL="0" indent="0">
              <a:buFont typeface="Arial" panose="020B0604020202020204" pitchFamily="34" charset="0"/>
              <a:buNone/>
            </a:pPr>
            <a:endParaRPr lang="pl-PL" sz="1900" b="1" i="1" dirty="0"/>
          </a:p>
          <a:p>
            <a:pPr marL="0" indent="0">
              <a:buFont typeface="Arial" panose="020B0604020202020204" pitchFamily="34" charset="0"/>
              <a:buNone/>
            </a:pPr>
            <a:r>
              <a:rPr lang="pl-PL" sz="2000" b="1" baseline="0" dirty="0"/>
              <a:t>PLAN ERASMUSA – CELE</a:t>
            </a:r>
          </a:p>
          <a:p>
            <a:pPr marL="0" indent="0">
              <a:buFont typeface="Arial" panose="020B0604020202020204" pitchFamily="34" charset="0"/>
              <a:buNone/>
            </a:pPr>
            <a:r>
              <a:rPr lang="pl-PL" sz="2500" dirty="0"/>
              <a:t>Czy proponowany Plan Erasmusa jest zgodny z celami niniejszego </a:t>
            </a:r>
            <a:r>
              <a:rPr lang="pl-PL" sz="2500" i="1" dirty="0"/>
              <a:t>Zaproszenia do składania wniosków; </a:t>
            </a:r>
          </a:p>
          <a:p>
            <a:endParaRPr lang="pl-PL" sz="2500" dirty="0"/>
          </a:p>
          <a:p>
            <a:pPr marL="285750" indent="-285750">
              <a:buFont typeface="Arial" panose="020B0604020202020204" pitchFamily="34" charset="0"/>
              <a:buChar char="•"/>
            </a:pPr>
            <a:r>
              <a:rPr lang="pl-PL" sz="2500" dirty="0"/>
              <a:t>cele opisane w Planie Erasmusa w jasny i konkretny sposób odpowiadają potrzebom samej organizacji wnioskującej, ale także potrzebom kadry i osób uczących się; w przypadku liderów konsorcjum niniejsze kryterium ma zastosowanie do całego konsorcjum (lidera i członków konsorcjum) i wymaga, aby cele Planu Erasmusa były spójne z celami konsorcjum określonymi we wniosku</a:t>
            </a:r>
          </a:p>
          <a:p>
            <a:pPr marL="285750" indent="-285750">
              <a:buFont typeface="Arial" panose="020B0604020202020204" pitchFamily="34" charset="0"/>
              <a:buChar char="•"/>
            </a:pPr>
            <a:r>
              <a:rPr lang="pl-PL" sz="2500" dirty="0"/>
              <a:t>proponowane cele Planu Erasmusa i harmonogram ich realizacji są realistyczne i wystarczająco ambitne, aby organizacja (lub konsorcjum) na nich skorzystała;\</a:t>
            </a:r>
          </a:p>
          <a:p>
            <a:pPr marL="285750" indent="-285750">
              <a:buFont typeface="Arial" panose="020B0604020202020204" pitchFamily="34" charset="0"/>
              <a:buChar char="•"/>
            </a:pPr>
            <a:r>
              <a:rPr lang="pl-PL" sz="2500" dirty="0"/>
              <a:t>proponowane działania służące monitorowaniu i ocenie postępów w realizacji celów Planu Erasmusa są właściwe i konkretne; </a:t>
            </a:r>
          </a:p>
          <a:p>
            <a:pPr marL="285750" indent="-285750">
              <a:buFont typeface="Arial" panose="020B0604020202020204" pitchFamily="34" charset="0"/>
              <a:buChar char="•"/>
            </a:pPr>
            <a:r>
              <a:rPr lang="pl-PL" sz="2500" dirty="0"/>
              <a:t>w przypadku jeżeli wnioskodawca dołączył dokumenty strategiczne do wniosku: istnieje wyraźne związek między proponowanym Planem Erasmusa a załączonymi dokumentami </a:t>
            </a:r>
          </a:p>
          <a:p>
            <a:pPr marL="0" indent="0">
              <a:buFont typeface="Arial" panose="020B0604020202020204" pitchFamily="34" charset="0"/>
              <a:buNone/>
            </a:pPr>
            <a:endParaRPr lang="pl-PL" sz="2000" b="1" baseline="0" dirty="0"/>
          </a:p>
          <a:p>
            <a:pPr marL="0" marR="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pl-PL" sz="2000" b="1" baseline="0" dirty="0"/>
              <a:t>PLAN ERASMUSA – DZIAŁANIA</a:t>
            </a:r>
          </a:p>
          <a:p>
            <a:pPr marL="285750" indent="-285750">
              <a:buFont typeface="Arial" panose="020B0604020202020204" pitchFamily="34" charset="0"/>
              <a:buChar char="•"/>
            </a:pPr>
            <a:r>
              <a:rPr lang="pl-PL" dirty="0"/>
              <a:t>czy proponowana liczba uczestników działań </a:t>
            </a:r>
            <a:r>
              <a:rPr lang="pl-PL" dirty="0" err="1"/>
              <a:t>mobilnościowych</a:t>
            </a:r>
            <a:r>
              <a:rPr lang="pl-PL" dirty="0"/>
              <a:t> jest proporcjonalna do wielkości i doświadczenia organizacji wnioskującej; </a:t>
            </a:r>
          </a:p>
          <a:p>
            <a:pPr marL="285750" indent="-285750">
              <a:buFont typeface="Arial" panose="020B0604020202020204" pitchFamily="34" charset="0"/>
              <a:buChar char="•"/>
            </a:pPr>
            <a:r>
              <a:rPr lang="pl-PL" dirty="0"/>
              <a:t>w przypadku liderów konsorcjum zostanie wzięta pod uwagę planowana wielkość konsorcjum; </a:t>
            </a:r>
          </a:p>
          <a:p>
            <a:pPr marL="285750" indent="-285750">
              <a:buFont typeface="Arial" panose="020B0604020202020204" pitchFamily="34" charset="0"/>
              <a:buChar char="•"/>
            </a:pPr>
            <a:r>
              <a:rPr lang="pl-PL" dirty="0"/>
              <a:t>proponowana liczba uczestników działań </a:t>
            </a:r>
            <a:r>
              <a:rPr lang="pl-PL" dirty="0" err="1"/>
              <a:t>mobilnościowych</a:t>
            </a:r>
            <a:r>
              <a:rPr lang="pl-PL" dirty="0"/>
              <a:t> jest realistyczna i właściwa dla realizacji celów określonych w Planie Erasmusa; </a:t>
            </a:r>
          </a:p>
          <a:p>
            <a:pPr marL="285750" indent="-285750">
              <a:buFont typeface="Arial" panose="020B0604020202020204" pitchFamily="34" charset="0"/>
              <a:buChar char="•"/>
            </a:pPr>
            <a:r>
              <a:rPr lang="pl-PL" dirty="0"/>
              <a:t>profile potencjalnych uczestników odpowiadają sektorowi wniosku, Planowi Erasmusa oraz celom niniejszego </a:t>
            </a:r>
            <a:r>
              <a:rPr lang="pl-PL" i="1" dirty="0"/>
              <a:t>Zaproszenia do składania wniosków</a:t>
            </a:r>
            <a:r>
              <a:rPr lang="pl-PL" dirty="0"/>
              <a:t>; </a:t>
            </a:r>
          </a:p>
          <a:p>
            <a:pPr marL="285750" indent="-285750">
              <a:buFont typeface="Arial" panose="020B0604020202020204" pitchFamily="34" charset="0"/>
              <a:buChar char="•"/>
            </a:pPr>
            <a:r>
              <a:rPr lang="pl-PL" dirty="0"/>
              <a:t>w przypadkach jeżeli wnioskodawca planuje organizować działania </a:t>
            </a:r>
            <a:r>
              <a:rPr lang="pl-PL" dirty="0" err="1"/>
              <a:t>mobilnościowe</a:t>
            </a:r>
            <a:r>
              <a:rPr lang="pl-PL" dirty="0"/>
              <a:t> dla osób uczących się: włączenie uczestników o mniejszych szansach. </a:t>
            </a:r>
          </a:p>
          <a:p>
            <a:pPr marL="0" marR="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pl-PL" sz="2000" b="1" baseline="0" dirty="0"/>
          </a:p>
          <a:p>
            <a:pPr marL="0" marR="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pl-PL" sz="2000" b="1" baseline="0" dirty="0"/>
              <a:t>PLAN ERASMUSA – ZARZĄDZANIE</a:t>
            </a:r>
          </a:p>
          <a:p>
            <a:pPr marL="285750" indent="-285750">
              <a:buFont typeface="Arial" panose="020B0604020202020204" pitchFamily="34" charset="0"/>
              <a:buChar char="•"/>
            </a:pPr>
            <a:r>
              <a:rPr lang="pl-PL" dirty="0"/>
              <a:t>czy</a:t>
            </a:r>
            <a:r>
              <a:rPr lang="pl-PL" baseline="0" dirty="0"/>
              <a:t> </a:t>
            </a:r>
            <a:r>
              <a:rPr lang="pl-PL" dirty="0"/>
              <a:t>wnioskodawca zaproponował konkretne sposoby zastosowania podstawowych zasad Akredytacji Erasmusa opisanych w standardach jakości Erasmusa; </a:t>
            </a:r>
          </a:p>
          <a:p>
            <a:pPr marL="285750" indent="-285750">
              <a:buFont typeface="Arial" panose="020B0604020202020204" pitchFamily="34" charset="0"/>
              <a:buChar char="•"/>
            </a:pPr>
            <a:r>
              <a:rPr lang="pl-PL" dirty="0"/>
              <a:t>czy wnioskodawca zaproponował jasny i kompletny podział zadań zgodnie ze standardami jakości Erasmusa; </a:t>
            </a:r>
          </a:p>
          <a:p>
            <a:pPr marL="285750" indent="-285750">
              <a:buFont typeface="Arial" panose="020B0604020202020204" pitchFamily="34" charset="0"/>
              <a:buChar char="•"/>
            </a:pPr>
            <a:r>
              <a:rPr lang="pl-PL" dirty="0"/>
              <a:t>czy wnioskodawca przeznaczył odpowiednie zasoby na zarządzanie działaniami w ramach programu zgodnie ze standardami jakości Erasmusa; </a:t>
            </a:r>
          </a:p>
          <a:p>
            <a:pPr marL="285750" indent="-285750">
              <a:buFont typeface="Arial" panose="020B0604020202020204" pitchFamily="34" charset="0"/>
              <a:buChar char="•"/>
            </a:pPr>
            <a:r>
              <a:rPr lang="pl-PL" dirty="0"/>
              <a:t>kierownictwo organizacji jest w pełni zaangażowane w podejmowane działania; </a:t>
            </a:r>
          </a:p>
          <a:p>
            <a:pPr marL="285750" indent="-285750">
              <a:buFont typeface="Arial" panose="020B0604020202020204" pitchFamily="34" charset="0"/>
              <a:buChar char="•"/>
            </a:pPr>
            <a:r>
              <a:rPr lang="pl-PL" dirty="0"/>
              <a:t>w przypadku zmian personalnych lub zmian kierownictwa organizacji wnioskującej ustalono, jakie kroki należałoby podjąć, aby podtrzymać ciągłość zaplanowanych w programie działań;</a:t>
            </a:r>
          </a:p>
          <a:p>
            <a:pPr marL="285750" indent="-285750">
              <a:buFont typeface="Arial" panose="020B0604020202020204" pitchFamily="34" charset="0"/>
              <a:buChar char="•"/>
            </a:pPr>
            <a:r>
              <a:rPr lang="pl-PL" dirty="0"/>
              <a:t>wnioskodawca zaproponował konkretne i logiczne rozwiązania, pozwalające na włączenie efektów podejmowanych działań do regularnej pracy organizacji;</a:t>
            </a:r>
          </a:p>
          <a:p>
            <a:pPr marL="285750" indent="-285750">
              <a:buFont typeface="Arial" panose="020B0604020202020204" pitchFamily="34" charset="0"/>
              <a:buChar char="•"/>
            </a:pPr>
            <a:r>
              <a:rPr lang="pl-PL" dirty="0"/>
              <a:t>w przypadku liderów konsorcjum niniejsze kryterium odnosi się do całego konsorcjum (lidera i członków konsorcjum). </a:t>
            </a:r>
          </a:p>
          <a:p>
            <a:pPr marL="0" marR="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pl-PL" sz="2000" b="1" baseline="0" dirty="0"/>
          </a:p>
          <a:p>
            <a:pPr marL="0" indent="0">
              <a:buFont typeface="Arial" panose="020B0604020202020204" pitchFamily="34" charset="0"/>
              <a:buNone/>
            </a:pPr>
            <a:endParaRPr lang="pl-PL" sz="2000" b="1" baseline="0" dirty="0"/>
          </a:p>
          <a:p>
            <a:pPr lvl="1"/>
            <a:endParaRPr lang="pl-PL" sz="1900" i="1" dirty="0"/>
          </a:p>
          <a:p>
            <a:pPr lvl="1"/>
            <a:endParaRPr lang="pl-PL" sz="1900" b="1" i="1" dirty="0"/>
          </a:p>
        </p:txBody>
      </p:sp>
      <p:sp>
        <p:nvSpPr>
          <p:cNvPr id="4" name="Symbol zastępczy numeru slajdu 3"/>
          <p:cNvSpPr>
            <a:spLocks noGrp="1"/>
          </p:cNvSpPr>
          <p:nvPr>
            <p:ph type="sldNum" sz="quarter" idx="10"/>
          </p:nvPr>
        </p:nvSpPr>
        <p:spPr/>
        <p:txBody>
          <a:bodyPr/>
          <a:lstStyle/>
          <a:p>
            <a:pPr>
              <a:defRPr/>
            </a:pPr>
            <a:fld id="{50B9FBB1-BB0F-46BC-A8CC-FB807664B001}" type="slidenum">
              <a:rPr lang="pl-PL" smtClean="0"/>
              <a:pPr>
                <a:defRPr/>
              </a:pPr>
              <a:t>54</a:t>
            </a:fld>
            <a:endParaRPr lang="pl-PL"/>
          </a:p>
        </p:txBody>
      </p:sp>
    </p:spTree>
    <p:extLst>
      <p:ext uri="{BB962C8B-B14F-4D97-AF65-F5344CB8AC3E}">
        <p14:creationId xmlns:p14="http://schemas.microsoft.com/office/powerpoint/2010/main" val="129084698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pPr>
              <a:defRPr/>
            </a:pPr>
            <a:fld id="{50B9FBB1-BB0F-46BC-A8CC-FB807664B001}" type="slidenum">
              <a:rPr lang="pl-PL" smtClean="0"/>
              <a:pPr>
                <a:defRPr/>
              </a:pPr>
              <a:t>55</a:t>
            </a:fld>
            <a:endParaRPr lang="pl-PL"/>
          </a:p>
        </p:txBody>
      </p:sp>
    </p:spTree>
    <p:extLst>
      <p:ext uri="{BB962C8B-B14F-4D97-AF65-F5344CB8AC3E}">
        <p14:creationId xmlns:p14="http://schemas.microsoft.com/office/powerpoint/2010/main" val="214995890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pPr>
              <a:defRPr/>
            </a:pPr>
            <a:fld id="{50B9FBB1-BB0F-46BC-A8CC-FB807664B001}" type="slidenum">
              <a:rPr lang="pl-PL" smtClean="0"/>
              <a:pPr>
                <a:defRPr/>
              </a:pPr>
              <a:t>56</a:t>
            </a:fld>
            <a:endParaRPr lang="pl-PL"/>
          </a:p>
        </p:txBody>
      </p:sp>
    </p:spTree>
    <p:extLst>
      <p:ext uri="{BB962C8B-B14F-4D97-AF65-F5344CB8AC3E}">
        <p14:creationId xmlns:p14="http://schemas.microsoft.com/office/powerpoint/2010/main" val="160082123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pPr>
              <a:defRPr/>
            </a:pPr>
            <a:fld id="{50B9FBB1-BB0F-46BC-A8CC-FB807664B001}" type="slidenum">
              <a:rPr lang="pl-PL" smtClean="0"/>
              <a:pPr>
                <a:defRPr/>
              </a:pPr>
              <a:t>57</a:t>
            </a:fld>
            <a:endParaRPr lang="pl-PL"/>
          </a:p>
        </p:txBody>
      </p:sp>
    </p:spTree>
    <p:extLst>
      <p:ext uri="{BB962C8B-B14F-4D97-AF65-F5344CB8AC3E}">
        <p14:creationId xmlns:p14="http://schemas.microsoft.com/office/powerpoint/2010/main" val="354558592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pPr>
              <a:defRPr/>
            </a:pPr>
            <a:fld id="{50B9FBB1-BB0F-46BC-A8CC-FB807664B001}" type="slidenum">
              <a:rPr lang="pl-PL" smtClean="0"/>
              <a:pPr>
                <a:defRPr/>
              </a:pPr>
              <a:t>58</a:t>
            </a:fld>
            <a:endParaRPr lang="pl-PL"/>
          </a:p>
        </p:txBody>
      </p:sp>
    </p:spTree>
    <p:extLst>
      <p:ext uri="{BB962C8B-B14F-4D97-AF65-F5344CB8AC3E}">
        <p14:creationId xmlns:p14="http://schemas.microsoft.com/office/powerpoint/2010/main" val="171403896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0B9FBB1-BB0F-46BC-A8CC-FB807664B001}" type="slidenum">
              <a:rPr kumimoji="0" lang="pl-PL" sz="1200" b="0" i="0" u="none" strike="noStrike" kern="1200" cap="none" spc="0" normalizeH="0" baseline="0" noProof="0" smtClean="0">
                <a:ln>
                  <a:noFill/>
                </a:ln>
                <a:solidFill>
                  <a:prstClr val="black"/>
                </a:solidFill>
                <a:effectLst/>
                <a:uLnTx/>
                <a:uFillTx/>
                <a:latin typeface="Calibri" pitchFamily="34"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59</a:t>
            </a:fld>
            <a:endParaRPr kumimoji="0" lang="pl-PL" sz="1200" b="0" i="0" u="none" strike="noStrike" kern="1200" cap="none" spc="0" normalizeH="0" baseline="0" noProof="0">
              <a:ln>
                <a:noFill/>
              </a:ln>
              <a:solidFill>
                <a:prstClr val="black"/>
              </a:solidFill>
              <a:effectLst/>
              <a:uLnTx/>
              <a:uFillTx/>
              <a:latin typeface="Calibri" pitchFamily="34" charset="0"/>
              <a:ea typeface="+mn-ea"/>
              <a:cs typeface="Arial" charset="0"/>
            </a:endParaRPr>
          </a:p>
        </p:txBody>
      </p:sp>
    </p:spTree>
    <p:extLst>
      <p:ext uri="{BB962C8B-B14F-4D97-AF65-F5344CB8AC3E}">
        <p14:creationId xmlns:p14="http://schemas.microsoft.com/office/powerpoint/2010/main" val="332546818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pPr>
              <a:defRPr/>
            </a:pPr>
            <a:fld id="{50B9FBB1-BB0F-46BC-A8CC-FB807664B001}" type="slidenum">
              <a:rPr lang="pl-PL" smtClean="0"/>
              <a:pPr>
                <a:defRPr/>
              </a:pPr>
              <a:t>60</a:t>
            </a:fld>
            <a:endParaRPr lang="pl-PL"/>
          </a:p>
        </p:txBody>
      </p:sp>
    </p:spTree>
    <p:extLst>
      <p:ext uri="{BB962C8B-B14F-4D97-AF65-F5344CB8AC3E}">
        <p14:creationId xmlns:p14="http://schemas.microsoft.com/office/powerpoint/2010/main" val="240765273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pPr>
              <a:defRPr/>
            </a:pPr>
            <a:fld id="{50B9FBB1-BB0F-46BC-A8CC-FB807664B001}" type="slidenum">
              <a:rPr lang="pl-PL" smtClean="0"/>
              <a:pPr>
                <a:defRPr/>
              </a:pPr>
              <a:t>61</a:t>
            </a:fld>
            <a:endParaRPr lang="pl-PL"/>
          </a:p>
        </p:txBody>
      </p:sp>
    </p:spTree>
    <p:extLst>
      <p:ext uri="{BB962C8B-B14F-4D97-AF65-F5344CB8AC3E}">
        <p14:creationId xmlns:p14="http://schemas.microsoft.com/office/powerpoint/2010/main" val="364416820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pPr>
              <a:defRPr/>
            </a:pPr>
            <a:fld id="{50B9FBB1-BB0F-46BC-A8CC-FB807664B001}" type="slidenum">
              <a:rPr lang="pl-PL" smtClean="0"/>
              <a:pPr>
                <a:defRPr/>
              </a:pPr>
              <a:t>62</a:t>
            </a:fld>
            <a:endParaRPr lang="pl-PL"/>
          </a:p>
        </p:txBody>
      </p:sp>
    </p:spTree>
    <p:extLst>
      <p:ext uri="{BB962C8B-B14F-4D97-AF65-F5344CB8AC3E}">
        <p14:creationId xmlns:p14="http://schemas.microsoft.com/office/powerpoint/2010/main" val="26860490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7.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7.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8.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8.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8.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8.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1285866"/>
            <a:ext cx="7772400" cy="1101725"/>
          </a:xfrm>
          <a:prstGeom prst="rect">
            <a:avLst/>
          </a:prstGeom>
        </p:spPr>
        <p:txBody>
          <a:bodyPr/>
          <a:lstStyle/>
          <a:p>
            <a:r>
              <a:rPr lang="pl-PL"/>
              <a:t>Kliknij, aby edytować styl</a:t>
            </a:r>
          </a:p>
        </p:txBody>
      </p:sp>
      <p:sp>
        <p:nvSpPr>
          <p:cNvPr id="3" name="Podtytuł 2"/>
          <p:cNvSpPr>
            <a:spLocks noGrp="1"/>
          </p:cNvSpPr>
          <p:nvPr>
            <p:ph type="subTitle" idx="1"/>
          </p:nvPr>
        </p:nvSpPr>
        <p:spPr>
          <a:xfrm>
            <a:off x="1371600" y="2601903"/>
            <a:ext cx="6400800" cy="131445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a:t>Kliknij, aby edytować styl wzorca podtytułu</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1285866"/>
            <a:ext cx="7772400" cy="1101725"/>
          </a:xfrm>
          <a:prstGeom prst="rect">
            <a:avLst/>
          </a:prstGeom>
        </p:spPr>
        <p:txBody>
          <a:bodyPr/>
          <a:lstStyle/>
          <a:p>
            <a:r>
              <a:rPr lang="pl-PL"/>
              <a:t>Kliknij, aby edytować styl</a:t>
            </a:r>
          </a:p>
        </p:txBody>
      </p:sp>
      <p:sp>
        <p:nvSpPr>
          <p:cNvPr id="3" name="Podtytuł 2"/>
          <p:cNvSpPr>
            <a:spLocks noGrp="1"/>
          </p:cNvSpPr>
          <p:nvPr>
            <p:ph type="subTitle" idx="1"/>
          </p:nvPr>
        </p:nvSpPr>
        <p:spPr>
          <a:xfrm>
            <a:off x="1371600" y="2601903"/>
            <a:ext cx="6400800" cy="131445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a:t>Kliknij, aby edytować styl wzorca podtytułu</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Tree>
    <p:extLst>
      <p:ext uri="{BB962C8B-B14F-4D97-AF65-F5344CB8AC3E}">
        <p14:creationId xmlns:p14="http://schemas.microsoft.com/office/powerpoint/2010/main" val="24936406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1285866"/>
            <a:ext cx="7772400" cy="1101725"/>
          </a:xfrm>
          <a:prstGeom prst="rect">
            <a:avLst/>
          </a:prstGeom>
        </p:spPr>
        <p:txBody>
          <a:bodyPr/>
          <a:lstStyle/>
          <a:p>
            <a:r>
              <a:rPr lang="pl-PL"/>
              <a:t>Kliknij, aby edytować styl</a:t>
            </a:r>
          </a:p>
        </p:txBody>
      </p:sp>
      <p:sp>
        <p:nvSpPr>
          <p:cNvPr id="3" name="Podtytuł 2"/>
          <p:cNvSpPr>
            <a:spLocks noGrp="1"/>
          </p:cNvSpPr>
          <p:nvPr>
            <p:ph type="subTitle" idx="1"/>
          </p:nvPr>
        </p:nvSpPr>
        <p:spPr>
          <a:xfrm>
            <a:off x="1371600" y="2601903"/>
            <a:ext cx="6400800" cy="131445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a:t>Kliknij, aby edytować styl wzorca podtytułu</a:t>
            </a:r>
          </a:p>
        </p:txBody>
      </p:sp>
    </p:spTree>
    <p:extLst>
      <p:ext uri="{BB962C8B-B14F-4D97-AF65-F5344CB8AC3E}">
        <p14:creationId xmlns:p14="http://schemas.microsoft.com/office/powerpoint/2010/main" val="36867790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Pusty">
    <p:spTree>
      <p:nvGrpSpPr>
        <p:cNvPr id="1" name=""/>
        <p:cNvGrpSpPr/>
        <p:nvPr/>
      </p:nvGrpSpPr>
      <p:grpSpPr>
        <a:xfrm>
          <a:off x="0" y="0"/>
          <a:ext cx="0" cy="0"/>
          <a:chOff x="0" y="0"/>
          <a:chExt cx="0" cy="0"/>
        </a:xfrm>
      </p:grpSpPr>
      <p:sp>
        <p:nvSpPr>
          <p:cNvPr id="2" name="Symbol zastępczy daty 1">
            <a:extLst>
              <a:ext uri="{FF2B5EF4-FFF2-40B4-BE49-F238E27FC236}">
                <a16:creationId xmlns:a16="http://schemas.microsoft.com/office/drawing/2014/main" id="{C4C3EAC9-761D-4630-B182-3E3B9AF01816}"/>
              </a:ext>
            </a:extLst>
          </p:cNvPr>
          <p:cNvSpPr>
            <a:spLocks noGrp="1"/>
          </p:cNvSpPr>
          <p:nvPr>
            <p:ph type="dt" sz="half" idx="10"/>
          </p:nvPr>
        </p:nvSpPr>
        <p:spPr/>
        <p:txBody>
          <a:bodyPr/>
          <a:lstStyle/>
          <a:p>
            <a:fld id="{B61BEF0D-F0BB-DE4B-95CE-6DB70DBA9567}" type="datetimeFigureOut">
              <a:rPr lang="en-US" smtClean="0"/>
              <a:pPr/>
              <a:t>9/16/2026</a:t>
            </a:fld>
            <a:endParaRPr lang="en-US"/>
          </a:p>
        </p:txBody>
      </p:sp>
      <p:sp>
        <p:nvSpPr>
          <p:cNvPr id="3" name="Symbol zastępczy stopki 2">
            <a:extLst>
              <a:ext uri="{FF2B5EF4-FFF2-40B4-BE49-F238E27FC236}">
                <a16:creationId xmlns:a16="http://schemas.microsoft.com/office/drawing/2014/main" id="{4D7AF2D0-561D-4E3D-9187-EDAA649B2147}"/>
              </a:ext>
            </a:extLst>
          </p:cNvPr>
          <p:cNvSpPr>
            <a:spLocks noGrp="1"/>
          </p:cNvSpPr>
          <p:nvPr>
            <p:ph type="ftr" sz="quarter" idx="11"/>
          </p:nvPr>
        </p:nvSpPr>
        <p:spPr/>
        <p:txBody>
          <a:bodyPr/>
          <a:lstStyle/>
          <a:p>
            <a:endParaRPr lang="en-US"/>
          </a:p>
        </p:txBody>
      </p:sp>
      <p:sp>
        <p:nvSpPr>
          <p:cNvPr id="4" name="Symbol zastępczy numeru slajdu 3">
            <a:extLst>
              <a:ext uri="{FF2B5EF4-FFF2-40B4-BE49-F238E27FC236}">
                <a16:creationId xmlns:a16="http://schemas.microsoft.com/office/drawing/2014/main" id="{D1F9906B-6C48-4E4E-83A8-281289345E4B}"/>
              </a:ext>
            </a:extLst>
          </p:cNvPr>
          <p:cNvSpPr>
            <a:spLocks noGrp="1"/>
          </p:cNvSpPr>
          <p:nvPr>
            <p:ph type="sldNum" sz="quarter" idx="12"/>
          </p:nvPr>
        </p:nvSpPr>
        <p:spPr/>
        <p:txBody>
          <a:bodyPr/>
          <a:lstStyle/>
          <a:p>
            <a:fld id="{D57F1E4F-1CFF-5643-939E-217C01CDF565}" type="slidenum">
              <a:rPr lang="en-US" smtClean="0"/>
              <a:pPr/>
              <a:t>‹#›</a:t>
            </a:fld>
            <a:endParaRPr lang="en-US"/>
          </a:p>
        </p:txBody>
      </p:sp>
      <p:pic>
        <p:nvPicPr>
          <p:cNvPr id="5" name="Obraz 4">
            <a:extLst>
              <a:ext uri="{FF2B5EF4-FFF2-40B4-BE49-F238E27FC236}">
                <a16:creationId xmlns:a16="http://schemas.microsoft.com/office/drawing/2014/main" id="{0322BD40-9D0A-48E3-A4D0-79936FC2E310}"/>
              </a:ext>
            </a:extLst>
          </p:cNvPr>
          <p:cNvPicPr>
            <a:picLocks noChangeAspect="1"/>
          </p:cNvPicPr>
          <p:nvPr userDrawn="1"/>
        </p:nvPicPr>
        <p:blipFill>
          <a:blip r:embed="rId2"/>
          <a:stretch>
            <a:fillRect/>
          </a:stretch>
        </p:blipFill>
        <p:spPr>
          <a:xfrm>
            <a:off x="1311" y="1038"/>
            <a:ext cx="9141377" cy="5141419"/>
          </a:xfrm>
          <a:prstGeom prst="rect">
            <a:avLst/>
          </a:prstGeom>
        </p:spPr>
      </p:pic>
    </p:spTree>
    <p:extLst>
      <p:ext uri="{BB962C8B-B14F-4D97-AF65-F5344CB8AC3E}">
        <p14:creationId xmlns:p14="http://schemas.microsoft.com/office/powerpoint/2010/main" val="9584490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1285866"/>
            <a:ext cx="7772400" cy="1101725"/>
          </a:xfrm>
          <a:prstGeom prst="rect">
            <a:avLst/>
          </a:prstGeom>
        </p:spPr>
        <p:txBody>
          <a:bodyPr/>
          <a:lstStyle/>
          <a:p>
            <a:r>
              <a:rPr lang="pl-PL"/>
              <a:t>Kliknij, aby edytować styl</a:t>
            </a:r>
          </a:p>
        </p:txBody>
      </p:sp>
      <p:sp>
        <p:nvSpPr>
          <p:cNvPr id="3" name="Podtytuł 2"/>
          <p:cNvSpPr>
            <a:spLocks noGrp="1"/>
          </p:cNvSpPr>
          <p:nvPr>
            <p:ph type="subTitle" idx="1"/>
          </p:nvPr>
        </p:nvSpPr>
        <p:spPr>
          <a:xfrm>
            <a:off x="1371600" y="2601903"/>
            <a:ext cx="6400800" cy="131445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a:t>Kliknij, aby edytować styl wzorca podtytułu</a:t>
            </a:r>
          </a:p>
        </p:txBody>
      </p:sp>
    </p:spTree>
    <p:extLst>
      <p:ext uri="{BB962C8B-B14F-4D97-AF65-F5344CB8AC3E}">
        <p14:creationId xmlns:p14="http://schemas.microsoft.com/office/powerpoint/2010/main" val="2957108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Tytuł i zawartość">
    <p:spTree>
      <p:nvGrpSpPr>
        <p:cNvPr id="1" name=""/>
        <p:cNvGrpSpPr/>
        <p:nvPr/>
      </p:nvGrpSpPr>
      <p:grpSpPr>
        <a:xfrm>
          <a:off x="0" y="0"/>
          <a:ext cx="0" cy="0"/>
          <a:chOff x="0" y="0"/>
          <a:chExt cx="0" cy="0"/>
        </a:xfrm>
      </p:grpSpPr>
      <p:pic>
        <p:nvPicPr>
          <p:cNvPr id="9" name="Obraz 8"/>
          <p:cNvPicPr>
            <a:picLocks noChangeAspect="1"/>
          </p:cNvPicPr>
          <p:nvPr userDrawn="1"/>
        </p:nvPicPr>
        <p:blipFill>
          <a:blip r:embed="rId2"/>
          <a:stretch>
            <a:fillRect/>
          </a:stretch>
        </p:blipFill>
        <p:spPr>
          <a:xfrm>
            <a:off x="1849" y="1038"/>
            <a:ext cx="9140300" cy="5141419"/>
          </a:xfrm>
          <a:prstGeom prst="rect">
            <a:avLst/>
          </a:prstGeom>
        </p:spPr>
      </p:pic>
      <p:sp>
        <p:nvSpPr>
          <p:cNvPr id="2" name="Tytuł 1"/>
          <p:cNvSpPr>
            <a:spLocks noGrp="1"/>
          </p:cNvSpPr>
          <p:nvPr>
            <p:ph type="title"/>
          </p:nvPr>
        </p:nvSpPr>
        <p:spPr>
          <a:xfrm>
            <a:off x="683568" y="571486"/>
            <a:ext cx="7848872" cy="648072"/>
          </a:xfrm>
        </p:spPr>
        <p:txBody>
          <a:bodyPr>
            <a:normAutofit/>
          </a:bodyPr>
          <a:lstStyle>
            <a:lvl1pPr algn="l">
              <a:defRPr lang="pl-PL" sz="2000" b="1" kern="1200" cap="all" dirty="0">
                <a:solidFill>
                  <a:srgbClr val="699F38"/>
                </a:solidFill>
                <a:latin typeface="Trebuchet MS" pitchFamily="34" charset="0"/>
                <a:ea typeface="+mn-ea"/>
                <a:cs typeface="+mn-cs"/>
              </a:defRPr>
            </a:lvl1pPr>
          </a:lstStyle>
          <a:p>
            <a:r>
              <a:rPr lang="pl-PL" dirty="0"/>
              <a:t>Kliknij, aby edytować styl</a:t>
            </a:r>
          </a:p>
        </p:txBody>
      </p:sp>
      <p:sp>
        <p:nvSpPr>
          <p:cNvPr id="3" name="Symbol zastępczy zawartości 2"/>
          <p:cNvSpPr>
            <a:spLocks noGrp="1"/>
          </p:cNvSpPr>
          <p:nvPr>
            <p:ph idx="1"/>
          </p:nvPr>
        </p:nvSpPr>
        <p:spPr>
          <a:xfrm>
            <a:off x="673224" y="1435583"/>
            <a:ext cx="7848872" cy="2493489"/>
          </a:xfrm>
        </p:spPr>
        <p:txBody>
          <a:bodyPr>
            <a:normAutofit/>
          </a:bodyPr>
          <a:lstStyle>
            <a:lvl1pPr marL="0" indent="0">
              <a:buNone/>
              <a:defRPr lang="pl-PL" sz="1600" kern="1200" dirty="0" smtClean="0">
                <a:solidFill>
                  <a:srgbClr val="005061"/>
                </a:solidFill>
                <a:latin typeface="Trebuchet MS" pitchFamily="34" charset="0"/>
                <a:ea typeface="+mn-ea"/>
                <a:cs typeface="+mn-cs"/>
              </a:defRPr>
            </a:lvl1pPr>
            <a:lvl2pPr>
              <a:defRPr lang="pl-PL" sz="1600" kern="1200" dirty="0" smtClean="0">
                <a:solidFill>
                  <a:srgbClr val="005061"/>
                </a:solidFill>
                <a:latin typeface="Trebuchet MS" pitchFamily="34" charset="0"/>
                <a:ea typeface="+mn-ea"/>
                <a:cs typeface="+mn-cs"/>
              </a:defRPr>
            </a:lvl2pPr>
            <a:lvl3pPr>
              <a:defRPr lang="pl-PL" sz="1600" kern="1200" dirty="0" smtClean="0">
                <a:solidFill>
                  <a:srgbClr val="005061"/>
                </a:solidFill>
                <a:latin typeface="Trebuchet MS" pitchFamily="34" charset="0"/>
                <a:ea typeface="+mn-ea"/>
                <a:cs typeface="+mn-cs"/>
              </a:defRPr>
            </a:lvl3pPr>
            <a:lvl4pPr>
              <a:defRPr lang="pl-PL" sz="1600" kern="1200" dirty="0" smtClean="0">
                <a:solidFill>
                  <a:srgbClr val="005061"/>
                </a:solidFill>
                <a:latin typeface="Trebuchet MS" pitchFamily="34" charset="0"/>
                <a:ea typeface="+mn-ea"/>
                <a:cs typeface="+mn-cs"/>
              </a:defRPr>
            </a:lvl4pPr>
            <a:lvl5pPr>
              <a:defRPr lang="pl-PL" sz="1600" kern="1200" dirty="0">
                <a:solidFill>
                  <a:srgbClr val="005061"/>
                </a:solidFill>
                <a:latin typeface="Trebuchet MS" pitchFamily="34" charset="0"/>
                <a:ea typeface="+mn-ea"/>
                <a:cs typeface="+mn-cs"/>
              </a:defRPr>
            </a:lvl5pPr>
          </a:lstStyle>
          <a:p>
            <a:pPr lvl="0"/>
            <a:r>
              <a:rPr lang="pl-PL"/>
              <a:t>Kliknij, aby edytować style wzorca tekstu</a:t>
            </a:r>
          </a:p>
        </p:txBody>
      </p:sp>
    </p:spTree>
    <p:extLst>
      <p:ext uri="{BB962C8B-B14F-4D97-AF65-F5344CB8AC3E}">
        <p14:creationId xmlns:p14="http://schemas.microsoft.com/office/powerpoint/2010/main" val="41498328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Porównanie">
    <p:spTree>
      <p:nvGrpSpPr>
        <p:cNvPr id="1" name=""/>
        <p:cNvGrpSpPr/>
        <p:nvPr/>
      </p:nvGrpSpPr>
      <p:grpSpPr>
        <a:xfrm>
          <a:off x="0" y="0"/>
          <a:ext cx="0" cy="0"/>
          <a:chOff x="0" y="0"/>
          <a:chExt cx="0" cy="0"/>
        </a:xfrm>
      </p:grpSpPr>
      <p:pic>
        <p:nvPicPr>
          <p:cNvPr id="9" name="Obraz 8"/>
          <p:cNvPicPr>
            <a:picLocks noChangeAspect="1"/>
          </p:cNvPicPr>
          <p:nvPr userDrawn="1"/>
        </p:nvPicPr>
        <p:blipFill>
          <a:blip r:embed="rId2"/>
          <a:stretch>
            <a:fillRect/>
          </a:stretch>
        </p:blipFill>
        <p:spPr>
          <a:xfrm>
            <a:off x="1849" y="1039"/>
            <a:ext cx="9140300" cy="5141419"/>
          </a:xfrm>
          <a:prstGeom prst="rect">
            <a:avLst/>
          </a:prstGeom>
        </p:spPr>
      </p:pic>
      <p:sp>
        <p:nvSpPr>
          <p:cNvPr id="2" name="Tytuł 1"/>
          <p:cNvSpPr>
            <a:spLocks noGrp="1"/>
          </p:cNvSpPr>
          <p:nvPr>
            <p:ph type="title"/>
          </p:nvPr>
        </p:nvSpPr>
        <p:spPr>
          <a:xfrm>
            <a:off x="4644009" y="554370"/>
            <a:ext cx="4042792" cy="589867"/>
          </a:xfrm>
        </p:spPr>
        <p:txBody>
          <a:bodyPr>
            <a:normAutofit/>
          </a:bodyPr>
          <a:lstStyle>
            <a:lvl1pPr algn="l">
              <a:defRPr lang="pl-PL" sz="2000" b="1" kern="1200" cap="all" dirty="0">
                <a:solidFill>
                  <a:srgbClr val="699F38"/>
                </a:solidFill>
                <a:latin typeface="Trebuchet MS" pitchFamily="34" charset="0"/>
                <a:ea typeface="+mn-ea"/>
                <a:cs typeface="+mn-cs"/>
              </a:defRPr>
            </a:lvl1pPr>
          </a:lstStyle>
          <a:p>
            <a:r>
              <a:rPr lang="pl-PL"/>
              <a:t>Kliknij, aby edytować styl</a:t>
            </a:r>
          </a:p>
        </p:txBody>
      </p:sp>
      <p:sp>
        <p:nvSpPr>
          <p:cNvPr id="6" name="Symbol zastępczy zawartości 5"/>
          <p:cNvSpPr>
            <a:spLocks noGrp="1"/>
          </p:cNvSpPr>
          <p:nvPr>
            <p:ph sz="quarter" idx="4"/>
          </p:nvPr>
        </p:nvSpPr>
        <p:spPr>
          <a:xfrm>
            <a:off x="4645027" y="1287963"/>
            <a:ext cx="4041775" cy="2776798"/>
          </a:xfrm>
        </p:spPr>
        <p:txBody>
          <a:bodyPr/>
          <a:lstStyle>
            <a:lvl1pPr marL="0" indent="0">
              <a:buNone/>
              <a:defRPr lang="pl-PL" sz="1600" kern="1200" dirty="0" smtClean="0">
                <a:solidFill>
                  <a:srgbClr val="005061"/>
                </a:solidFill>
                <a:latin typeface="Trebuchet MS" pitchFamily="34" charset="0"/>
                <a:ea typeface="+mn-ea"/>
                <a:cs typeface="+mn-cs"/>
              </a:defRPr>
            </a:lvl1pPr>
            <a:lvl2pPr>
              <a:defRPr lang="pl-PL" sz="1600" kern="1200" dirty="0" smtClean="0">
                <a:solidFill>
                  <a:srgbClr val="005061"/>
                </a:solidFill>
                <a:latin typeface="Trebuchet MS" pitchFamily="34" charset="0"/>
                <a:ea typeface="+mn-ea"/>
                <a:cs typeface="+mn-cs"/>
              </a:defRPr>
            </a:lvl2pPr>
            <a:lvl3pPr>
              <a:defRPr lang="pl-PL" sz="1600" kern="1200" dirty="0" smtClean="0">
                <a:solidFill>
                  <a:srgbClr val="005061"/>
                </a:solidFill>
                <a:latin typeface="Trebuchet MS" pitchFamily="34" charset="0"/>
                <a:ea typeface="+mn-ea"/>
                <a:cs typeface="+mn-cs"/>
              </a:defRPr>
            </a:lvl3pPr>
            <a:lvl4pPr>
              <a:defRPr lang="pl-PL" sz="1600" kern="1200" dirty="0" smtClean="0">
                <a:solidFill>
                  <a:srgbClr val="005061"/>
                </a:solidFill>
                <a:latin typeface="Trebuchet MS" pitchFamily="34" charset="0"/>
                <a:ea typeface="+mn-ea"/>
                <a:cs typeface="+mn-cs"/>
              </a:defRPr>
            </a:lvl4pPr>
            <a:lvl5pPr>
              <a:defRPr lang="pl-PL" sz="1600" kern="1200" dirty="0" smtClean="0">
                <a:solidFill>
                  <a:srgbClr val="005061"/>
                </a:solidFill>
                <a:latin typeface="Trebuchet MS" pitchFamily="34" charset="0"/>
                <a:ea typeface="+mn-ea"/>
                <a:cs typeface="+mn-cs"/>
              </a:defRPr>
            </a:lvl5pPr>
            <a:lvl6pPr>
              <a:defRPr sz="1600"/>
            </a:lvl6pPr>
            <a:lvl7pPr>
              <a:defRPr sz="1600"/>
            </a:lvl7pPr>
            <a:lvl8pPr>
              <a:defRPr sz="1600"/>
            </a:lvl8pPr>
            <a:lvl9pPr>
              <a:defRPr sz="1600"/>
            </a:lvl9pPr>
          </a:lstStyle>
          <a:p>
            <a:pPr lvl="0"/>
            <a:r>
              <a:rPr lang="pl-PL"/>
              <a:t>Kliknij, aby edytować style wzorca tekstu</a:t>
            </a:r>
          </a:p>
        </p:txBody>
      </p:sp>
      <p:sp>
        <p:nvSpPr>
          <p:cNvPr id="10" name="Symbol zastępczy zawartości 5"/>
          <p:cNvSpPr>
            <a:spLocks noGrp="1"/>
          </p:cNvSpPr>
          <p:nvPr>
            <p:ph sz="quarter" idx="10"/>
          </p:nvPr>
        </p:nvSpPr>
        <p:spPr>
          <a:xfrm>
            <a:off x="396555" y="1295151"/>
            <a:ext cx="4041775" cy="2776798"/>
          </a:xfrm>
        </p:spPr>
        <p:txBody>
          <a:bodyPr/>
          <a:lstStyle>
            <a:lvl1pPr marL="0" indent="0">
              <a:buNone/>
              <a:defRPr lang="pl-PL" sz="1600" kern="1200" dirty="0" smtClean="0">
                <a:solidFill>
                  <a:srgbClr val="005061"/>
                </a:solidFill>
                <a:latin typeface="Trebuchet MS" pitchFamily="34" charset="0"/>
                <a:ea typeface="+mn-ea"/>
                <a:cs typeface="+mn-cs"/>
              </a:defRPr>
            </a:lvl1pPr>
            <a:lvl2pPr>
              <a:defRPr lang="pl-PL" sz="1600" kern="1200" dirty="0" smtClean="0">
                <a:solidFill>
                  <a:srgbClr val="005061"/>
                </a:solidFill>
                <a:latin typeface="Trebuchet MS" pitchFamily="34" charset="0"/>
                <a:ea typeface="+mn-ea"/>
                <a:cs typeface="+mn-cs"/>
              </a:defRPr>
            </a:lvl2pPr>
            <a:lvl3pPr>
              <a:defRPr lang="pl-PL" sz="1600" kern="1200" dirty="0" smtClean="0">
                <a:solidFill>
                  <a:srgbClr val="005061"/>
                </a:solidFill>
                <a:latin typeface="Trebuchet MS" pitchFamily="34" charset="0"/>
                <a:ea typeface="+mn-ea"/>
                <a:cs typeface="+mn-cs"/>
              </a:defRPr>
            </a:lvl3pPr>
            <a:lvl4pPr>
              <a:defRPr lang="pl-PL" sz="1600" kern="1200" dirty="0" smtClean="0">
                <a:solidFill>
                  <a:srgbClr val="005061"/>
                </a:solidFill>
                <a:latin typeface="Trebuchet MS" pitchFamily="34" charset="0"/>
                <a:ea typeface="+mn-ea"/>
                <a:cs typeface="+mn-cs"/>
              </a:defRPr>
            </a:lvl4pPr>
            <a:lvl5pPr>
              <a:defRPr lang="pl-PL" sz="1600" kern="1200" dirty="0" smtClean="0">
                <a:solidFill>
                  <a:srgbClr val="005061"/>
                </a:solidFill>
                <a:latin typeface="Trebuchet MS" pitchFamily="34" charset="0"/>
                <a:ea typeface="+mn-ea"/>
                <a:cs typeface="+mn-cs"/>
              </a:defRPr>
            </a:lvl5pPr>
            <a:lvl6pPr>
              <a:defRPr sz="1600"/>
            </a:lvl6pPr>
            <a:lvl7pPr>
              <a:defRPr sz="1600"/>
            </a:lvl7pPr>
            <a:lvl8pPr>
              <a:defRPr sz="1600"/>
            </a:lvl8pPr>
            <a:lvl9pPr>
              <a:defRPr sz="1600"/>
            </a:lvl9pPr>
          </a:lstStyle>
          <a:p>
            <a:pPr lvl="0"/>
            <a:r>
              <a:rPr lang="pl-PL"/>
              <a:t>Kliknij, aby edytować style wzorca tekstu</a:t>
            </a:r>
          </a:p>
        </p:txBody>
      </p:sp>
      <p:sp>
        <p:nvSpPr>
          <p:cNvPr id="4" name="Symbol zastępczy tekstu 3"/>
          <p:cNvSpPr>
            <a:spLocks noGrp="1"/>
          </p:cNvSpPr>
          <p:nvPr>
            <p:ph type="body" sz="quarter" idx="11"/>
          </p:nvPr>
        </p:nvSpPr>
        <p:spPr>
          <a:xfrm>
            <a:off x="395538" y="554538"/>
            <a:ext cx="4032002" cy="594122"/>
          </a:xfrm>
        </p:spPr>
        <p:txBody>
          <a:bodyPr anchor="ctr">
            <a:noAutofit/>
          </a:bodyPr>
          <a:lstStyle>
            <a:lvl1pPr marL="0" indent="0">
              <a:buNone/>
              <a:defRPr lang="pl-PL" sz="2000" b="1" kern="1200" cap="all" baseline="0" dirty="0" smtClean="0">
                <a:solidFill>
                  <a:srgbClr val="699F38"/>
                </a:solidFill>
                <a:latin typeface="Trebuchet MS" pitchFamily="34" charset="0"/>
                <a:ea typeface="+mn-ea"/>
                <a:cs typeface="+mn-cs"/>
              </a:defRPr>
            </a:lvl1pPr>
            <a:lvl2pPr marL="457189" indent="0">
              <a:buNone/>
              <a:defRPr lang="pl-PL" sz="2000" b="1" kern="1200" cap="all" dirty="0" smtClean="0">
                <a:solidFill>
                  <a:srgbClr val="24C4F0"/>
                </a:solidFill>
                <a:latin typeface="Trebuchet MS" pitchFamily="34" charset="0"/>
                <a:ea typeface="+mn-ea"/>
                <a:cs typeface="+mn-cs"/>
              </a:defRPr>
            </a:lvl2pPr>
            <a:lvl3pPr marL="914378" indent="0">
              <a:buNone/>
              <a:defRPr lang="pl-PL" sz="2000" b="1" kern="1200" cap="all" dirty="0" smtClean="0">
                <a:solidFill>
                  <a:srgbClr val="24C4F0"/>
                </a:solidFill>
                <a:latin typeface="Trebuchet MS" pitchFamily="34" charset="0"/>
                <a:ea typeface="+mn-ea"/>
                <a:cs typeface="+mn-cs"/>
              </a:defRPr>
            </a:lvl3pPr>
            <a:lvl4pPr marL="1371566" indent="0">
              <a:buNone/>
              <a:defRPr lang="pl-PL" sz="2000" b="1" kern="1200" cap="all" dirty="0" smtClean="0">
                <a:solidFill>
                  <a:srgbClr val="24C4F0"/>
                </a:solidFill>
                <a:latin typeface="Trebuchet MS" pitchFamily="34" charset="0"/>
                <a:ea typeface="+mn-ea"/>
                <a:cs typeface="+mn-cs"/>
              </a:defRPr>
            </a:lvl4pPr>
            <a:lvl5pPr marL="1828754" indent="0">
              <a:buNone/>
              <a:defRPr lang="pl-PL" sz="2000" b="1" kern="1200" cap="all" dirty="0">
                <a:solidFill>
                  <a:srgbClr val="24C4F0"/>
                </a:solidFill>
                <a:latin typeface="Trebuchet MS" pitchFamily="34" charset="0"/>
                <a:ea typeface="+mn-ea"/>
                <a:cs typeface="+mn-cs"/>
              </a:defRPr>
            </a:lvl5pPr>
          </a:lstStyle>
          <a:p>
            <a:pPr lvl="0"/>
            <a:r>
              <a:rPr lang="pl-PL"/>
              <a:t>Kliknij, aby edytować styl</a:t>
            </a:r>
          </a:p>
        </p:txBody>
      </p:sp>
    </p:spTree>
    <p:extLst>
      <p:ext uri="{BB962C8B-B14F-4D97-AF65-F5344CB8AC3E}">
        <p14:creationId xmlns:p14="http://schemas.microsoft.com/office/powerpoint/2010/main" val="351095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orównanie">
    <p:spTree>
      <p:nvGrpSpPr>
        <p:cNvPr id="1" name=""/>
        <p:cNvGrpSpPr/>
        <p:nvPr/>
      </p:nvGrpSpPr>
      <p:grpSpPr>
        <a:xfrm>
          <a:off x="0" y="0"/>
          <a:ext cx="0" cy="0"/>
          <a:chOff x="0" y="0"/>
          <a:chExt cx="0" cy="0"/>
        </a:xfrm>
      </p:grpSpPr>
      <p:pic>
        <p:nvPicPr>
          <p:cNvPr id="9" name="Obraz 8"/>
          <p:cNvPicPr>
            <a:picLocks noChangeAspect="1"/>
          </p:cNvPicPr>
          <p:nvPr userDrawn="1"/>
        </p:nvPicPr>
        <p:blipFill>
          <a:blip r:embed="rId2"/>
          <a:stretch>
            <a:fillRect/>
          </a:stretch>
        </p:blipFill>
        <p:spPr>
          <a:xfrm>
            <a:off x="1849" y="1038"/>
            <a:ext cx="9140300" cy="5141419"/>
          </a:xfrm>
          <a:prstGeom prst="rect">
            <a:avLst/>
          </a:prstGeom>
        </p:spPr>
      </p:pic>
      <p:sp>
        <p:nvSpPr>
          <p:cNvPr id="2" name="Tytuł 1"/>
          <p:cNvSpPr>
            <a:spLocks noGrp="1"/>
          </p:cNvSpPr>
          <p:nvPr>
            <p:ph type="title"/>
          </p:nvPr>
        </p:nvSpPr>
        <p:spPr>
          <a:xfrm>
            <a:off x="4644008" y="554369"/>
            <a:ext cx="4042792" cy="589867"/>
          </a:xfrm>
        </p:spPr>
        <p:txBody>
          <a:bodyPr>
            <a:normAutofit/>
          </a:bodyPr>
          <a:lstStyle>
            <a:lvl1pPr algn="l">
              <a:defRPr lang="pl-PL" sz="2000" b="1" kern="1200" cap="all" dirty="0">
                <a:solidFill>
                  <a:srgbClr val="699F38"/>
                </a:solidFill>
                <a:latin typeface="Trebuchet MS" pitchFamily="34" charset="0"/>
                <a:ea typeface="+mn-ea"/>
                <a:cs typeface="+mn-cs"/>
              </a:defRPr>
            </a:lvl1pPr>
          </a:lstStyle>
          <a:p>
            <a:r>
              <a:rPr lang="pl-PL"/>
              <a:t>Kliknij, aby edytować styl</a:t>
            </a:r>
          </a:p>
        </p:txBody>
      </p:sp>
      <p:sp>
        <p:nvSpPr>
          <p:cNvPr id="6" name="Symbol zastępczy zawartości 5"/>
          <p:cNvSpPr>
            <a:spLocks noGrp="1"/>
          </p:cNvSpPr>
          <p:nvPr>
            <p:ph sz="quarter" idx="4"/>
          </p:nvPr>
        </p:nvSpPr>
        <p:spPr>
          <a:xfrm>
            <a:off x="4645026" y="1287962"/>
            <a:ext cx="4041775" cy="2776798"/>
          </a:xfrm>
        </p:spPr>
        <p:txBody>
          <a:bodyPr/>
          <a:lstStyle>
            <a:lvl1pPr marL="0" indent="0">
              <a:buNone/>
              <a:defRPr lang="pl-PL" sz="1600" kern="1200" dirty="0" smtClean="0">
                <a:solidFill>
                  <a:srgbClr val="005061"/>
                </a:solidFill>
                <a:latin typeface="Trebuchet MS" pitchFamily="34" charset="0"/>
                <a:ea typeface="+mn-ea"/>
                <a:cs typeface="+mn-cs"/>
              </a:defRPr>
            </a:lvl1pPr>
            <a:lvl2pPr>
              <a:defRPr lang="pl-PL" sz="1600" kern="1200" dirty="0" smtClean="0">
                <a:solidFill>
                  <a:srgbClr val="005061"/>
                </a:solidFill>
                <a:latin typeface="Trebuchet MS" pitchFamily="34" charset="0"/>
                <a:ea typeface="+mn-ea"/>
                <a:cs typeface="+mn-cs"/>
              </a:defRPr>
            </a:lvl2pPr>
            <a:lvl3pPr>
              <a:defRPr lang="pl-PL" sz="1600" kern="1200" dirty="0" smtClean="0">
                <a:solidFill>
                  <a:srgbClr val="005061"/>
                </a:solidFill>
                <a:latin typeface="Trebuchet MS" pitchFamily="34" charset="0"/>
                <a:ea typeface="+mn-ea"/>
                <a:cs typeface="+mn-cs"/>
              </a:defRPr>
            </a:lvl3pPr>
            <a:lvl4pPr>
              <a:defRPr lang="pl-PL" sz="1600" kern="1200" dirty="0" smtClean="0">
                <a:solidFill>
                  <a:srgbClr val="005061"/>
                </a:solidFill>
                <a:latin typeface="Trebuchet MS" pitchFamily="34" charset="0"/>
                <a:ea typeface="+mn-ea"/>
                <a:cs typeface="+mn-cs"/>
              </a:defRPr>
            </a:lvl4pPr>
            <a:lvl5pPr>
              <a:defRPr lang="pl-PL" sz="1600" kern="1200" dirty="0" smtClean="0">
                <a:solidFill>
                  <a:srgbClr val="005061"/>
                </a:solidFill>
                <a:latin typeface="Trebuchet MS" pitchFamily="34" charset="0"/>
                <a:ea typeface="+mn-ea"/>
                <a:cs typeface="+mn-cs"/>
              </a:defRPr>
            </a:lvl5pPr>
            <a:lvl6pPr>
              <a:defRPr sz="1600"/>
            </a:lvl6pPr>
            <a:lvl7pPr>
              <a:defRPr sz="1600"/>
            </a:lvl7pPr>
            <a:lvl8pPr>
              <a:defRPr sz="1600"/>
            </a:lvl8pPr>
            <a:lvl9pPr>
              <a:defRPr sz="1600"/>
            </a:lvl9pPr>
          </a:lstStyle>
          <a:p>
            <a:pPr lvl="0"/>
            <a:r>
              <a:rPr lang="pl-PL"/>
              <a:t>Kliknij, aby edytować style wzorca tekstu</a:t>
            </a:r>
          </a:p>
        </p:txBody>
      </p:sp>
      <p:sp>
        <p:nvSpPr>
          <p:cNvPr id="10" name="Symbol zastępczy zawartości 5"/>
          <p:cNvSpPr>
            <a:spLocks noGrp="1"/>
          </p:cNvSpPr>
          <p:nvPr>
            <p:ph sz="quarter" idx="10"/>
          </p:nvPr>
        </p:nvSpPr>
        <p:spPr>
          <a:xfrm>
            <a:off x="396554" y="1295150"/>
            <a:ext cx="4041775" cy="2776798"/>
          </a:xfrm>
        </p:spPr>
        <p:txBody>
          <a:bodyPr/>
          <a:lstStyle>
            <a:lvl1pPr marL="0" indent="0">
              <a:buNone/>
              <a:defRPr lang="pl-PL" sz="1600" kern="1200" dirty="0" smtClean="0">
                <a:solidFill>
                  <a:srgbClr val="005061"/>
                </a:solidFill>
                <a:latin typeface="Trebuchet MS" pitchFamily="34" charset="0"/>
                <a:ea typeface="+mn-ea"/>
                <a:cs typeface="+mn-cs"/>
              </a:defRPr>
            </a:lvl1pPr>
            <a:lvl2pPr>
              <a:defRPr lang="pl-PL" sz="1600" kern="1200" dirty="0" smtClean="0">
                <a:solidFill>
                  <a:srgbClr val="005061"/>
                </a:solidFill>
                <a:latin typeface="Trebuchet MS" pitchFamily="34" charset="0"/>
                <a:ea typeface="+mn-ea"/>
                <a:cs typeface="+mn-cs"/>
              </a:defRPr>
            </a:lvl2pPr>
            <a:lvl3pPr>
              <a:defRPr lang="pl-PL" sz="1600" kern="1200" dirty="0" smtClean="0">
                <a:solidFill>
                  <a:srgbClr val="005061"/>
                </a:solidFill>
                <a:latin typeface="Trebuchet MS" pitchFamily="34" charset="0"/>
                <a:ea typeface="+mn-ea"/>
                <a:cs typeface="+mn-cs"/>
              </a:defRPr>
            </a:lvl3pPr>
            <a:lvl4pPr>
              <a:defRPr lang="pl-PL" sz="1600" kern="1200" dirty="0" smtClean="0">
                <a:solidFill>
                  <a:srgbClr val="005061"/>
                </a:solidFill>
                <a:latin typeface="Trebuchet MS" pitchFamily="34" charset="0"/>
                <a:ea typeface="+mn-ea"/>
                <a:cs typeface="+mn-cs"/>
              </a:defRPr>
            </a:lvl4pPr>
            <a:lvl5pPr>
              <a:defRPr lang="pl-PL" sz="1600" kern="1200" dirty="0" smtClean="0">
                <a:solidFill>
                  <a:srgbClr val="005061"/>
                </a:solidFill>
                <a:latin typeface="Trebuchet MS" pitchFamily="34" charset="0"/>
                <a:ea typeface="+mn-ea"/>
                <a:cs typeface="+mn-cs"/>
              </a:defRPr>
            </a:lvl5pPr>
            <a:lvl6pPr>
              <a:defRPr sz="1600"/>
            </a:lvl6pPr>
            <a:lvl7pPr>
              <a:defRPr sz="1600"/>
            </a:lvl7pPr>
            <a:lvl8pPr>
              <a:defRPr sz="1600"/>
            </a:lvl8pPr>
            <a:lvl9pPr>
              <a:defRPr sz="1600"/>
            </a:lvl9pPr>
          </a:lstStyle>
          <a:p>
            <a:pPr lvl="0"/>
            <a:r>
              <a:rPr lang="pl-PL"/>
              <a:t>Kliknij, aby edytować style wzorca tekstu</a:t>
            </a:r>
          </a:p>
        </p:txBody>
      </p:sp>
      <p:sp>
        <p:nvSpPr>
          <p:cNvPr id="4" name="Symbol zastępczy tekstu 3"/>
          <p:cNvSpPr>
            <a:spLocks noGrp="1"/>
          </p:cNvSpPr>
          <p:nvPr>
            <p:ph type="body" sz="quarter" idx="11"/>
          </p:nvPr>
        </p:nvSpPr>
        <p:spPr>
          <a:xfrm>
            <a:off x="395537" y="554537"/>
            <a:ext cx="4032002" cy="594122"/>
          </a:xfrm>
        </p:spPr>
        <p:txBody>
          <a:bodyPr anchor="ctr">
            <a:noAutofit/>
          </a:bodyPr>
          <a:lstStyle>
            <a:lvl1pPr marL="0" indent="0">
              <a:buNone/>
              <a:defRPr lang="pl-PL" sz="2000" b="1" kern="1200" cap="all" baseline="0" dirty="0" smtClean="0">
                <a:solidFill>
                  <a:srgbClr val="699F38"/>
                </a:solidFill>
                <a:latin typeface="Trebuchet MS" pitchFamily="34" charset="0"/>
                <a:ea typeface="+mn-ea"/>
                <a:cs typeface="+mn-cs"/>
              </a:defRPr>
            </a:lvl1pPr>
            <a:lvl2pPr marL="457200" indent="0">
              <a:buNone/>
              <a:defRPr lang="pl-PL" sz="2000" b="1" kern="1200" cap="all" dirty="0" smtClean="0">
                <a:solidFill>
                  <a:srgbClr val="24C4F0"/>
                </a:solidFill>
                <a:latin typeface="Trebuchet MS" pitchFamily="34" charset="0"/>
                <a:ea typeface="+mn-ea"/>
                <a:cs typeface="+mn-cs"/>
              </a:defRPr>
            </a:lvl2pPr>
            <a:lvl3pPr marL="914400" indent="0">
              <a:buNone/>
              <a:defRPr lang="pl-PL" sz="2000" b="1" kern="1200" cap="all" dirty="0" smtClean="0">
                <a:solidFill>
                  <a:srgbClr val="24C4F0"/>
                </a:solidFill>
                <a:latin typeface="Trebuchet MS" pitchFamily="34" charset="0"/>
                <a:ea typeface="+mn-ea"/>
                <a:cs typeface="+mn-cs"/>
              </a:defRPr>
            </a:lvl3pPr>
            <a:lvl4pPr marL="1371600" indent="0">
              <a:buNone/>
              <a:defRPr lang="pl-PL" sz="2000" b="1" kern="1200" cap="all" dirty="0" smtClean="0">
                <a:solidFill>
                  <a:srgbClr val="24C4F0"/>
                </a:solidFill>
                <a:latin typeface="Trebuchet MS" pitchFamily="34" charset="0"/>
                <a:ea typeface="+mn-ea"/>
                <a:cs typeface="+mn-cs"/>
              </a:defRPr>
            </a:lvl4pPr>
            <a:lvl5pPr marL="1828800" indent="0">
              <a:buNone/>
              <a:defRPr lang="pl-PL" sz="2000" b="1" kern="1200" cap="all" dirty="0">
                <a:solidFill>
                  <a:srgbClr val="24C4F0"/>
                </a:solidFill>
                <a:latin typeface="Trebuchet MS" pitchFamily="34" charset="0"/>
                <a:ea typeface="+mn-ea"/>
                <a:cs typeface="+mn-cs"/>
              </a:defRPr>
            </a:lvl5pPr>
          </a:lstStyle>
          <a:p>
            <a:pPr lvl="0"/>
            <a:r>
              <a:rPr lang="pl-PL"/>
              <a:t>Kliknij, aby edytować styl</a:t>
            </a:r>
          </a:p>
        </p:txBody>
      </p:sp>
    </p:spTree>
    <p:extLst>
      <p:ext uri="{BB962C8B-B14F-4D97-AF65-F5344CB8AC3E}">
        <p14:creationId xmlns:p14="http://schemas.microsoft.com/office/powerpoint/2010/main" val="13864383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pic>
        <p:nvPicPr>
          <p:cNvPr id="8" name="Obraz 7"/>
          <p:cNvPicPr>
            <a:picLocks noChangeAspect="1"/>
          </p:cNvPicPr>
          <p:nvPr userDrawn="1"/>
        </p:nvPicPr>
        <p:blipFill>
          <a:blip r:embed="rId2"/>
          <a:stretch>
            <a:fillRect/>
          </a:stretch>
        </p:blipFill>
        <p:spPr>
          <a:xfrm>
            <a:off x="1849" y="1038"/>
            <a:ext cx="9140300" cy="5141419"/>
          </a:xfrm>
          <a:prstGeom prst="rect">
            <a:avLst/>
          </a:prstGeom>
        </p:spPr>
      </p:pic>
    </p:spTree>
    <p:extLst>
      <p:ext uri="{BB962C8B-B14F-4D97-AF65-F5344CB8AC3E}">
        <p14:creationId xmlns:p14="http://schemas.microsoft.com/office/powerpoint/2010/main" val="24604722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pic>
        <p:nvPicPr>
          <p:cNvPr id="9" name="Obraz 8"/>
          <p:cNvPicPr>
            <a:picLocks noChangeAspect="1"/>
          </p:cNvPicPr>
          <p:nvPr userDrawn="1"/>
        </p:nvPicPr>
        <p:blipFill>
          <a:blip r:embed="rId2"/>
          <a:stretch>
            <a:fillRect/>
          </a:stretch>
        </p:blipFill>
        <p:spPr>
          <a:xfrm>
            <a:off x="1849" y="1038"/>
            <a:ext cx="9140300" cy="5141419"/>
          </a:xfrm>
          <a:prstGeom prst="rect">
            <a:avLst/>
          </a:prstGeom>
        </p:spPr>
      </p:pic>
      <p:sp>
        <p:nvSpPr>
          <p:cNvPr id="2" name="Tytuł 1"/>
          <p:cNvSpPr>
            <a:spLocks noGrp="1"/>
          </p:cNvSpPr>
          <p:nvPr>
            <p:ph type="title"/>
          </p:nvPr>
        </p:nvSpPr>
        <p:spPr>
          <a:xfrm>
            <a:off x="683568" y="571486"/>
            <a:ext cx="7848872" cy="648072"/>
          </a:xfrm>
        </p:spPr>
        <p:txBody>
          <a:bodyPr>
            <a:normAutofit/>
          </a:bodyPr>
          <a:lstStyle>
            <a:lvl1pPr algn="l">
              <a:defRPr lang="pl-PL" sz="2000" b="1" kern="1200" cap="all" dirty="0">
                <a:solidFill>
                  <a:srgbClr val="699F38"/>
                </a:solidFill>
                <a:latin typeface="Trebuchet MS" pitchFamily="34" charset="0"/>
                <a:ea typeface="+mn-ea"/>
                <a:cs typeface="+mn-cs"/>
              </a:defRPr>
            </a:lvl1pPr>
          </a:lstStyle>
          <a:p>
            <a:r>
              <a:rPr lang="pl-PL"/>
              <a:t>Kliknij, aby edytować styl</a:t>
            </a:r>
          </a:p>
        </p:txBody>
      </p:sp>
      <p:sp>
        <p:nvSpPr>
          <p:cNvPr id="3" name="Symbol zastępczy zawartości 2"/>
          <p:cNvSpPr>
            <a:spLocks noGrp="1"/>
          </p:cNvSpPr>
          <p:nvPr>
            <p:ph idx="1"/>
          </p:nvPr>
        </p:nvSpPr>
        <p:spPr>
          <a:xfrm>
            <a:off x="673224" y="1435583"/>
            <a:ext cx="7848872" cy="2493489"/>
          </a:xfrm>
        </p:spPr>
        <p:txBody>
          <a:bodyPr>
            <a:normAutofit/>
          </a:bodyPr>
          <a:lstStyle>
            <a:lvl1pPr marL="0" indent="0">
              <a:buNone/>
              <a:defRPr lang="pl-PL" sz="1600" kern="1200" dirty="0" smtClean="0">
                <a:solidFill>
                  <a:srgbClr val="005061"/>
                </a:solidFill>
                <a:latin typeface="Trebuchet MS" pitchFamily="34" charset="0"/>
                <a:ea typeface="+mn-ea"/>
                <a:cs typeface="+mn-cs"/>
              </a:defRPr>
            </a:lvl1pPr>
            <a:lvl2pPr>
              <a:defRPr lang="pl-PL" sz="1600" kern="1200" dirty="0" smtClean="0">
                <a:solidFill>
                  <a:srgbClr val="005061"/>
                </a:solidFill>
                <a:latin typeface="Trebuchet MS" pitchFamily="34" charset="0"/>
                <a:ea typeface="+mn-ea"/>
                <a:cs typeface="+mn-cs"/>
              </a:defRPr>
            </a:lvl2pPr>
            <a:lvl3pPr>
              <a:defRPr lang="pl-PL" sz="1600" kern="1200" dirty="0" smtClean="0">
                <a:solidFill>
                  <a:srgbClr val="005061"/>
                </a:solidFill>
                <a:latin typeface="Trebuchet MS" pitchFamily="34" charset="0"/>
                <a:ea typeface="+mn-ea"/>
                <a:cs typeface="+mn-cs"/>
              </a:defRPr>
            </a:lvl3pPr>
            <a:lvl4pPr>
              <a:defRPr lang="pl-PL" sz="1600" kern="1200" dirty="0" smtClean="0">
                <a:solidFill>
                  <a:srgbClr val="005061"/>
                </a:solidFill>
                <a:latin typeface="Trebuchet MS" pitchFamily="34" charset="0"/>
                <a:ea typeface="+mn-ea"/>
                <a:cs typeface="+mn-cs"/>
              </a:defRPr>
            </a:lvl4pPr>
            <a:lvl5pPr>
              <a:defRPr lang="pl-PL" sz="1600" kern="1200" dirty="0">
                <a:solidFill>
                  <a:srgbClr val="005061"/>
                </a:solidFill>
                <a:latin typeface="Trebuchet MS" pitchFamily="34" charset="0"/>
                <a:ea typeface="+mn-ea"/>
                <a:cs typeface="+mn-cs"/>
              </a:defRPr>
            </a:lvl5pPr>
          </a:lstStyle>
          <a:p>
            <a:pPr lvl="0"/>
            <a:r>
              <a:rPr lang="pl-PL"/>
              <a:t>Kliknij, aby edytować style wzorca tekstu</a:t>
            </a:r>
          </a:p>
        </p:txBody>
      </p:sp>
    </p:spTree>
    <p:extLst>
      <p:ext uri="{BB962C8B-B14F-4D97-AF65-F5344CB8AC3E}">
        <p14:creationId xmlns:p14="http://schemas.microsoft.com/office/powerpoint/2010/main" val="1692771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1285866"/>
            <a:ext cx="7772400" cy="1101725"/>
          </a:xfrm>
          <a:prstGeom prst="rect">
            <a:avLst/>
          </a:prstGeom>
        </p:spPr>
        <p:txBody>
          <a:bodyPr/>
          <a:lstStyle/>
          <a:p>
            <a:r>
              <a:rPr lang="pl-PL"/>
              <a:t>Kliknij, aby edytować styl</a:t>
            </a:r>
          </a:p>
        </p:txBody>
      </p:sp>
      <p:sp>
        <p:nvSpPr>
          <p:cNvPr id="3" name="Podtytuł 2"/>
          <p:cNvSpPr>
            <a:spLocks noGrp="1"/>
          </p:cNvSpPr>
          <p:nvPr>
            <p:ph type="subTitle" idx="1"/>
          </p:nvPr>
        </p:nvSpPr>
        <p:spPr>
          <a:xfrm>
            <a:off x="1371600" y="2601903"/>
            <a:ext cx="6400800" cy="131445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a:t>Kliknij, aby edytować styl wzorca podtytułu</a:t>
            </a:r>
          </a:p>
        </p:txBody>
      </p:sp>
    </p:spTree>
    <p:extLst>
      <p:ext uri="{BB962C8B-B14F-4D97-AF65-F5344CB8AC3E}">
        <p14:creationId xmlns:p14="http://schemas.microsoft.com/office/powerpoint/2010/main" val="2477244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1285866"/>
            <a:ext cx="7772400" cy="1101725"/>
          </a:xfrm>
          <a:prstGeom prst="rect">
            <a:avLst/>
          </a:prstGeom>
        </p:spPr>
        <p:txBody>
          <a:bodyPr/>
          <a:lstStyle/>
          <a:p>
            <a:r>
              <a:rPr lang="pl-PL"/>
              <a:t>Kliknij, aby edytować styl</a:t>
            </a:r>
          </a:p>
        </p:txBody>
      </p:sp>
      <p:sp>
        <p:nvSpPr>
          <p:cNvPr id="3" name="Podtytuł 2"/>
          <p:cNvSpPr>
            <a:spLocks noGrp="1"/>
          </p:cNvSpPr>
          <p:nvPr>
            <p:ph type="subTitle" idx="1"/>
          </p:nvPr>
        </p:nvSpPr>
        <p:spPr>
          <a:xfrm>
            <a:off x="1371600" y="2601903"/>
            <a:ext cx="6400800" cy="131445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a:t>Kliknij, aby edytować styl wzorca podtytułu</a:t>
            </a:r>
          </a:p>
        </p:txBody>
      </p:sp>
    </p:spTree>
    <p:extLst>
      <p:ext uri="{BB962C8B-B14F-4D97-AF65-F5344CB8AC3E}">
        <p14:creationId xmlns:p14="http://schemas.microsoft.com/office/powerpoint/2010/main" val="36036942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ytuł i zawartość">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457200" y="1106501"/>
            <a:ext cx="8229600" cy="3394075"/>
          </a:xfrm>
          <a:prstGeom prst="rect">
            <a:avLst/>
          </a:prstGeo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Tree>
    <p:extLst>
      <p:ext uri="{BB962C8B-B14F-4D97-AF65-F5344CB8AC3E}">
        <p14:creationId xmlns:p14="http://schemas.microsoft.com/office/powerpoint/2010/main" val="34530702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722313" y="2625717"/>
            <a:ext cx="7772400" cy="1022350"/>
          </a:xfrm>
          <a:prstGeom prst="rect">
            <a:avLst/>
          </a:prstGeom>
        </p:spPr>
        <p:txBody>
          <a:bodyPr anchor="t"/>
          <a:lstStyle>
            <a:lvl1pPr algn="l">
              <a:defRPr sz="4000" b="1" cap="all"/>
            </a:lvl1pPr>
          </a:lstStyle>
          <a:p>
            <a:r>
              <a:rPr lang="pl-PL"/>
              <a:t>Kliknij, aby edytować styl</a:t>
            </a:r>
          </a:p>
        </p:txBody>
      </p:sp>
      <p:sp>
        <p:nvSpPr>
          <p:cNvPr id="3" name="Symbol zastępczy tekstu 2"/>
          <p:cNvSpPr>
            <a:spLocks noGrp="1"/>
          </p:cNvSpPr>
          <p:nvPr>
            <p:ph type="body" idx="1"/>
          </p:nvPr>
        </p:nvSpPr>
        <p:spPr>
          <a:xfrm>
            <a:off x="722313" y="1357304"/>
            <a:ext cx="7772400" cy="112553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Tree>
    <p:extLst>
      <p:ext uri="{BB962C8B-B14F-4D97-AF65-F5344CB8AC3E}">
        <p14:creationId xmlns:p14="http://schemas.microsoft.com/office/powerpoint/2010/main" val="20817743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Nagłówek sekcji">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78882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cSld name="Pusty">
    <p:spTree>
      <p:nvGrpSpPr>
        <p:cNvPr id="1" name=""/>
        <p:cNvGrpSpPr/>
        <p:nvPr/>
      </p:nvGrpSpPr>
      <p:grpSpPr>
        <a:xfrm>
          <a:off x="0" y="0"/>
          <a:ext cx="0" cy="0"/>
          <a:chOff x="0" y="0"/>
          <a:chExt cx="0" cy="0"/>
        </a:xfrm>
      </p:grpSpPr>
      <p:sp>
        <p:nvSpPr>
          <p:cNvPr id="2" name="Symbol zastępczy daty 1">
            <a:extLst>
              <a:ext uri="{FF2B5EF4-FFF2-40B4-BE49-F238E27FC236}">
                <a16:creationId xmlns:a16="http://schemas.microsoft.com/office/drawing/2014/main" id="{4C38F5FF-4687-CE15-054E-090136EE2F36}"/>
              </a:ext>
            </a:extLst>
          </p:cNvPr>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13607F4A-8346-4B8E-ADFA-C01655F30F03}" type="datetimeFigureOut">
              <a:rPr kumimoji="0" lang="pl-PL" sz="18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16.09.2026</a:t>
            </a:fld>
            <a:endParaRPr kumimoji="0" lang="pl-PL"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3" name="Symbol zastępczy stopki 2">
            <a:extLst>
              <a:ext uri="{FF2B5EF4-FFF2-40B4-BE49-F238E27FC236}">
                <a16:creationId xmlns:a16="http://schemas.microsoft.com/office/drawing/2014/main" id="{201F2ED4-492D-9161-46B6-33D7CE16806D}"/>
              </a:ext>
            </a:extLst>
          </p:cNvPr>
          <p:cNvSpPr>
            <a:spLocks noGrp="1"/>
          </p:cNvSpPr>
          <p:nvPr>
            <p:ph type="ftr" sz="quarter" idx="1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4" name="Symbol zastępczy numeru slajdu 3">
            <a:extLst>
              <a:ext uri="{FF2B5EF4-FFF2-40B4-BE49-F238E27FC236}">
                <a16:creationId xmlns:a16="http://schemas.microsoft.com/office/drawing/2014/main" id="{66DFD5F9-A117-5FD4-30D4-C13A86DC6FA8}"/>
              </a:ext>
            </a:extLst>
          </p:cNvPr>
          <p:cNvSpPr>
            <a:spLocks noGrp="1"/>
          </p:cNvSpPr>
          <p:nvPr>
            <p:ph type="sldNum" sz="quarter" idx="12"/>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1CEAD573-6900-4568-B31E-632E57273BA9}" type="slidenum">
              <a:rPr kumimoji="0" lang="pl-PL" sz="18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a:t>
            </a:fld>
            <a:endParaRPr kumimoji="0" lang="pl-PL"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5248407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1_Tytuł i zawartość">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1B79F1D-C4F5-2D00-CB19-D519E45E3548}"/>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3C8D8493-6E1B-82EB-D798-AE19EAA3ECD3}"/>
              </a:ext>
            </a:extLst>
          </p:cNvPr>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D77A1134-836E-3017-76B1-9A784B533BCC}"/>
              </a:ext>
            </a:extLst>
          </p:cNvPr>
          <p:cNvSpPr>
            <a:spLocks noGrp="1"/>
          </p:cNvSpPr>
          <p:nvPr>
            <p:ph type="dt" sz="half" idx="10"/>
          </p:nvPr>
        </p:nvSpPr>
        <p:spPr>
          <a:xfrm>
            <a:off x="628650" y="4767263"/>
            <a:ext cx="2057400" cy="273844"/>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CE4C6DF1-ABC1-4B6E-9217-8399A9872B15}" type="datetimeFigureOut">
              <a:rPr kumimoji="0" lang="pl-PL" sz="18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16.09.2026</a:t>
            </a:fld>
            <a:endParaRPr kumimoji="0" lang="pl-PL"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5" name="Symbol zastępczy stopki 4">
            <a:extLst>
              <a:ext uri="{FF2B5EF4-FFF2-40B4-BE49-F238E27FC236}">
                <a16:creationId xmlns:a16="http://schemas.microsoft.com/office/drawing/2014/main" id="{73CF6091-4E1D-FC4F-63C1-DF16241220CD}"/>
              </a:ext>
            </a:extLst>
          </p:cNvPr>
          <p:cNvSpPr>
            <a:spLocks noGrp="1"/>
          </p:cNvSpPr>
          <p:nvPr>
            <p:ph type="ftr" sz="quarter" idx="11"/>
          </p:nvPr>
        </p:nvSpPr>
        <p:spPr>
          <a:xfrm>
            <a:off x="3028950" y="4767263"/>
            <a:ext cx="3086100" cy="273844"/>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6" name="Symbol zastępczy numeru slajdu 5">
            <a:extLst>
              <a:ext uri="{FF2B5EF4-FFF2-40B4-BE49-F238E27FC236}">
                <a16:creationId xmlns:a16="http://schemas.microsoft.com/office/drawing/2014/main" id="{F3EB2DA4-86A9-207F-9CD8-295F58AFF4D5}"/>
              </a:ext>
            </a:extLst>
          </p:cNvPr>
          <p:cNvSpPr>
            <a:spLocks noGrp="1"/>
          </p:cNvSpPr>
          <p:nvPr>
            <p:ph type="sldNum" sz="quarter" idx="12"/>
          </p:nvPr>
        </p:nvSpPr>
        <p:spPr>
          <a:xfrm>
            <a:off x="6457950" y="4767263"/>
            <a:ext cx="2057400" cy="273844"/>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4D72EB23-0012-4FBA-A13B-2FEC2CA70BBA}" type="slidenum">
              <a:rPr kumimoji="0" lang="pl-PL" sz="18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a:t>
            </a:fld>
            <a:endParaRPr kumimoji="0" lang="pl-PL"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5341927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_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467544" y="1131590"/>
            <a:ext cx="6372200" cy="648072"/>
          </a:xfrm>
          <a:prstGeom prst="rect">
            <a:avLst/>
          </a:prstGeom>
        </p:spPr>
        <p:txBody>
          <a:bodyPr anchor="t"/>
          <a:lstStyle>
            <a:lvl1pPr algn="l">
              <a:defRPr sz="3600" b="1" cap="none"/>
            </a:lvl1pPr>
          </a:lstStyle>
          <a:p>
            <a:r>
              <a:rPr lang="pl-PL"/>
              <a:t>Kliknij, aby edytować styl</a:t>
            </a:r>
          </a:p>
        </p:txBody>
      </p:sp>
    </p:spTree>
    <p:extLst>
      <p:ext uri="{BB962C8B-B14F-4D97-AF65-F5344CB8AC3E}">
        <p14:creationId xmlns:p14="http://schemas.microsoft.com/office/powerpoint/2010/main" val="29707903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a:xfrm>
            <a:off x="2555776" y="123478"/>
            <a:ext cx="6840760" cy="857250"/>
          </a:xfrm>
          <a:prstGeom prst="rect">
            <a:avLst/>
          </a:prstGeom>
        </p:spPr>
        <p:txBody>
          <a:bodyPr/>
          <a:lstStyle>
            <a:lvl1pPr algn="l">
              <a:defRPr sz="3200" b="1"/>
            </a:lvl1pPr>
          </a:lstStyle>
          <a:p>
            <a:r>
              <a:rPr lang="pl-PL"/>
              <a:t>Kliknij, aby edytować styl</a:t>
            </a:r>
          </a:p>
        </p:txBody>
      </p:sp>
    </p:spTree>
    <p:extLst>
      <p:ext uri="{BB962C8B-B14F-4D97-AF65-F5344CB8AC3E}">
        <p14:creationId xmlns:p14="http://schemas.microsoft.com/office/powerpoint/2010/main" val="26983643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Header 1"/>
          <p:cNvSpPr>
            <a:spLocks noGrp="1"/>
          </p:cNvSpPr>
          <p:nvPr>
            <p:ph type="title"/>
          </p:nvPr>
        </p:nvSpPr>
        <p:spPr/>
        <p:txBody>
          <a:bodyPr/>
          <a:lstStyle/>
          <a:p>
            <a:r>
              <a:rPr lang="en-US"/>
              <a:t>Title</a:t>
            </a:r>
          </a:p>
        </p:txBody>
      </p:sp>
      <p:sp>
        <p:nvSpPr>
          <p:cNvPr id="3" name="Text 2"/>
          <p:cNvSpPr>
            <a:spLocks noGrp="1"/>
          </p:cNvSpPr>
          <p:nvPr>
            <p:ph type="body" idx="1"/>
          </p:nvPr>
        </p:nvSpPr>
        <p:spPr/>
        <p:txBody>
          <a:bodyPr/>
          <a:lstStyle/>
          <a:p>
            <a:pPr lvl="0"/>
            <a:r>
              <a:rPr lang="en-US"/>
              <a:t>Text</a:t>
            </a:r>
          </a:p>
          <a:p>
            <a:pPr lvl="1"/>
            <a:r>
              <a:rPr lang="en-US"/>
              <a:t>Second level</a:t>
            </a:r>
          </a:p>
          <a:p>
            <a:pPr lvl="2"/>
            <a:r>
              <a:rPr lang="en-US"/>
              <a:t>Third level</a:t>
            </a:r>
          </a:p>
          <a:p>
            <a:pPr lvl="3"/>
            <a:r>
              <a:rPr lang="en-US"/>
              <a:t>Fourth level</a:t>
            </a:r>
          </a:p>
          <a:p>
            <a:pPr lvl="4"/>
            <a:r>
              <a:rPr lang="en-US"/>
              <a:t>Fifth level</a:t>
            </a:r>
          </a:p>
        </p:txBody>
      </p:sp>
      <p:sp>
        <p:nvSpPr>
          <p:cNvPr id="4" name="Date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C16525B2-4347-4F72-BAF7-76B19438D329}" type="datetimeFigureOut">
              <a:rPr kumimoji="0" lang="en-US" sz="18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9/16/2026</a:t>
            </a:fld>
            <a:endParaRPr kumimoji="0" lang="en-US"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5" name="Footer 4"/>
          <p:cNvSpPr>
            <a:spLocks noGrp="1"/>
          </p:cNvSpPr>
          <p:nvPr>
            <p:ph type="ftr" sz="quarter" idx="1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6" name="Slide number 5"/>
          <p:cNvSpPr>
            <a:spLocks noGrp="1"/>
          </p:cNvSpPr>
          <p:nvPr>
            <p:ph type="sldNum" sz="quarter" idx="12"/>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80F073CC-40D5-4B23-8DF0-9BD0A0C12F2C}" type="slidenum">
              <a:rPr kumimoji="0" lang="en-US" sz="18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9153877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1285866"/>
            <a:ext cx="7772400" cy="1101725"/>
          </a:xfrm>
          <a:prstGeom prst="rect">
            <a:avLst/>
          </a:prstGeom>
        </p:spPr>
        <p:txBody>
          <a:bodyPr/>
          <a:lstStyle/>
          <a:p>
            <a:r>
              <a:rPr lang="pl-PL"/>
              <a:t>Kliknij, aby edytować styl</a:t>
            </a:r>
          </a:p>
        </p:txBody>
      </p:sp>
      <p:sp>
        <p:nvSpPr>
          <p:cNvPr id="3" name="Podtytuł 2"/>
          <p:cNvSpPr>
            <a:spLocks noGrp="1"/>
          </p:cNvSpPr>
          <p:nvPr>
            <p:ph type="subTitle" idx="1"/>
          </p:nvPr>
        </p:nvSpPr>
        <p:spPr>
          <a:xfrm>
            <a:off x="1371600" y="2601903"/>
            <a:ext cx="6400800" cy="131445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a:t>Kliknij, aby edytować styl wzorca podtytułu</a:t>
            </a:r>
          </a:p>
        </p:txBody>
      </p:sp>
    </p:spTree>
    <p:extLst>
      <p:ext uri="{BB962C8B-B14F-4D97-AF65-F5344CB8AC3E}">
        <p14:creationId xmlns:p14="http://schemas.microsoft.com/office/powerpoint/2010/main" val="340664638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ytuł i zawartość">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457200" y="1106501"/>
            <a:ext cx="8229600" cy="3394075"/>
          </a:xfrm>
          <a:prstGeom prst="rect">
            <a:avLst/>
          </a:prstGeo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Tree>
    <p:extLst>
      <p:ext uri="{BB962C8B-B14F-4D97-AF65-F5344CB8AC3E}">
        <p14:creationId xmlns:p14="http://schemas.microsoft.com/office/powerpoint/2010/main" val="233608354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722313" y="2625717"/>
            <a:ext cx="7772400" cy="1022350"/>
          </a:xfrm>
          <a:prstGeom prst="rect">
            <a:avLst/>
          </a:prstGeom>
        </p:spPr>
        <p:txBody>
          <a:bodyPr anchor="t"/>
          <a:lstStyle>
            <a:lvl1pPr algn="l">
              <a:defRPr sz="4000" b="1" cap="all"/>
            </a:lvl1pPr>
          </a:lstStyle>
          <a:p>
            <a:r>
              <a:rPr lang="pl-PL"/>
              <a:t>Kliknij, aby edytować styl</a:t>
            </a:r>
          </a:p>
        </p:txBody>
      </p:sp>
      <p:sp>
        <p:nvSpPr>
          <p:cNvPr id="3" name="Symbol zastępczy tekstu 2"/>
          <p:cNvSpPr>
            <a:spLocks noGrp="1"/>
          </p:cNvSpPr>
          <p:nvPr>
            <p:ph type="body" idx="1"/>
          </p:nvPr>
        </p:nvSpPr>
        <p:spPr>
          <a:xfrm>
            <a:off x="722313" y="1357304"/>
            <a:ext cx="7772400" cy="112553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Tree>
    <p:extLst>
      <p:ext uri="{BB962C8B-B14F-4D97-AF65-F5344CB8AC3E}">
        <p14:creationId xmlns:p14="http://schemas.microsoft.com/office/powerpoint/2010/main" val="188152958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Nagłówek sekcji">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238618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cSld name="Pusty">
    <p:spTree>
      <p:nvGrpSpPr>
        <p:cNvPr id="1" name=""/>
        <p:cNvGrpSpPr/>
        <p:nvPr/>
      </p:nvGrpSpPr>
      <p:grpSpPr>
        <a:xfrm>
          <a:off x="0" y="0"/>
          <a:ext cx="0" cy="0"/>
          <a:chOff x="0" y="0"/>
          <a:chExt cx="0" cy="0"/>
        </a:xfrm>
      </p:grpSpPr>
      <p:sp>
        <p:nvSpPr>
          <p:cNvPr id="2" name="Symbol zastępczy daty 1">
            <a:extLst>
              <a:ext uri="{FF2B5EF4-FFF2-40B4-BE49-F238E27FC236}">
                <a16:creationId xmlns:a16="http://schemas.microsoft.com/office/drawing/2014/main" id="{4C38F5FF-4687-CE15-054E-090136EE2F36}"/>
              </a:ext>
            </a:extLst>
          </p:cNvPr>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13607F4A-8346-4B8E-ADFA-C01655F30F03}" type="datetimeFigureOut">
              <a:rPr kumimoji="0" lang="pl-PL" sz="18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16.09.2026</a:t>
            </a:fld>
            <a:endParaRPr kumimoji="0" lang="pl-PL"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3" name="Symbol zastępczy stopki 2">
            <a:extLst>
              <a:ext uri="{FF2B5EF4-FFF2-40B4-BE49-F238E27FC236}">
                <a16:creationId xmlns:a16="http://schemas.microsoft.com/office/drawing/2014/main" id="{201F2ED4-492D-9161-46B6-33D7CE16806D}"/>
              </a:ext>
            </a:extLst>
          </p:cNvPr>
          <p:cNvSpPr>
            <a:spLocks noGrp="1"/>
          </p:cNvSpPr>
          <p:nvPr>
            <p:ph type="ftr" sz="quarter" idx="1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4" name="Symbol zastępczy numeru slajdu 3">
            <a:extLst>
              <a:ext uri="{FF2B5EF4-FFF2-40B4-BE49-F238E27FC236}">
                <a16:creationId xmlns:a16="http://schemas.microsoft.com/office/drawing/2014/main" id="{66DFD5F9-A117-5FD4-30D4-C13A86DC6FA8}"/>
              </a:ext>
            </a:extLst>
          </p:cNvPr>
          <p:cNvSpPr>
            <a:spLocks noGrp="1"/>
          </p:cNvSpPr>
          <p:nvPr>
            <p:ph type="sldNum" sz="quarter" idx="12"/>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1CEAD573-6900-4568-B31E-632E57273BA9}" type="slidenum">
              <a:rPr kumimoji="0" lang="pl-PL" sz="18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a:t>
            </a:fld>
            <a:endParaRPr kumimoji="0" lang="pl-PL"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8634494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30695435"/>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
  <p:cSld name="1_Tytuł i zawartość">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1B79F1D-C4F5-2D00-CB19-D519E45E3548}"/>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3C8D8493-6E1B-82EB-D798-AE19EAA3ECD3}"/>
              </a:ext>
            </a:extLst>
          </p:cNvPr>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D77A1134-836E-3017-76B1-9A784B533BCC}"/>
              </a:ext>
            </a:extLst>
          </p:cNvPr>
          <p:cNvSpPr>
            <a:spLocks noGrp="1"/>
          </p:cNvSpPr>
          <p:nvPr>
            <p:ph type="dt" sz="half" idx="10"/>
          </p:nvPr>
        </p:nvSpPr>
        <p:spPr>
          <a:xfrm>
            <a:off x="628650" y="4767263"/>
            <a:ext cx="2057400" cy="273844"/>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CE4C6DF1-ABC1-4B6E-9217-8399A9872B15}" type="datetimeFigureOut">
              <a:rPr kumimoji="0" lang="pl-PL" sz="18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16.09.2026</a:t>
            </a:fld>
            <a:endParaRPr kumimoji="0" lang="pl-PL"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5" name="Symbol zastępczy stopki 4">
            <a:extLst>
              <a:ext uri="{FF2B5EF4-FFF2-40B4-BE49-F238E27FC236}">
                <a16:creationId xmlns:a16="http://schemas.microsoft.com/office/drawing/2014/main" id="{73CF6091-4E1D-FC4F-63C1-DF16241220CD}"/>
              </a:ext>
            </a:extLst>
          </p:cNvPr>
          <p:cNvSpPr>
            <a:spLocks noGrp="1"/>
          </p:cNvSpPr>
          <p:nvPr>
            <p:ph type="ftr" sz="quarter" idx="11"/>
          </p:nvPr>
        </p:nvSpPr>
        <p:spPr>
          <a:xfrm>
            <a:off x="3028950" y="4767263"/>
            <a:ext cx="3086100" cy="273844"/>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6" name="Symbol zastępczy numeru slajdu 5">
            <a:extLst>
              <a:ext uri="{FF2B5EF4-FFF2-40B4-BE49-F238E27FC236}">
                <a16:creationId xmlns:a16="http://schemas.microsoft.com/office/drawing/2014/main" id="{F3EB2DA4-86A9-207F-9CD8-295F58AFF4D5}"/>
              </a:ext>
            </a:extLst>
          </p:cNvPr>
          <p:cNvSpPr>
            <a:spLocks noGrp="1"/>
          </p:cNvSpPr>
          <p:nvPr>
            <p:ph type="sldNum" sz="quarter" idx="12"/>
          </p:nvPr>
        </p:nvSpPr>
        <p:spPr>
          <a:xfrm>
            <a:off x="6457950" y="4767263"/>
            <a:ext cx="2057400" cy="273844"/>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4D72EB23-0012-4FBA-A13B-2FEC2CA70BBA}" type="slidenum">
              <a:rPr kumimoji="0" lang="pl-PL" sz="18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a:t>
            </a:fld>
            <a:endParaRPr kumimoji="0" lang="pl-PL"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33365372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2_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467544" y="1131590"/>
            <a:ext cx="6372200" cy="648072"/>
          </a:xfrm>
          <a:prstGeom prst="rect">
            <a:avLst/>
          </a:prstGeom>
        </p:spPr>
        <p:txBody>
          <a:bodyPr anchor="t"/>
          <a:lstStyle>
            <a:lvl1pPr algn="l">
              <a:defRPr sz="3600" b="1" cap="none"/>
            </a:lvl1pPr>
          </a:lstStyle>
          <a:p>
            <a:r>
              <a:rPr lang="pl-PL"/>
              <a:t>Kliknij, aby edytować styl</a:t>
            </a:r>
          </a:p>
        </p:txBody>
      </p:sp>
    </p:spTree>
    <p:extLst>
      <p:ext uri="{BB962C8B-B14F-4D97-AF65-F5344CB8AC3E}">
        <p14:creationId xmlns:p14="http://schemas.microsoft.com/office/powerpoint/2010/main" val="428657580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a:xfrm>
            <a:off x="2555776" y="123478"/>
            <a:ext cx="6840760" cy="857250"/>
          </a:xfrm>
          <a:prstGeom prst="rect">
            <a:avLst/>
          </a:prstGeom>
        </p:spPr>
        <p:txBody>
          <a:bodyPr/>
          <a:lstStyle>
            <a:lvl1pPr algn="l">
              <a:defRPr sz="3200" b="1"/>
            </a:lvl1pPr>
          </a:lstStyle>
          <a:p>
            <a:r>
              <a:rPr lang="pl-PL"/>
              <a:t>Kliknij, aby edytować styl</a:t>
            </a:r>
          </a:p>
        </p:txBody>
      </p:sp>
    </p:spTree>
    <p:extLst>
      <p:ext uri="{BB962C8B-B14F-4D97-AF65-F5344CB8AC3E}">
        <p14:creationId xmlns:p14="http://schemas.microsoft.com/office/powerpoint/2010/main" val="176340237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Header 1"/>
          <p:cNvSpPr>
            <a:spLocks noGrp="1"/>
          </p:cNvSpPr>
          <p:nvPr>
            <p:ph type="title"/>
          </p:nvPr>
        </p:nvSpPr>
        <p:spPr/>
        <p:txBody>
          <a:bodyPr/>
          <a:lstStyle/>
          <a:p>
            <a:r>
              <a:rPr lang="en-US"/>
              <a:t>Title</a:t>
            </a:r>
          </a:p>
        </p:txBody>
      </p:sp>
      <p:sp>
        <p:nvSpPr>
          <p:cNvPr id="3" name="Text 2"/>
          <p:cNvSpPr>
            <a:spLocks noGrp="1"/>
          </p:cNvSpPr>
          <p:nvPr>
            <p:ph type="body" idx="1"/>
          </p:nvPr>
        </p:nvSpPr>
        <p:spPr/>
        <p:txBody>
          <a:bodyPr/>
          <a:lstStyle/>
          <a:p>
            <a:pPr lvl="0"/>
            <a:r>
              <a:rPr lang="en-US"/>
              <a:t>Text</a:t>
            </a:r>
          </a:p>
          <a:p>
            <a:pPr lvl="1"/>
            <a:r>
              <a:rPr lang="en-US"/>
              <a:t>Second level</a:t>
            </a:r>
          </a:p>
          <a:p>
            <a:pPr lvl="2"/>
            <a:r>
              <a:rPr lang="en-US"/>
              <a:t>Third level</a:t>
            </a:r>
          </a:p>
          <a:p>
            <a:pPr lvl="3"/>
            <a:r>
              <a:rPr lang="en-US"/>
              <a:t>Fourth level</a:t>
            </a:r>
          </a:p>
          <a:p>
            <a:pPr lvl="4"/>
            <a:r>
              <a:rPr lang="en-US"/>
              <a:t>Fifth level</a:t>
            </a:r>
          </a:p>
        </p:txBody>
      </p:sp>
      <p:sp>
        <p:nvSpPr>
          <p:cNvPr id="4" name="Date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C16525B2-4347-4F72-BAF7-76B19438D329}" type="datetimeFigureOut">
              <a:rPr kumimoji="0" lang="en-US" sz="18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9/16/2026</a:t>
            </a:fld>
            <a:endParaRPr kumimoji="0" lang="en-US"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5" name="Footer 4"/>
          <p:cNvSpPr>
            <a:spLocks noGrp="1"/>
          </p:cNvSpPr>
          <p:nvPr>
            <p:ph type="ftr" sz="quarter" idx="1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6" name="Slide number 5"/>
          <p:cNvSpPr>
            <a:spLocks noGrp="1"/>
          </p:cNvSpPr>
          <p:nvPr>
            <p:ph type="sldNum" sz="quarter" idx="12"/>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80F073CC-40D5-4B23-8DF0-9BD0A0C12F2C}" type="slidenum">
              <a:rPr kumimoji="0" lang="en-US" sz="18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21067801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1285866"/>
            <a:ext cx="7772400" cy="1101725"/>
          </a:xfrm>
          <a:prstGeom prst="rect">
            <a:avLst/>
          </a:prstGeom>
        </p:spPr>
        <p:txBody>
          <a:bodyPr/>
          <a:lstStyle/>
          <a:p>
            <a:r>
              <a:rPr lang="pl-PL"/>
              <a:t>Kliknij, aby edytować styl</a:t>
            </a:r>
          </a:p>
        </p:txBody>
      </p:sp>
      <p:sp>
        <p:nvSpPr>
          <p:cNvPr id="3" name="Podtytuł 2"/>
          <p:cNvSpPr>
            <a:spLocks noGrp="1"/>
          </p:cNvSpPr>
          <p:nvPr>
            <p:ph type="subTitle" idx="1"/>
          </p:nvPr>
        </p:nvSpPr>
        <p:spPr>
          <a:xfrm>
            <a:off x="1371600" y="2601903"/>
            <a:ext cx="6400800" cy="131445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a:t>Kliknij, aby edytować styl wzorca podtytułu</a:t>
            </a:r>
          </a:p>
        </p:txBody>
      </p:sp>
    </p:spTree>
    <p:extLst>
      <p:ext uri="{BB962C8B-B14F-4D97-AF65-F5344CB8AC3E}">
        <p14:creationId xmlns:p14="http://schemas.microsoft.com/office/powerpoint/2010/main" val="49012456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ytuł i zawartość">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457200" y="1106501"/>
            <a:ext cx="8229600" cy="3394075"/>
          </a:xfrm>
          <a:prstGeom prst="rect">
            <a:avLst/>
          </a:prstGeo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Tree>
    <p:extLst>
      <p:ext uri="{BB962C8B-B14F-4D97-AF65-F5344CB8AC3E}">
        <p14:creationId xmlns:p14="http://schemas.microsoft.com/office/powerpoint/2010/main" val="255764601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722313" y="2625717"/>
            <a:ext cx="7772400" cy="1022350"/>
          </a:xfrm>
          <a:prstGeom prst="rect">
            <a:avLst/>
          </a:prstGeom>
        </p:spPr>
        <p:txBody>
          <a:bodyPr anchor="t"/>
          <a:lstStyle>
            <a:lvl1pPr algn="l">
              <a:defRPr sz="4000" b="1" cap="all"/>
            </a:lvl1pPr>
          </a:lstStyle>
          <a:p>
            <a:r>
              <a:rPr lang="pl-PL"/>
              <a:t>Kliknij, aby edytować styl</a:t>
            </a:r>
          </a:p>
        </p:txBody>
      </p:sp>
      <p:sp>
        <p:nvSpPr>
          <p:cNvPr id="3" name="Symbol zastępczy tekstu 2"/>
          <p:cNvSpPr>
            <a:spLocks noGrp="1"/>
          </p:cNvSpPr>
          <p:nvPr>
            <p:ph type="body" idx="1"/>
          </p:nvPr>
        </p:nvSpPr>
        <p:spPr>
          <a:xfrm>
            <a:off x="722313" y="1357304"/>
            <a:ext cx="7772400" cy="112553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Tree>
    <p:extLst>
      <p:ext uri="{BB962C8B-B14F-4D97-AF65-F5344CB8AC3E}">
        <p14:creationId xmlns:p14="http://schemas.microsoft.com/office/powerpoint/2010/main" val="425470943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Nagłówek sekcji">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118362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cSld name="Pusty">
    <p:spTree>
      <p:nvGrpSpPr>
        <p:cNvPr id="1" name=""/>
        <p:cNvGrpSpPr/>
        <p:nvPr/>
      </p:nvGrpSpPr>
      <p:grpSpPr>
        <a:xfrm>
          <a:off x="0" y="0"/>
          <a:ext cx="0" cy="0"/>
          <a:chOff x="0" y="0"/>
          <a:chExt cx="0" cy="0"/>
        </a:xfrm>
      </p:grpSpPr>
      <p:sp>
        <p:nvSpPr>
          <p:cNvPr id="2" name="Symbol zastępczy daty 1">
            <a:extLst>
              <a:ext uri="{FF2B5EF4-FFF2-40B4-BE49-F238E27FC236}">
                <a16:creationId xmlns:a16="http://schemas.microsoft.com/office/drawing/2014/main" id="{4C38F5FF-4687-CE15-054E-090136EE2F36}"/>
              </a:ext>
            </a:extLst>
          </p:cNvPr>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13607F4A-8346-4B8E-ADFA-C01655F30F03}" type="datetimeFigureOut">
              <a:rPr kumimoji="0" lang="pl-PL" sz="18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16.09.2026</a:t>
            </a:fld>
            <a:endParaRPr kumimoji="0" lang="pl-PL"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3" name="Symbol zastępczy stopki 2">
            <a:extLst>
              <a:ext uri="{FF2B5EF4-FFF2-40B4-BE49-F238E27FC236}">
                <a16:creationId xmlns:a16="http://schemas.microsoft.com/office/drawing/2014/main" id="{201F2ED4-492D-9161-46B6-33D7CE16806D}"/>
              </a:ext>
            </a:extLst>
          </p:cNvPr>
          <p:cNvSpPr>
            <a:spLocks noGrp="1"/>
          </p:cNvSpPr>
          <p:nvPr>
            <p:ph type="ftr" sz="quarter" idx="1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4" name="Symbol zastępczy numeru slajdu 3">
            <a:extLst>
              <a:ext uri="{FF2B5EF4-FFF2-40B4-BE49-F238E27FC236}">
                <a16:creationId xmlns:a16="http://schemas.microsoft.com/office/drawing/2014/main" id="{66DFD5F9-A117-5FD4-30D4-C13A86DC6FA8}"/>
              </a:ext>
            </a:extLst>
          </p:cNvPr>
          <p:cNvSpPr>
            <a:spLocks noGrp="1"/>
          </p:cNvSpPr>
          <p:nvPr>
            <p:ph type="sldNum" sz="quarter" idx="12"/>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1CEAD573-6900-4568-B31E-632E57273BA9}" type="slidenum">
              <a:rPr kumimoji="0" lang="pl-PL" sz="18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a:t>
            </a:fld>
            <a:endParaRPr kumimoji="0" lang="pl-PL"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80149407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4241178551"/>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obj">
  <p:cSld name="1_Tytuł i zawartość">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1B79F1D-C4F5-2D00-CB19-D519E45E3548}"/>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3C8D8493-6E1B-82EB-D798-AE19EAA3ECD3}"/>
              </a:ext>
            </a:extLst>
          </p:cNvPr>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D77A1134-836E-3017-76B1-9A784B533BCC}"/>
              </a:ext>
            </a:extLst>
          </p:cNvPr>
          <p:cNvSpPr>
            <a:spLocks noGrp="1"/>
          </p:cNvSpPr>
          <p:nvPr>
            <p:ph type="dt" sz="half" idx="10"/>
          </p:nvPr>
        </p:nvSpPr>
        <p:spPr>
          <a:xfrm>
            <a:off x="628650" y="4767263"/>
            <a:ext cx="2057400" cy="273844"/>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CE4C6DF1-ABC1-4B6E-9217-8399A9872B15}" type="datetimeFigureOut">
              <a:rPr kumimoji="0" lang="pl-PL" sz="18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16.09.2026</a:t>
            </a:fld>
            <a:endParaRPr kumimoji="0" lang="pl-PL"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5" name="Symbol zastępczy stopki 4">
            <a:extLst>
              <a:ext uri="{FF2B5EF4-FFF2-40B4-BE49-F238E27FC236}">
                <a16:creationId xmlns:a16="http://schemas.microsoft.com/office/drawing/2014/main" id="{73CF6091-4E1D-FC4F-63C1-DF16241220CD}"/>
              </a:ext>
            </a:extLst>
          </p:cNvPr>
          <p:cNvSpPr>
            <a:spLocks noGrp="1"/>
          </p:cNvSpPr>
          <p:nvPr>
            <p:ph type="ftr" sz="quarter" idx="11"/>
          </p:nvPr>
        </p:nvSpPr>
        <p:spPr>
          <a:xfrm>
            <a:off x="3028950" y="4767263"/>
            <a:ext cx="3086100" cy="273844"/>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6" name="Symbol zastępczy numeru slajdu 5">
            <a:extLst>
              <a:ext uri="{FF2B5EF4-FFF2-40B4-BE49-F238E27FC236}">
                <a16:creationId xmlns:a16="http://schemas.microsoft.com/office/drawing/2014/main" id="{F3EB2DA4-86A9-207F-9CD8-295F58AFF4D5}"/>
              </a:ext>
            </a:extLst>
          </p:cNvPr>
          <p:cNvSpPr>
            <a:spLocks noGrp="1"/>
          </p:cNvSpPr>
          <p:nvPr>
            <p:ph type="sldNum" sz="quarter" idx="12"/>
          </p:nvPr>
        </p:nvSpPr>
        <p:spPr>
          <a:xfrm>
            <a:off x="6457950" y="4767263"/>
            <a:ext cx="2057400" cy="273844"/>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4D72EB23-0012-4FBA-A13B-2FEC2CA70BBA}" type="slidenum">
              <a:rPr kumimoji="0" lang="pl-PL" sz="18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a:t>
            </a:fld>
            <a:endParaRPr kumimoji="0" lang="pl-PL"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05841989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2_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467544" y="1131590"/>
            <a:ext cx="6372200" cy="648072"/>
          </a:xfrm>
          <a:prstGeom prst="rect">
            <a:avLst/>
          </a:prstGeom>
        </p:spPr>
        <p:txBody>
          <a:bodyPr anchor="t"/>
          <a:lstStyle>
            <a:lvl1pPr algn="l">
              <a:defRPr sz="3600" b="1" cap="none"/>
            </a:lvl1pPr>
          </a:lstStyle>
          <a:p>
            <a:r>
              <a:rPr lang="pl-PL"/>
              <a:t>Kliknij, aby edytować styl</a:t>
            </a:r>
          </a:p>
        </p:txBody>
      </p:sp>
    </p:spTree>
    <p:extLst>
      <p:ext uri="{BB962C8B-B14F-4D97-AF65-F5344CB8AC3E}">
        <p14:creationId xmlns:p14="http://schemas.microsoft.com/office/powerpoint/2010/main" val="164842923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a:xfrm>
            <a:off x="2555776" y="123478"/>
            <a:ext cx="6840760" cy="857250"/>
          </a:xfrm>
          <a:prstGeom prst="rect">
            <a:avLst/>
          </a:prstGeom>
        </p:spPr>
        <p:txBody>
          <a:bodyPr/>
          <a:lstStyle>
            <a:lvl1pPr algn="l">
              <a:defRPr sz="3200" b="1"/>
            </a:lvl1pPr>
          </a:lstStyle>
          <a:p>
            <a:r>
              <a:rPr lang="pl-PL"/>
              <a:t>Kliknij, aby edytować styl</a:t>
            </a:r>
          </a:p>
        </p:txBody>
      </p:sp>
    </p:spTree>
    <p:extLst>
      <p:ext uri="{BB962C8B-B14F-4D97-AF65-F5344CB8AC3E}">
        <p14:creationId xmlns:p14="http://schemas.microsoft.com/office/powerpoint/2010/main" val="378915322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Header 1"/>
          <p:cNvSpPr>
            <a:spLocks noGrp="1"/>
          </p:cNvSpPr>
          <p:nvPr>
            <p:ph type="title"/>
          </p:nvPr>
        </p:nvSpPr>
        <p:spPr/>
        <p:txBody>
          <a:bodyPr/>
          <a:lstStyle/>
          <a:p>
            <a:r>
              <a:rPr lang="en-US"/>
              <a:t>Title</a:t>
            </a:r>
          </a:p>
        </p:txBody>
      </p:sp>
      <p:sp>
        <p:nvSpPr>
          <p:cNvPr id="3" name="Text 2"/>
          <p:cNvSpPr>
            <a:spLocks noGrp="1"/>
          </p:cNvSpPr>
          <p:nvPr>
            <p:ph type="body" idx="1"/>
          </p:nvPr>
        </p:nvSpPr>
        <p:spPr/>
        <p:txBody>
          <a:bodyPr/>
          <a:lstStyle/>
          <a:p>
            <a:pPr lvl="0"/>
            <a:r>
              <a:rPr lang="en-US"/>
              <a:t>Text</a:t>
            </a:r>
          </a:p>
          <a:p>
            <a:pPr lvl="1"/>
            <a:r>
              <a:rPr lang="en-US"/>
              <a:t>Second level</a:t>
            </a:r>
          </a:p>
          <a:p>
            <a:pPr lvl="2"/>
            <a:r>
              <a:rPr lang="en-US"/>
              <a:t>Third level</a:t>
            </a:r>
          </a:p>
          <a:p>
            <a:pPr lvl="3"/>
            <a:r>
              <a:rPr lang="en-US"/>
              <a:t>Fourth level</a:t>
            </a:r>
          </a:p>
          <a:p>
            <a:pPr lvl="4"/>
            <a:r>
              <a:rPr lang="en-US"/>
              <a:t>Fifth level</a:t>
            </a:r>
          </a:p>
        </p:txBody>
      </p:sp>
      <p:sp>
        <p:nvSpPr>
          <p:cNvPr id="4" name="Date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C16525B2-4347-4F72-BAF7-76B19438D329}" type="datetimeFigureOut">
              <a:rPr kumimoji="0" lang="en-US" sz="18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9/16/2026</a:t>
            </a:fld>
            <a:endParaRPr kumimoji="0" lang="en-US"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5" name="Footer 4"/>
          <p:cNvSpPr>
            <a:spLocks noGrp="1"/>
          </p:cNvSpPr>
          <p:nvPr>
            <p:ph type="ftr" sz="quarter" idx="1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6" name="Slide number 5"/>
          <p:cNvSpPr>
            <a:spLocks noGrp="1"/>
          </p:cNvSpPr>
          <p:nvPr>
            <p:ph type="sldNum" sz="quarter" idx="12"/>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80F073CC-40D5-4B23-8DF0-9BD0A0C12F2C}" type="slidenum">
              <a:rPr kumimoji="0" lang="en-US" sz="18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29185296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1285866"/>
            <a:ext cx="7772400" cy="1101725"/>
          </a:xfrm>
          <a:prstGeom prst="rect">
            <a:avLst/>
          </a:prstGeom>
        </p:spPr>
        <p:txBody>
          <a:bodyPr/>
          <a:lstStyle/>
          <a:p>
            <a:r>
              <a:rPr lang="pl-PL"/>
              <a:t>Kliknij, aby edytować styl</a:t>
            </a:r>
          </a:p>
        </p:txBody>
      </p:sp>
      <p:sp>
        <p:nvSpPr>
          <p:cNvPr id="3" name="Podtytuł 2"/>
          <p:cNvSpPr>
            <a:spLocks noGrp="1"/>
          </p:cNvSpPr>
          <p:nvPr>
            <p:ph type="subTitle" idx="1"/>
          </p:nvPr>
        </p:nvSpPr>
        <p:spPr>
          <a:xfrm>
            <a:off x="1371600" y="2601903"/>
            <a:ext cx="6400800" cy="131445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a:t>Kliknij, aby edytować styl wzorca podtytułu</a:t>
            </a:r>
          </a:p>
        </p:txBody>
      </p:sp>
    </p:spTree>
    <p:extLst>
      <p:ext uri="{BB962C8B-B14F-4D97-AF65-F5344CB8AC3E}">
        <p14:creationId xmlns:p14="http://schemas.microsoft.com/office/powerpoint/2010/main" val="315153014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ytuł i zawartość">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457200" y="1106501"/>
            <a:ext cx="8229600" cy="3394075"/>
          </a:xfrm>
          <a:prstGeom prst="rect">
            <a:avLst/>
          </a:prstGeo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Tree>
    <p:extLst>
      <p:ext uri="{BB962C8B-B14F-4D97-AF65-F5344CB8AC3E}">
        <p14:creationId xmlns:p14="http://schemas.microsoft.com/office/powerpoint/2010/main" val="423440935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722313" y="2625717"/>
            <a:ext cx="7772400" cy="1022350"/>
          </a:xfrm>
          <a:prstGeom prst="rect">
            <a:avLst/>
          </a:prstGeom>
        </p:spPr>
        <p:txBody>
          <a:bodyPr anchor="t"/>
          <a:lstStyle>
            <a:lvl1pPr algn="l">
              <a:defRPr sz="4000" b="1" cap="all"/>
            </a:lvl1pPr>
          </a:lstStyle>
          <a:p>
            <a:r>
              <a:rPr lang="pl-PL"/>
              <a:t>Kliknij, aby edytować styl</a:t>
            </a:r>
          </a:p>
        </p:txBody>
      </p:sp>
      <p:sp>
        <p:nvSpPr>
          <p:cNvPr id="3" name="Symbol zastępczy tekstu 2"/>
          <p:cNvSpPr>
            <a:spLocks noGrp="1"/>
          </p:cNvSpPr>
          <p:nvPr>
            <p:ph type="body" idx="1"/>
          </p:nvPr>
        </p:nvSpPr>
        <p:spPr>
          <a:xfrm>
            <a:off x="722313" y="1357304"/>
            <a:ext cx="7772400" cy="112553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Tree>
    <p:extLst>
      <p:ext uri="{BB962C8B-B14F-4D97-AF65-F5344CB8AC3E}">
        <p14:creationId xmlns:p14="http://schemas.microsoft.com/office/powerpoint/2010/main" val="321156998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Nagłówek sekcji">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205126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739960124"/>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obj">
  <p:cSld name="1_Tytuł i zawartość">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1B79F1D-C4F5-2D00-CB19-D519E45E3548}"/>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3C8D8493-6E1B-82EB-D798-AE19EAA3ECD3}"/>
              </a:ext>
            </a:extLst>
          </p:cNvPr>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D77A1134-836E-3017-76B1-9A784B533BCC}"/>
              </a:ext>
            </a:extLst>
          </p:cNvPr>
          <p:cNvSpPr>
            <a:spLocks noGrp="1"/>
          </p:cNvSpPr>
          <p:nvPr>
            <p:ph type="dt" sz="half" idx="10"/>
          </p:nvPr>
        </p:nvSpPr>
        <p:spPr>
          <a:xfrm>
            <a:off x="628650" y="4767263"/>
            <a:ext cx="2057400" cy="273844"/>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CE4C6DF1-ABC1-4B6E-9217-8399A9872B15}" type="datetimeFigureOut">
              <a:rPr kumimoji="0" lang="pl-PL" sz="18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16.09.2026</a:t>
            </a:fld>
            <a:endParaRPr kumimoji="0" lang="pl-PL"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5" name="Symbol zastępczy stopki 4">
            <a:extLst>
              <a:ext uri="{FF2B5EF4-FFF2-40B4-BE49-F238E27FC236}">
                <a16:creationId xmlns:a16="http://schemas.microsoft.com/office/drawing/2014/main" id="{73CF6091-4E1D-FC4F-63C1-DF16241220CD}"/>
              </a:ext>
            </a:extLst>
          </p:cNvPr>
          <p:cNvSpPr>
            <a:spLocks noGrp="1"/>
          </p:cNvSpPr>
          <p:nvPr>
            <p:ph type="ftr" sz="quarter" idx="11"/>
          </p:nvPr>
        </p:nvSpPr>
        <p:spPr>
          <a:xfrm>
            <a:off x="3028950" y="4767263"/>
            <a:ext cx="3086100" cy="273844"/>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6" name="Symbol zastępczy numeru slajdu 5">
            <a:extLst>
              <a:ext uri="{FF2B5EF4-FFF2-40B4-BE49-F238E27FC236}">
                <a16:creationId xmlns:a16="http://schemas.microsoft.com/office/drawing/2014/main" id="{F3EB2DA4-86A9-207F-9CD8-295F58AFF4D5}"/>
              </a:ext>
            </a:extLst>
          </p:cNvPr>
          <p:cNvSpPr>
            <a:spLocks noGrp="1"/>
          </p:cNvSpPr>
          <p:nvPr>
            <p:ph type="sldNum" sz="quarter" idx="12"/>
          </p:nvPr>
        </p:nvSpPr>
        <p:spPr>
          <a:xfrm>
            <a:off x="6457950" y="4767263"/>
            <a:ext cx="2057400" cy="273844"/>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4D72EB23-0012-4FBA-A13B-2FEC2CA70BBA}" type="slidenum">
              <a:rPr kumimoji="0" lang="pl-PL" sz="18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a:t>
            </a:fld>
            <a:endParaRPr kumimoji="0" lang="pl-PL"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87714777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2_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467544" y="1131590"/>
            <a:ext cx="6372200" cy="648072"/>
          </a:xfrm>
          <a:prstGeom prst="rect">
            <a:avLst/>
          </a:prstGeom>
        </p:spPr>
        <p:txBody>
          <a:bodyPr anchor="t"/>
          <a:lstStyle>
            <a:lvl1pPr algn="l">
              <a:defRPr sz="3600" b="1" cap="none"/>
            </a:lvl1pPr>
          </a:lstStyle>
          <a:p>
            <a:r>
              <a:rPr lang="pl-PL"/>
              <a:t>Kliknij, aby edytować styl</a:t>
            </a:r>
          </a:p>
        </p:txBody>
      </p:sp>
    </p:spTree>
    <p:extLst>
      <p:ext uri="{BB962C8B-B14F-4D97-AF65-F5344CB8AC3E}">
        <p14:creationId xmlns:p14="http://schemas.microsoft.com/office/powerpoint/2010/main" val="272974684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a:xfrm>
            <a:off x="2555776" y="123478"/>
            <a:ext cx="6840760" cy="857250"/>
          </a:xfrm>
          <a:prstGeom prst="rect">
            <a:avLst/>
          </a:prstGeom>
        </p:spPr>
        <p:txBody>
          <a:bodyPr/>
          <a:lstStyle>
            <a:lvl1pPr algn="l">
              <a:defRPr sz="3200" b="1"/>
            </a:lvl1pPr>
          </a:lstStyle>
          <a:p>
            <a:r>
              <a:rPr lang="pl-PL"/>
              <a:t>Kliknij, aby edytować styl</a:t>
            </a:r>
          </a:p>
        </p:txBody>
      </p:sp>
    </p:spTree>
    <p:extLst>
      <p:ext uri="{BB962C8B-B14F-4D97-AF65-F5344CB8AC3E}">
        <p14:creationId xmlns:p14="http://schemas.microsoft.com/office/powerpoint/2010/main" val="187166146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Header 1"/>
          <p:cNvSpPr>
            <a:spLocks noGrp="1"/>
          </p:cNvSpPr>
          <p:nvPr>
            <p:ph type="title"/>
          </p:nvPr>
        </p:nvSpPr>
        <p:spPr/>
        <p:txBody>
          <a:bodyPr/>
          <a:lstStyle/>
          <a:p>
            <a:r>
              <a:rPr lang="en-US"/>
              <a:t>Title</a:t>
            </a:r>
          </a:p>
        </p:txBody>
      </p:sp>
      <p:sp>
        <p:nvSpPr>
          <p:cNvPr id="3" name="Text 2"/>
          <p:cNvSpPr>
            <a:spLocks noGrp="1"/>
          </p:cNvSpPr>
          <p:nvPr>
            <p:ph type="body" idx="1"/>
          </p:nvPr>
        </p:nvSpPr>
        <p:spPr/>
        <p:txBody>
          <a:bodyPr/>
          <a:lstStyle/>
          <a:p>
            <a:pPr lvl="0"/>
            <a:r>
              <a:rPr lang="en-US"/>
              <a:t>Text</a:t>
            </a:r>
          </a:p>
          <a:p>
            <a:pPr lvl="1"/>
            <a:r>
              <a:rPr lang="en-US"/>
              <a:t>Second level</a:t>
            </a:r>
          </a:p>
          <a:p>
            <a:pPr lvl="2"/>
            <a:r>
              <a:rPr lang="en-US"/>
              <a:t>Third level</a:t>
            </a:r>
          </a:p>
          <a:p>
            <a:pPr lvl="3"/>
            <a:r>
              <a:rPr lang="en-US"/>
              <a:t>Fourth level</a:t>
            </a:r>
          </a:p>
          <a:p>
            <a:pPr lvl="4"/>
            <a:r>
              <a:rPr lang="en-US"/>
              <a:t>Fifth level</a:t>
            </a:r>
          </a:p>
        </p:txBody>
      </p:sp>
      <p:sp>
        <p:nvSpPr>
          <p:cNvPr id="4" name="Date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C16525B2-4347-4F72-BAF7-76B19438D329}" type="datetimeFigureOut">
              <a:rPr kumimoji="0" lang="en-US" sz="18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9/16/2026</a:t>
            </a:fld>
            <a:endParaRPr kumimoji="0" lang="en-US"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5" name="Footer 4"/>
          <p:cNvSpPr>
            <a:spLocks noGrp="1"/>
          </p:cNvSpPr>
          <p:nvPr>
            <p:ph type="ftr" sz="quarter" idx="1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6" name="Slide number 5"/>
          <p:cNvSpPr>
            <a:spLocks noGrp="1"/>
          </p:cNvSpPr>
          <p:nvPr>
            <p:ph type="sldNum" sz="quarter" idx="12"/>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80F073CC-40D5-4B23-8DF0-9BD0A0C12F2C}" type="slidenum">
              <a:rPr kumimoji="0" lang="en-US" sz="18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42639220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1285866"/>
            <a:ext cx="7772400" cy="1101725"/>
          </a:xfrm>
          <a:prstGeom prst="rect">
            <a:avLst/>
          </a:prstGeom>
        </p:spPr>
        <p:txBody>
          <a:bodyPr/>
          <a:lstStyle/>
          <a:p>
            <a:r>
              <a:rPr lang="pl-PL"/>
              <a:t>Kliknij, aby edytować styl</a:t>
            </a:r>
          </a:p>
        </p:txBody>
      </p:sp>
      <p:sp>
        <p:nvSpPr>
          <p:cNvPr id="3" name="Podtytuł 2"/>
          <p:cNvSpPr>
            <a:spLocks noGrp="1"/>
          </p:cNvSpPr>
          <p:nvPr>
            <p:ph type="subTitle" idx="1"/>
          </p:nvPr>
        </p:nvSpPr>
        <p:spPr>
          <a:xfrm>
            <a:off x="1371600" y="2601903"/>
            <a:ext cx="6400800" cy="131445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a:t>Kliknij, aby edytować styl wzorca podtytułu</a:t>
            </a:r>
          </a:p>
        </p:txBody>
      </p:sp>
    </p:spTree>
    <p:extLst>
      <p:ext uri="{BB962C8B-B14F-4D97-AF65-F5344CB8AC3E}">
        <p14:creationId xmlns:p14="http://schemas.microsoft.com/office/powerpoint/2010/main" val="302884403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ytuł i zawartość">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457200" y="1106501"/>
            <a:ext cx="8229600" cy="3394075"/>
          </a:xfrm>
          <a:prstGeom prst="rect">
            <a:avLst/>
          </a:prstGeo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Tree>
    <p:extLst>
      <p:ext uri="{BB962C8B-B14F-4D97-AF65-F5344CB8AC3E}">
        <p14:creationId xmlns:p14="http://schemas.microsoft.com/office/powerpoint/2010/main" val="142906423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722313" y="2625717"/>
            <a:ext cx="7772400" cy="1022350"/>
          </a:xfrm>
          <a:prstGeom prst="rect">
            <a:avLst/>
          </a:prstGeom>
        </p:spPr>
        <p:txBody>
          <a:bodyPr anchor="t"/>
          <a:lstStyle>
            <a:lvl1pPr algn="l">
              <a:defRPr sz="4000" b="1" cap="all"/>
            </a:lvl1pPr>
          </a:lstStyle>
          <a:p>
            <a:r>
              <a:rPr lang="pl-PL"/>
              <a:t>Kliknij, aby edytować styl</a:t>
            </a:r>
          </a:p>
        </p:txBody>
      </p:sp>
      <p:sp>
        <p:nvSpPr>
          <p:cNvPr id="3" name="Symbol zastępczy tekstu 2"/>
          <p:cNvSpPr>
            <a:spLocks noGrp="1"/>
          </p:cNvSpPr>
          <p:nvPr>
            <p:ph type="body" idx="1"/>
          </p:nvPr>
        </p:nvSpPr>
        <p:spPr>
          <a:xfrm>
            <a:off x="722313" y="1357304"/>
            <a:ext cx="7772400" cy="112553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Tree>
    <p:extLst>
      <p:ext uri="{BB962C8B-B14F-4D97-AF65-F5344CB8AC3E}">
        <p14:creationId xmlns:p14="http://schemas.microsoft.com/office/powerpoint/2010/main" val="281421364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Nagłówek sekcji">
    <p:spTree>
      <p:nvGrpSpPr>
        <p:cNvPr id="1" name=""/>
        <p:cNvGrpSpPr/>
        <p:nvPr/>
      </p:nvGrpSpPr>
      <p:grpSpPr>
        <a:xfrm>
          <a:off x="0" y="0"/>
          <a:ext cx="0" cy="0"/>
          <a:chOff x="0" y="0"/>
          <a:chExt cx="0" cy="0"/>
        </a:xfrm>
      </p:grpSpPr>
    </p:spTree>
    <p:extLst>
      <p:ext uri="{BB962C8B-B14F-4D97-AF65-F5344CB8AC3E}">
        <p14:creationId xmlns:p14="http://schemas.microsoft.com/office/powerpoint/2010/main" val="32335806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930071614"/>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obj">
  <p:cSld name="1_Tytuł i zawartość">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1B79F1D-C4F5-2D00-CB19-D519E45E3548}"/>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3C8D8493-6E1B-82EB-D798-AE19EAA3ECD3}"/>
              </a:ext>
            </a:extLst>
          </p:cNvPr>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D77A1134-836E-3017-76B1-9A784B533BCC}"/>
              </a:ext>
            </a:extLst>
          </p:cNvPr>
          <p:cNvSpPr>
            <a:spLocks noGrp="1"/>
          </p:cNvSpPr>
          <p:nvPr>
            <p:ph type="dt" sz="half" idx="10"/>
          </p:nvPr>
        </p:nvSpPr>
        <p:spPr>
          <a:xfrm>
            <a:off x="628650" y="4767263"/>
            <a:ext cx="2057400" cy="273844"/>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CE4C6DF1-ABC1-4B6E-9217-8399A9872B15}" type="datetimeFigureOut">
              <a:rPr kumimoji="0" lang="pl-PL" sz="18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16.09.2026</a:t>
            </a:fld>
            <a:endParaRPr kumimoji="0" lang="pl-PL"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5" name="Symbol zastępczy stopki 4">
            <a:extLst>
              <a:ext uri="{FF2B5EF4-FFF2-40B4-BE49-F238E27FC236}">
                <a16:creationId xmlns:a16="http://schemas.microsoft.com/office/drawing/2014/main" id="{73CF6091-4E1D-FC4F-63C1-DF16241220CD}"/>
              </a:ext>
            </a:extLst>
          </p:cNvPr>
          <p:cNvSpPr>
            <a:spLocks noGrp="1"/>
          </p:cNvSpPr>
          <p:nvPr>
            <p:ph type="ftr" sz="quarter" idx="11"/>
          </p:nvPr>
        </p:nvSpPr>
        <p:spPr>
          <a:xfrm>
            <a:off x="3028950" y="4767263"/>
            <a:ext cx="3086100" cy="273844"/>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6" name="Symbol zastępczy numeru slajdu 5">
            <a:extLst>
              <a:ext uri="{FF2B5EF4-FFF2-40B4-BE49-F238E27FC236}">
                <a16:creationId xmlns:a16="http://schemas.microsoft.com/office/drawing/2014/main" id="{F3EB2DA4-86A9-207F-9CD8-295F58AFF4D5}"/>
              </a:ext>
            </a:extLst>
          </p:cNvPr>
          <p:cNvSpPr>
            <a:spLocks noGrp="1"/>
          </p:cNvSpPr>
          <p:nvPr>
            <p:ph type="sldNum" sz="quarter" idx="12"/>
          </p:nvPr>
        </p:nvSpPr>
        <p:spPr>
          <a:xfrm>
            <a:off x="6457950" y="4767263"/>
            <a:ext cx="2057400" cy="273844"/>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4D72EB23-0012-4FBA-A13B-2FEC2CA70BBA}" type="slidenum">
              <a:rPr kumimoji="0" lang="pl-PL" sz="18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a:t>
            </a:fld>
            <a:endParaRPr kumimoji="0" lang="pl-PL"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56317463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2_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467544" y="1131590"/>
            <a:ext cx="6372200" cy="648072"/>
          </a:xfrm>
          <a:prstGeom prst="rect">
            <a:avLst/>
          </a:prstGeom>
        </p:spPr>
        <p:txBody>
          <a:bodyPr anchor="t"/>
          <a:lstStyle>
            <a:lvl1pPr algn="l">
              <a:defRPr sz="3600" b="1" cap="none"/>
            </a:lvl1pPr>
          </a:lstStyle>
          <a:p>
            <a:r>
              <a:rPr lang="pl-PL"/>
              <a:t>Kliknij, aby edytować styl</a:t>
            </a:r>
          </a:p>
        </p:txBody>
      </p:sp>
    </p:spTree>
    <p:extLst>
      <p:ext uri="{BB962C8B-B14F-4D97-AF65-F5344CB8AC3E}">
        <p14:creationId xmlns:p14="http://schemas.microsoft.com/office/powerpoint/2010/main" val="312523205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a:xfrm>
            <a:off x="2555776" y="123478"/>
            <a:ext cx="6840760" cy="857250"/>
          </a:xfrm>
          <a:prstGeom prst="rect">
            <a:avLst/>
          </a:prstGeom>
        </p:spPr>
        <p:txBody>
          <a:bodyPr/>
          <a:lstStyle>
            <a:lvl1pPr algn="l">
              <a:defRPr sz="3200" b="1"/>
            </a:lvl1pPr>
          </a:lstStyle>
          <a:p>
            <a:r>
              <a:rPr lang="pl-PL"/>
              <a:t>Kliknij, aby edytować styl</a:t>
            </a:r>
          </a:p>
        </p:txBody>
      </p:sp>
    </p:spTree>
    <p:extLst>
      <p:ext uri="{BB962C8B-B14F-4D97-AF65-F5344CB8AC3E}">
        <p14:creationId xmlns:p14="http://schemas.microsoft.com/office/powerpoint/2010/main" val="61063429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Header 1"/>
          <p:cNvSpPr>
            <a:spLocks noGrp="1"/>
          </p:cNvSpPr>
          <p:nvPr>
            <p:ph type="title"/>
          </p:nvPr>
        </p:nvSpPr>
        <p:spPr/>
        <p:txBody>
          <a:bodyPr/>
          <a:lstStyle/>
          <a:p>
            <a:r>
              <a:rPr lang="en-US"/>
              <a:t>Title</a:t>
            </a:r>
          </a:p>
        </p:txBody>
      </p:sp>
      <p:sp>
        <p:nvSpPr>
          <p:cNvPr id="3" name="Text 2"/>
          <p:cNvSpPr>
            <a:spLocks noGrp="1"/>
          </p:cNvSpPr>
          <p:nvPr>
            <p:ph type="body" idx="1"/>
          </p:nvPr>
        </p:nvSpPr>
        <p:spPr/>
        <p:txBody>
          <a:bodyPr/>
          <a:lstStyle/>
          <a:p>
            <a:pPr lvl="0"/>
            <a:r>
              <a:rPr lang="en-US"/>
              <a:t>Text</a:t>
            </a:r>
          </a:p>
          <a:p>
            <a:pPr lvl="1"/>
            <a:r>
              <a:rPr lang="en-US"/>
              <a:t>Second level</a:t>
            </a:r>
          </a:p>
          <a:p>
            <a:pPr lvl="2"/>
            <a:r>
              <a:rPr lang="en-US"/>
              <a:t>Third level</a:t>
            </a:r>
          </a:p>
          <a:p>
            <a:pPr lvl="3"/>
            <a:r>
              <a:rPr lang="en-US"/>
              <a:t>Fourth level</a:t>
            </a:r>
          </a:p>
          <a:p>
            <a:pPr lvl="4"/>
            <a:r>
              <a:rPr lang="en-US"/>
              <a:t>Fifth level</a:t>
            </a:r>
          </a:p>
        </p:txBody>
      </p:sp>
      <p:sp>
        <p:nvSpPr>
          <p:cNvPr id="4" name="Date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C16525B2-4347-4F72-BAF7-76B19438D329}" type="datetimeFigureOut">
              <a:rPr kumimoji="0" lang="en-US" sz="18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9/16/2026</a:t>
            </a:fld>
            <a:endParaRPr kumimoji="0" lang="en-US"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5" name="Footer 4"/>
          <p:cNvSpPr>
            <a:spLocks noGrp="1"/>
          </p:cNvSpPr>
          <p:nvPr>
            <p:ph type="ftr" sz="quarter" idx="1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6" name="Slide number 5"/>
          <p:cNvSpPr>
            <a:spLocks noGrp="1"/>
          </p:cNvSpPr>
          <p:nvPr>
            <p:ph type="sldNum" sz="quarter" idx="12"/>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80F073CC-40D5-4B23-8DF0-9BD0A0C12F2C}" type="slidenum">
              <a:rPr kumimoji="0" lang="en-US" sz="18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01716267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1285866"/>
            <a:ext cx="7772400" cy="1101725"/>
          </a:xfrm>
          <a:prstGeom prst="rect">
            <a:avLst/>
          </a:prstGeom>
        </p:spPr>
        <p:txBody>
          <a:bodyPr/>
          <a:lstStyle/>
          <a:p>
            <a:r>
              <a:rPr lang="pl-PL"/>
              <a:t>Kliknij, aby edytować styl</a:t>
            </a:r>
          </a:p>
        </p:txBody>
      </p:sp>
      <p:sp>
        <p:nvSpPr>
          <p:cNvPr id="3" name="Podtytuł 2"/>
          <p:cNvSpPr>
            <a:spLocks noGrp="1"/>
          </p:cNvSpPr>
          <p:nvPr>
            <p:ph type="subTitle" idx="1"/>
          </p:nvPr>
        </p:nvSpPr>
        <p:spPr>
          <a:xfrm>
            <a:off x="1371600" y="2601903"/>
            <a:ext cx="6400800" cy="131445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a:t>Kliknij, aby edytować styl wzorca podtytułu</a:t>
            </a:r>
          </a:p>
        </p:txBody>
      </p:sp>
    </p:spTree>
    <p:extLst>
      <p:ext uri="{BB962C8B-B14F-4D97-AF65-F5344CB8AC3E}">
        <p14:creationId xmlns:p14="http://schemas.microsoft.com/office/powerpoint/2010/main" val="14870809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ytuł i zawartość">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457200" y="1106501"/>
            <a:ext cx="8229600" cy="3394075"/>
          </a:xfrm>
          <a:prstGeom prst="rect">
            <a:avLst/>
          </a:prstGeo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Tree>
    <p:extLst>
      <p:ext uri="{BB962C8B-B14F-4D97-AF65-F5344CB8AC3E}">
        <p14:creationId xmlns:p14="http://schemas.microsoft.com/office/powerpoint/2010/main" val="293437427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722313" y="2625717"/>
            <a:ext cx="7772400" cy="1022350"/>
          </a:xfrm>
          <a:prstGeom prst="rect">
            <a:avLst/>
          </a:prstGeom>
        </p:spPr>
        <p:txBody>
          <a:bodyPr anchor="t"/>
          <a:lstStyle>
            <a:lvl1pPr algn="l">
              <a:defRPr sz="4000" b="1" cap="all"/>
            </a:lvl1pPr>
          </a:lstStyle>
          <a:p>
            <a:r>
              <a:rPr lang="pl-PL"/>
              <a:t>Kliknij, aby edytować styl</a:t>
            </a:r>
          </a:p>
        </p:txBody>
      </p:sp>
      <p:sp>
        <p:nvSpPr>
          <p:cNvPr id="3" name="Symbol zastępczy tekstu 2"/>
          <p:cNvSpPr>
            <a:spLocks noGrp="1"/>
          </p:cNvSpPr>
          <p:nvPr>
            <p:ph type="body" idx="1"/>
          </p:nvPr>
        </p:nvSpPr>
        <p:spPr>
          <a:xfrm>
            <a:off x="722313" y="1357304"/>
            <a:ext cx="7772400" cy="112553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Tree>
    <p:extLst>
      <p:ext uri="{BB962C8B-B14F-4D97-AF65-F5344CB8AC3E}">
        <p14:creationId xmlns:p14="http://schemas.microsoft.com/office/powerpoint/2010/main" val="222883754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Nagłówek sekcji">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610798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4053963143"/>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obj">
  <p:cSld name="1_Tytuł i zawartość">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1B79F1D-C4F5-2D00-CB19-D519E45E3548}"/>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3C8D8493-6E1B-82EB-D798-AE19EAA3ECD3}"/>
              </a:ext>
            </a:extLst>
          </p:cNvPr>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D77A1134-836E-3017-76B1-9A784B533BCC}"/>
              </a:ext>
            </a:extLst>
          </p:cNvPr>
          <p:cNvSpPr>
            <a:spLocks noGrp="1"/>
          </p:cNvSpPr>
          <p:nvPr>
            <p:ph type="dt" sz="half" idx="10"/>
          </p:nvPr>
        </p:nvSpPr>
        <p:spPr>
          <a:xfrm>
            <a:off x="628650" y="4767263"/>
            <a:ext cx="2057400" cy="273844"/>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CE4C6DF1-ABC1-4B6E-9217-8399A9872B15}" type="datetimeFigureOut">
              <a:rPr kumimoji="0" lang="pl-PL" sz="18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16.09.2026</a:t>
            </a:fld>
            <a:endParaRPr kumimoji="0" lang="pl-PL"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5" name="Symbol zastępczy stopki 4">
            <a:extLst>
              <a:ext uri="{FF2B5EF4-FFF2-40B4-BE49-F238E27FC236}">
                <a16:creationId xmlns:a16="http://schemas.microsoft.com/office/drawing/2014/main" id="{73CF6091-4E1D-FC4F-63C1-DF16241220CD}"/>
              </a:ext>
            </a:extLst>
          </p:cNvPr>
          <p:cNvSpPr>
            <a:spLocks noGrp="1"/>
          </p:cNvSpPr>
          <p:nvPr>
            <p:ph type="ftr" sz="quarter" idx="11"/>
          </p:nvPr>
        </p:nvSpPr>
        <p:spPr>
          <a:xfrm>
            <a:off x="3028950" y="4767263"/>
            <a:ext cx="3086100" cy="273844"/>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6" name="Symbol zastępczy numeru slajdu 5">
            <a:extLst>
              <a:ext uri="{FF2B5EF4-FFF2-40B4-BE49-F238E27FC236}">
                <a16:creationId xmlns:a16="http://schemas.microsoft.com/office/drawing/2014/main" id="{F3EB2DA4-86A9-207F-9CD8-295F58AFF4D5}"/>
              </a:ext>
            </a:extLst>
          </p:cNvPr>
          <p:cNvSpPr>
            <a:spLocks noGrp="1"/>
          </p:cNvSpPr>
          <p:nvPr>
            <p:ph type="sldNum" sz="quarter" idx="12"/>
          </p:nvPr>
        </p:nvSpPr>
        <p:spPr>
          <a:xfrm>
            <a:off x="6457950" y="4767263"/>
            <a:ext cx="2057400" cy="273844"/>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4D72EB23-0012-4FBA-A13B-2FEC2CA70BBA}" type="slidenum">
              <a:rPr kumimoji="0" lang="pl-PL" sz="18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a:t>
            </a:fld>
            <a:endParaRPr kumimoji="0" lang="pl-PL"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87507680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2_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467544" y="1131590"/>
            <a:ext cx="6372200" cy="648072"/>
          </a:xfrm>
          <a:prstGeom prst="rect">
            <a:avLst/>
          </a:prstGeom>
        </p:spPr>
        <p:txBody>
          <a:bodyPr anchor="t"/>
          <a:lstStyle>
            <a:lvl1pPr algn="l">
              <a:defRPr sz="3600" b="1" cap="none"/>
            </a:lvl1pPr>
          </a:lstStyle>
          <a:p>
            <a:r>
              <a:rPr lang="pl-PL"/>
              <a:t>Kliknij, aby edytować styl</a:t>
            </a:r>
          </a:p>
        </p:txBody>
      </p:sp>
    </p:spTree>
    <p:extLst>
      <p:ext uri="{BB962C8B-B14F-4D97-AF65-F5344CB8AC3E}">
        <p14:creationId xmlns:p14="http://schemas.microsoft.com/office/powerpoint/2010/main" val="306317855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Only">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a:xfrm>
            <a:off x="2555776" y="123478"/>
            <a:ext cx="6840760" cy="857250"/>
          </a:xfrm>
          <a:prstGeom prst="rect">
            <a:avLst/>
          </a:prstGeom>
        </p:spPr>
        <p:txBody>
          <a:bodyPr/>
          <a:lstStyle>
            <a:lvl1pPr algn="l">
              <a:defRPr sz="3200" b="1"/>
            </a:lvl1pPr>
          </a:lstStyle>
          <a:p>
            <a:r>
              <a:rPr lang="pl-PL"/>
              <a:t>Kliknij, aby edytować styl</a:t>
            </a:r>
          </a:p>
        </p:txBody>
      </p:sp>
    </p:spTree>
    <p:extLst>
      <p:ext uri="{BB962C8B-B14F-4D97-AF65-F5344CB8AC3E}">
        <p14:creationId xmlns:p14="http://schemas.microsoft.com/office/powerpoint/2010/main" val="157541105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Header 1"/>
          <p:cNvSpPr>
            <a:spLocks noGrp="1"/>
          </p:cNvSpPr>
          <p:nvPr>
            <p:ph type="title"/>
          </p:nvPr>
        </p:nvSpPr>
        <p:spPr/>
        <p:txBody>
          <a:bodyPr/>
          <a:lstStyle/>
          <a:p>
            <a:r>
              <a:rPr lang="en-US"/>
              <a:t>Title</a:t>
            </a:r>
          </a:p>
        </p:txBody>
      </p:sp>
      <p:sp>
        <p:nvSpPr>
          <p:cNvPr id="3" name="Text 2"/>
          <p:cNvSpPr>
            <a:spLocks noGrp="1"/>
          </p:cNvSpPr>
          <p:nvPr>
            <p:ph type="body" idx="1"/>
          </p:nvPr>
        </p:nvSpPr>
        <p:spPr/>
        <p:txBody>
          <a:bodyPr/>
          <a:lstStyle/>
          <a:p>
            <a:pPr lvl="0"/>
            <a:r>
              <a:rPr lang="en-US"/>
              <a:t>Text</a:t>
            </a:r>
          </a:p>
          <a:p>
            <a:pPr lvl="1"/>
            <a:r>
              <a:rPr lang="en-US"/>
              <a:t>Second level</a:t>
            </a:r>
          </a:p>
          <a:p>
            <a:pPr lvl="2"/>
            <a:r>
              <a:rPr lang="en-US"/>
              <a:t>Third level</a:t>
            </a:r>
          </a:p>
          <a:p>
            <a:pPr lvl="3"/>
            <a:r>
              <a:rPr lang="en-US"/>
              <a:t>Fourth level</a:t>
            </a:r>
          </a:p>
          <a:p>
            <a:pPr lvl="4"/>
            <a:r>
              <a:rPr lang="en-US"/>
              <a:t>Fifth level</a:t>
            </a:r>
          </a:p>
        </p:txBody>
      </p:sp>
      <p:sp>
        <p:nvSpPr>
          <p:cNvPr id="4" name="Date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C16525B2-4347-4F72-BAF7-76B19438D329}" type="datetimeFigureOut">
              <a:rPr kumimoji="0" lang="en-US" sz="18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9/16/2026</a:t>
            </a:fld>
            <a:endParaRPr kumimoji="0" lang="en-US"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5" name="Footer 4"/>
          <p:cNvSpPr>
            <a:spLocks noGrp="1"/>
          </p:cNvSpPr>
          <p:nvPr>
            <p:ph type="ftr" sz="quarter" idx="1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6" name="Slide number 5"/>
          <p:cNvSpPr>
            <a:spLocks noGrp="1"/>
          </p:cNvSpPr>
          <p:nvPr>
            <p:ph type="sldNum" sz="quarter" idx="12"/>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80F073CC-40D5-4B23-8DF0-9BD0A0C12F2C}" type="slidenum">
              <a:rPr kumimoji="0" lang="en-US" sz="18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40685514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theme" Target="../theme/theme4.xml"/><Relationship Id="rId1" Type="http://schemas.openxmlformats.org/officeDocument/2006/relationships/slideLayout" Target="../slideLayouts/slideLayout4.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theme" Target="../theme/theme5.xml"/><Relationship Id="rId1" Type="http://schemas.openxmlformats.org/officeDocument/2006/relationships/slideLayout" Target="../slideLayouts/slideLayout5.xml"/></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theme" Target="../theme/theme6.xml"/><Relationship Id="rId1" Type="http://schemas.openxmlformats.org/officeDocument/2006/relationships/slideLayout" Target="../slideLayouts/slideLayout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theme" Target="../theme/theme8.xml"/><Relationship Id="rId5" Type="http://schemas.openxmlformats.org/officeDocument/2006/relationships/slideLayout" Target="../slideLayouts/slideLayout14.xml"/><Relationship Id="rId4" Type="http://schemas.openxmlformats.org/officeDocument/2006/relationships/slideLayout" Target="../slideLayouts/slideLayout13.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image" Target="../media/image8.png"/><Relationship Id="rId5" Type="http://schemas.openxmlformats.org/officeDocument/2006/relationships/slideLayout" Target="../slideLayouts/slideLayout19.xml"/><Relationship Id="rId10" Type="http://schemas.openxmlformats.org/officeDocument/2006/relationships/theme" Target="../theme/theme9.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image" Target="../media/image8.png"/><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theme" Target="../theme/theme10.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image" Target="../media/image8.png"/><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theme" Target="../theme/theme11.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51.xml"/><Relationship Id="rId3" Type="http://schemas.openxmlformats.org/officeDocument/2006/relationships/slideLayout" Target="../slideLayouts/slideLayout46.xml"/><Relationship Id="rId7" Type="http://schemas.openxmlformats.org/officeDocument/2006/relationships/slideLayout" Target="../slideLayouts/slideLayout50.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image" Target="../media/image8.png"/><Relationship Id="rId5" Type="http://schemas.openxmlformats.org/officeDocument/2006/relationships/slideLayout" Target="../slideLayouts/slideLayout48.xml"/><Relationship Id="rId10" Type="http://schemas.openxmlformats.org/officeDocument/2006/relationships/theme" Target="../theme/theme12.xml"/><Relationship Id="rId4" Type="http://schemas.openxmlformats.org/officeDocument/2006/relationships/slideLayout" Target="../slideLayouts/slideLayout47.xml"/><Relationship Id="rId9" Type="http://schemas.openxmlformats.org/officeDocument/2006/relationships/slideLayout" Target="../slideLayouts/slideLayout5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60.xml"/><Relationship Id="rId3" Type="http://schemas.openxmlformats.org/officeDocument/2006/relationships/slideLayout" Target="../slideLayouts/slideLayout55.xml"/><Relationship Id="rId7" Type="http://schemas.openxmlformats.org/officeDocument/2006/relationships/slideLayout" Target="../slideLayouts/slideLayout59.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image" Target="../media/image8.png"/><Relationship Id="rId5" Type="http://schemas.openxmlformats.org/officeDocument/2006/relationships/slideLayout" Target="../slideLayouts/slideLayout57.xml"/><Relationship Id="rId10" Type="http://schemas.openxmlformats.org/officeDocument/2006/relationships/theme" Target="../theme/theme13.xml"/><Relationship Id="rId4" Type="http://schemas.openxmlformats.org/officeDocument/2006/relationships/slideLayout" Target="../slideLayouts/slideLayout56.xml"/><Relationship Id="rId9" Type="http://schemas.openxmlformats.org/officeDocument/2006/relationships/slideLayout" Target="../slideLayouts/slideLayout6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69.xml"/><Relationship Id="rId3" Type="http://schemas.openxmlformats.org/officeDocument/2006/relationships/slideLayout" Target="../slideLayouts/slideLayout64.xml"/><Relationship Id="rId7" Type="http://schemas.openxmlformats.org/officeDocument/2006/relationships/slideLayout" Target="../slideLayouts/slideLayout68.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image" Target="../media/image8.png"/><Relationship Id="rId5" Type="http://schemas.openxmlformats.org/officeDocument/2006/relationships/slideLayout" Target="../slideLayouts/slideLayout66.xml"/><Relationship Id="rId10" Type="http://schemas.openxmlformats.org/officeDocument/2006/relationships/theme" Target="../theme/theme14.xml"/><Relationship Id="rId4" Type="http://schemas.openxmlformats.org/officeDocument/2006/relationships/slideLayout" Target="../slideLayouts/slideLayout65.xml"/><Relationship Id="rId9" Type="http://schemas.openxmlformats.org/officeDocument/2006/relationships/slideLayout" Target="../slideLayouts/slideLayout7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Obraz 6"/>
          <p:cNvPicPr>
            <a:picLocks noChangeAspect="1"/>
          </p:cNvPicPr>
          <p:nvPr userDrawn="1"/>
        </p:nvPicPr>
        <p:blipFill>
          <a:blip r:embed="rId3"/>
          <a:srcRect/>
          <a:stretch>
            <a:fillRect/>
          </a:stretch>
        </p:blipFill>
        <p:spPr bwMode="auto">
          <a:xfrm>
            <a:off x="0" y="0"/>
            <a:ext cx="9144000" cy="51435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812"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098" name="Obraz 6"/>
          <p:cNvPicPr>
            <a:picLocks noChangeAspect="1"/>
          </p:cNvPicPr>
          <p:nvPr userDrawn="1"/>
        </p:nvPicPr>
        <p:blipFill>
          <a:blip r:embed="rId3"/>
          <a:srcRect/>
          <a:stretch>
            <a:fillRect/>
          </a:stretch>
        </p:blipFill>
        <p:spPr bwMode="auto">
          <a:xfrm>
            <a:off x="0" y="0"/>
            <a:ext cx="9144000" cy="51435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817"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218" name="Obraz 6"/>
          <p:cNvPicPr>
            <a:picLocks noChangeAspect="1"/>
          </p:cNvPicPr>
          <p:nvPr userDrawn="1"/>
        </p:nvPicPr>
        <p:blipFill>
          <a:blip r:embed="rId3"/>
          <a:srcRect/>
          <a:stretch>
            <a:fillRect/>
          </a:stretch>
        </p:blipFill>
        <p:spPr bwMode="auto">
          <a:xfrm>
            <a:off x="0" y="9525"/>
            <a:ext cx="9144000" cy="51435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826"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1506" name="Obraz 6"/>
          <p:cNvPicPr>
            <a:picLocks noChangeAspect="1"/>
          </p:cNvPicPr>
          <p:nvPr userDrawn="1"/>
        </p:nvPicPr>
        <p:blipFill>
          <a:blip r:embed="rId3"/>
          <a:srcRect/>
          <a:stretch>
            <a:fillRect/>
          </a:stretch>
        </p:blipFill>
        <p:spPr bwMode="auto">
          <a:xfrm>
            <a:off x="0" y="9525"/>
            <a:ext cx="9144000" cy="51435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838"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6386" name="Obraz 6"/>
          <p:cNvPicPr>
            <a:picLocks noChangeAspect="1"/>
          </p:cNvPicPr>
          <p:nvPr userDrawn="1"/>
        </p:nvPicPr>
        <p:blipFill>
          <a:blip r:embed="rId3"/>
          <a:srcRect/>
          <a:stretch>
            <a:fillRect/>
          </a:stretch>
        </p:blipFill>
        <p:spPr bwMode="auto">
          <a:xfrm>
            <a:off x="0" y="0"/>
            <a:ext cx="9144000" cy="5143500"/>
          </a:xfrm>
          <a:prstGeom prst="rect">
            <a:avLst/>
          </a:prstGeom>
          <a:noFill/>
          <a:ln w="9525">
            <a:noFill/>
            <a:miter lim="800000"/>
            <a:headEnd/>
            <a:tailEnd/>
          </a:ln>
        </p:spPr>
      </p:pic>
    </p:spTree>
    <p:extLst>
      <p:ext uri="{BB962C8B-B14F-4D97-AF65-F5344CB8AC3E}">
        <p14:creationId xmlns:p14="http://schemas.microsoft.com/office/powerpoint/2010/main" val="400156317"/>
      </p:ext>
    </p:extLst>
  </p:cSld>
  <p:clrMap bg1="lt1" tx1="dk1" bg2="lt2" tx2="dk2" accent1="accent1" accent2="accent2" accent3="accent3" accent4="accent4" accent5="accent5" accent6="accent6" hlink="hlink" folHlink="folHlink"/>
  <p:sldLayoutIdLst>
    <p:sldLayoutId id="2147483842"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7410" name="Obraz 6"/>
          <p:cNvPicPr>
            <a:picLocks noChangeAspect="1"/>
          </p:cNvPicPr>
          <p:nvPr userDrawn="1"/>
        </p:nvPicPr>
        <p:blipFill>
          <a:blip r:embed="rId3"/>
          <a:srcRect/>
          <a:stretch>
            <a:fillRect/>
          </a:stretch>
        </p:blipFill>
        <p:spPr bwMode="auto">
          <a:xfrm>
            <a:off x="0" y="9525"/>
            <a:ext cx="9144000" cy="5143500"/>
          </a:xfrm>
          <a:prstGeom prst="rect">
            <a:avLst/>
          </a:prstGeom>
          <a:noFill/>
          <a:ln w="9525">
            <a:noFill/>
            <a:miter lim="800000"/>
            <a:headEnd/>
            <a:tailEnd/>
          </a:ln>
        </p:spPr>
      </p:pic>
    </p:spTree>
    <p:extLst>
      <p:ext uri="{BB962C8B-B14F-4D97-AF65-F5344CB8AC3E}">
        <p14:creationId xmlns:p14="http://schemas.microsoft.com/office/powerpoint/2010/main" val="1902981823"/>
      </p:ext>
    </p:extLst>
  </p:cSld>
  <p:clrMap bg1="lt1" tx1="dk1" bg2="lt2" tx2="dk2" accent1="accent1" accent2="accent2" accent3="accent3" accent4="accent4" accent5="accent5" accent6="accent6" hlink="hlink" folHlink="folHlink"/>
  <p:sldLayoutIdLst>
    <p:sldLayoutId id="2147483844"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1506" name="Obraz 6"/>
          <p:cNvPicPr>
            <a:picLocks noChangeAspect="1"/>
          </p:cNvPicPr>
          <p:nvPr userDrawn="1"/>
        </p:nvPicPr>
        <p:blipFill>
          <a:blip r:embed="rId5"/>
          <a:srcRect/>
          <a:stretch>
            <a:fillRect/>
          </a:stretch>
        </p:blipFill>
        <p:spPr bwMode="auto">
          <a:xfrm>
            <a:off x="0" y="9525"/>
            <a:ext cx="9144000" cy="5143500"/>
          </a:xfrm>
          <a:prstGeom prst="rect">
            <a:avLst/>
          </a:prstGeom>
          <a:noFill/>
          <a:ln w="9525">
            <a:noFill/>
            <a:miter lim="800000"/>
            <a:headEnd/>
            <a:tailEnd/>
          </a:ln>
        </p:spPr>
      </p:pic>
    </p:spTree>
    <p:extLst>
      <p:ext uri="{BB962C8B-B14F-4D97-AF65-F5344CB8AC3E}">
        <p14:creationId xmlns:p14="http://schemas.microsoft.com/office/powerpoint/2010/main" val="3601195818"/>
      </p:ext>
    </p:extLst>
  </p:cSld>
  <p:clrMap bg1="lt1" tx1="dk1" bg2="lt2" tx2="dk2" accent1="accent1" accent2="accent2" accent3="accent3" accent4="accent4" accent5="accent5" accent6="accent6" hlink="hlink" folHlink="folHlink"/>
  <p:sldLayoutIdLst>
    <p:sldLayoutId id="2147483846" r:id="rId1"/>
    <p:sldLayoutId id="2147483847" r:id="rId2"/>
    <p:sldLayoutId id="2147483848" r:id="rId3"/>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pl-PL"/>
              <a:t>Kliknij, aby edytować styl</a:t>
            </a:r>
          </a:p>
        </p:txBody>
      </p:sp>
      <p:sp>
        <p:nvSpPr>
          <p:cNvPr id="3" name="Symbol zastępczy tekstu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1FA5CC2-E3E7-413F-B0B6-13B9E6D1DB68}" type="datetimeFigureOut">
              <a:rPr lang="pl-PL" smtClean="0"/>
              <a:pPr/>
              <a:t>16.09.2026</a:t>
            </a:fld>
            <a:endParaRPr lang="pl-PL"/>
          </a:p>
        </p:txBody>
      </p:sp>
      <p:sp>
        <p:nvSpPr>
          <p:cNvPr id="5" name="Symbol zastępczy stopki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28DD2A60-5688-4C03-9C6D-4B63185E7A27}" type="slidenum">
              <a:rPr lang="pl-PL" smtClean="0"/>
              <a:pPr/>
              <a:t>‹#›</a:t>
            </a:fld>
            <a:endParaRPr lang="pl-PL"/>
          </a:p>
        </p:txBody>
      </p:sp>
    </p:spTree>
    <p:extLst>
      <p:ext uri="{BB962C8B-B14F-4D97-AF65-F5344CB8AC3E}">
        <p14:creationId xmlns:p14="http://schemas.microsoft.com/office/powerpoint/2010/main" val="1579391220"/>
      </p:ext>
    </p:extLst>
  </p:cSld>
  <p:clrMap bg1="lt1" tx1="dk1" bg2="lt2" tx2="dk2" accent1="accent1" accent2="accent2" accent3="accent3" accent4="accent4" accent5="accent5" accent6="accent6" hlink="hlink" folHlink="folHlink"/>
  <p:sldLayoutIdLst>
    <p:sldLayoutId id="2147483850" r:id="rId1"/>
    <p:sldLayoutId id="2147483851" r:id="rId2"/>
    <p:sldLayoutId id="2147483852" r:id="rId3"/>
    <p:sldLayoutId id="2147483853" r:id="rId4"/>
    <p:sldLayoutId id="2147483854" r:id="rId5"/>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Obraz 2">
            <a:extLst>
              <a:ext uri="{FF2B5EF4-FFF2-40B4-BE49-F238E27FC236}">
                <a16:creationId xmlns:a16="http://schemas.microsoft.com/office/drawing/2014/main" id="{A174ACE5-310B-15BB-4EF7-57A427F52453}"/>
              </a:ext>
            </a:extLst>
          </p:cNvPr>
          <p:cNvPicPr>
            <a:picLocks noChangeAspect="1"/>
          </p:cNvPicPr>
          <p:nvPr userDrawn="1"/>
        </p:nvPicPr>
        <p:blipFill>
          <a:blip r:embed="rId11" cstate="print">
            <a:extLst>
              <a:ext uri="{28A0092B-C50C-407E-A947-70E740481C1C}">
                <a14:useLocalDpi xmlns:a14="http://schemas.microsoft.com/office/drawing/2010/main" val="0"/>
              </a:ext>
            </a:extLst>
          </a:blip>
          <a:srcRect/>
          <a:stretch/>
        </p:blipFill>
        <p:spPr>
          <a:xfrm>
            <a:off x="323528" y="4587974"/>
            <a:ext cx="1080834" cy="369422"/>
          </a:xfrm>
          <a:prstGeom prst="rect">
            <a:avLst/>
          </a:prstGeom>
        </p:spPr>
      </p:pic>
      <p:grpSp>
        <p:nvGrpSpPr>
          <p:cNvPr id="4" name="Grupa 3">
            <a:extLst>
              <a:ext uri="{FF2B5EF4-FFF2-40B4-BE49-F238E27FC236}">
                <a16:creationId xmlns:a16="http://schemas.microsoft.com/office/drawing/2014/main" id="{564B4FDD-CC0F-05ED-5E32-E2741987E878}"/>
              </a:ext>
            </a:extLst>
          </p:cNvPr>
          <p:cNvGrpSpPr/>
          <p:nvPr userDrawn="1"/>
        </p:nvGrpSpPr>
        <p:grpSpPr>
          <a:xfrm>
            <a:off x="8752503" y="4761267"/>
            <a:ext cx="391497" cy="382555"/>
            <a:chOff x="11803224" y="6475444"/>
            <a:chExt cx="391497" cy="382555"/>
          </a:xfrm>
        </p:grpSpPr>
        <p:sp>
          <p:nvSpPr>
            <p:cNvPr id="5" name="Prostokąt: zaokrąglone rogi 4">
              <a:extLst>
                <a:ext uri="{FF2B5EF4-FFF2-40B4-BE49-F238E27FC236}">
                  <a16:creationId xmlns:a16="http://schemas.microsoft.com/office/drawing/2014/main" id="{1B273D86-0AA3-C6EB-6D0E-828959C2636E}"/>
                </a:ext>
              </a:extLst>
            </p:cNvPr>
            <p:cNvSpPr/>
            <p:nvPr/>
          </p:nvSpPr>
          <p:spPr>
            <a:xfrm>
              <a:off x="11803224" y="6475444"/>
              <a:ext cx="388776" cy="382555"/>
            </a:xfrm>
            <a:prstGeom prst="roundRect">
              <a:avLst/>
            </a:prstGeom>
            <a:solidFill>
              <a:srgbClr val="2CB7C5"/>
            </a:solidFill>
            <a:ln>
              <a:solidFill>
                <a:srgbClr val="2CB7C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1" i="0" u="none" strike="noStrike" kern="1200" cap="none" spc="0" normalizeH="0" baseline="0" noProof="0">
                <a:ln>
                  <a:noFill/>
                </a:ln>
                <a:solidFill>
                  <a:srgbClr val="003A42"/>
                </a:solidFill>
                <a:effectLst/>
                <a:uLnTx/>
                <a:uFillTx/>
                <a:latin typeface="Calibri"/>
                <a:ea typeface="+mn-ea"/>
                <a:cs typeface="+mn-cs"/>
              </a:endParaRPr>
            </a:p>
          </p:txBody>
        </p:sp>
        <p:sp>
          <p:nvSpPr>
            <p:cNvPr id="6" name="Prostokąt 5">
              <a:extLst>
                <a:ext uri="{FF2B5EF4-FFF2-40B4-BE49-F238E27FC236}">
                  <a16:creationId xmlns:a16="http://schemas.microsoft.com/office/drawing/2014/main" id="{3FDFABC0-B083-FB15-55F0-F8E104DE1A64}"/>
                </a:ext>
              </a:extLst>
            </p:cNvPr>
            <p:cNvSpPr/>
            <p:nvPr/>
          </p:nvSpPr>
          <p:spPr>
            <a:xfrm>
              <a:off x="11803224" y="6606072"/>
              <a:ext cx="391497" cy="251927"/>
            </a:xfrm>
            <a:prstGeom prst="rect">
              <a:avLst/>
            </a:prstGeom>
            <a:solidFill>
              <a:srgbClr val="2CB7C5"/>
            </a:solidFill>
            <a:ln>
              <a:solidFill>
                <a:srgbClr val="2CB7C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1" i="0" u="none" strike="noStrike" kern="1200" cap="none" spc="0" normalizeH="0" baseline="0" noProof="0">
                <a:ln>
                  <a:noFill/>
                </a:ln>
                <a:solidFill>
                  <a:srgbClr val="003A42"/>
                </a:solidFill>
                <a:effectLst/>
                <a:uLnTx/>
                <a:uFillTx/>
                <a:latin typeface="Calibri"/>
                <a:ea typeface="+mn-ea"/>
                <a:cs typeface="+mn-cs"/>
              </a:endParaRPr>
            </a:p>
          </p:txBody>
        </p:sp>
      </p:grpSp>
      <p:sp>
        <p:nvSpPr>
          <p:cNvPr id="7" name="Symbol zastępczy numeru slajdu 20">
            <a:extLst>
              <a:ext uri="{FF2B5EF4-FFF2-40B4-BE49-F238E27FC236}">
                <a16:creationId xmlns:a16="http://schemas.microsoft.com/office/drawing/2014/main" id="{66EAB524-56CE-A0B4-A322-4B35F6C8F89E}"/>
              </a:ext>
            </a:extLst>
          </p:cNvPr>
          <p:cNvSpPr txBox="1">
            <a:spLocks/>
          </p:cNvSpPr>
          <p:nvPr userDrawn="1"/>
        </p:nvSpPr>
        <p:spPr>
          <a:xfrm>
            <a:off x="7897623" y="4776289"/>
            <a:ext cx="1187669" cy="365125"/>
          </a:xfrm>
          <a:prstGeom prst="rect">
            <a:avLst/>
          </a:prstGeom>
        </p:spPr>
        <p:txBody>
          <a:bodyPr vert="horz" lIns="91440" tIns="45720" rIns="91440" bIns="45720" rtlCol="0" anchor="ctr"/>
          <a:lstStyle>
            <a:defPPr>
              <a:defRPr lang="pl-PL"/>
            </a:defPPr>
            <a:lvl1pPr marL="0" algn="r" defTabSz="914400" rtl="0" eaLnBrk="1" latinLnBrk="0" hangingPunct="1">
              <a:defRPr sz="1200" kern="1200">
                <a:solidFill>
                  <a:srgbClr val="003A4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6044BCE-B9E2-4F2A-BCD4-E53C7CD90B46}" type="slidenum">
              <a:rPr kumimoji="0" lang="pl-PL" sz="1200" b="1" i="0" u="none" strike="noStrike" kern="1200" cap="none" spc="0" normalizeH="0" baseline="0" noProof="0" smtClean="0">
                <a:ln>
                  <a:noFill/>
                </a:ln>
                <a:solidFill>
                  <a:srgbClr val="003A42"/>
                </a:solidFill>
                <a:effectLst/>
                <a:uLnTx/>
                <a:uFillTx/>
                <a:latin typeface="Poppins" panose="00000500000000000000" pitchFamily="2" charset="-18"/>
                <a:ea typeface="+mn-ea"/>
                <a:cs typeface="Poppins" panose="00000500000000000000" pitchFamily="2" charset="-18"/>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pl-PL" sz="1200" b="1" i="0" u="none" strike="noStrike" kern="1200" cap="none" spc="0" normalizeH="0" baseline="0" noProof="0">
              <a:ln>
                <a:noFill/>
              </a:ln>
              <a:solidFill>
                <a:srgbClr val="003A42"/>
              </a:solidFill>
              <a:effectLst/>
              <a:uLnTx/>
              <a:uFillTx/>
              <a:latin typeface="Poppins" panose="00000500000000000000" pitchFamily="2" charset="-18"/>
              <a:ea typeface="+mn-ea"/>
              <a:cs typeface="Poppins" panose="00000500000000000000" pitchFamily="2" charset="-18"/>
            </a:endParaRPr>
          </a:p>
        </p:txBody>
      </p:sp>
    </p:spTree>
    <p:extLst>
      <p:ext uri="{BB962C8B-B14F-4D97-AF65-F5344CB8AC3E}">
        <p14:creationId xmlns:p14="http://schemas.microsoft.com/office/powerpoint/2010/main" val="2649666321"/>
      </p:ext>
    </p:extLst>
  </p:cSld>
  <p:clrMap bg1="lt1" tx1="dk1" bg2="lt2" tx2="dk2" accent1="accent1" accent2="accent2" accent3="accent3" accent4="accent4" accent5="accent5" accent6="accent6" hlink="hlink" folHlink="folHlink"/>
  <p:sldLayoutIdLst>
    <p:sldLayoutId id="2147483856" r:id="rId1"/>
    <p:sldLayoutId id="2147483857" r:id="rId2"/>
    <p:sldLayoutId id="2147483858" r:id="rId3"/>
    <p:sldLayoutId id="2147483859" r:id="rId4"/>
    <p:sldLayoutId id="2147483860" r:id="rId5"/>
    <p:sldLayoutId id="2147483862" r:id="rId6"/>
    <p:sldLayoutId id="2147483863" r:id="rId7"/>
    <p:sldLayoutId id="2147483864" r:id="rId8"/>
    <p:sldLayoutId id="2147483865" r:id="rId9"/>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Obraz 2">
            <a:extLst>
              <a:ext uri="{FF2B5EF4-FFF2-40B4-BE49-F238E27FC236}">
                <a16:creationId xmlns:a16="http://schemas.microsoft.com/office/drawing/2014/main" id="{A174ACE5-310B-15BB-4EF7-57A427F52453}"/>
              </a:ext>
            </a:extLst>
          </p:cNvPr>
          <p:cNvPicPr>
            <a:picLocks noChangeAspect="1"/>
          </p:cNvPicPr>
          <p:nvPr userDrawn="1"/>
        </p:nvPicPr>
        <p:blipFill>
          <a:blip r:embed="rId12" cstate="print">
            <a:extLst>
              <a:ext uri="{28A0092B-C50C-407E-A947-70E740481C1C}">
                <a14:useLocalDpi xmlns:a14="http://schemas.microsoft.com/office/drawing/2010/main" val="0"/>
              </a:ext>
            </a:extLst>
          </a:blip>
          <a:srcRect/>
          <a:stretch/>
        </p:blipFill>
        <p:spPr>
          <a:xfrm>
            <a:off x="323528" y="4587974"/>
            <a:ext cx="1080834" cy="369422"/>
          </a:xfrm>
          <a:prstGeom prst="rect">
            <a:avLst/>
          </a:prstGeom>
        </p:spPr>
      </p:pic>
      <p:grpSp>
        <p:nvGrpSpPr>
          <p:cNvPr id="4" name="Grupa 3">
            <a:extLst>
              <a:ext uri="{FF2B5EF4-FFF2-40B4-BE49-F238E27FC236}">
                <a16:creationId xmlns:a16="http://schemas.microsoft.com/office/drawing/2014/main" id="{564B4FDD-CC0F-05ED-5E32-E2741987E878}"/>
              </a:ext>
            </a:extLst>
          </p:cNvPr>
          <p:cNvGrpSpPr/>
          <p:nvPr userDrawn="1"/>
        </p:nvGrpSpPr>
        <p:grpSpPr>
          <a:xfrm>
            <a:off x="8752503" y="4761267"/>
            <a:ext cx="391497" cy="382555"/>
            <a:chOff x="11803224" y="6475444"/>
            <a:chExt cx="391497" cy="382555"/>
          </a:xfrm>
        </p:grpSpPr>
        <p:sp>
          <p:nvSpPr>
            <p:cNvPr id="5" name="Prostokąt: zaokrąglone rogi 4">
              <a:extLst>
                <a:ext uri="{FF2B5EF4-FFF2-40B4-BE49-F238E27FC236}">
                  <a16:creationId xmlns:a16="http://schemas.microsoft.com/office/drawing/2014/main" id="{1B273D86-0AA3-C6EB-6D0E-828959C2636E}"/>
                </a:ext>
              </a:extLst>
            </p:cNvPr>
            <p:cNvSpPr/>
            <p:nvPr/>
          </p:nvSpPr>
          <p:spPr>
            <a:xfrm>
              <a:off x="11803224" y="6475444"/>
              <a:ext cx="388776" cy="382555"/>
            </a:xfrm>
            <a:prstGeom prst="roundRect">
              <a:avLst/>
            </a:prstGeom>
            <a:solidFill>
              <a:srgbClr val="2CB7C5"/>
            </a:solidFill>
            <a:ln>
              <a:solidFill>
                <a:srgbClr val="2CB7C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1" i="0" u="none" strike="noStrike" kern="1200" cap="none" spc="0" normalizeH="0" baseline="0" noProof="0">
                <a:ln>
                  <a:noFill/>
                </a:ln>
                <a:solidFill>
                  <a:srgbClr val="003A42"/>
                </a:solidFill>
                <a:effectLst/>
                <a:uLnTx/>
                <a:uFillTx/>
                <a:latin typeface="Calibri"/>
                <a:ea typeface="+mn-ea"/>
                <a:cs typeface="+mn-cs"/>
              </a:endParaRPr>
            </a:p>
          </p:txBody>
        </p:sp>
        <p:sp>
          <p:nvSpPr>
            <p:cNvPr id="6" name="Prostokąt 5">
              <a:extLst>
                <a:ext uri="{FF2B5EF4-FFF2-40B4-BE49-F238E27FC236}">
                  <a16:creationId xmlns:a16="http://schemas.microsoft.com/office/drawing/2014/main" id="{3FDFABC0-B083-FB15-55F0-F8E104DE1A64}"/>
                </a:ext>
              </a:extLst>
            </p:cNvPr>
            <p:cNvSpPr/>
            <p:nvPr/>
          </p:nvSpPr>
          <p:spPr>
            <a:xfrm>
              <a:off x="11803224" y="6606072"/>
              <a:ext cx="391497" cy="251927"/>
            </a:xfrm>
            <a:prstGeom prst="rect">
              <a:avLst/>
            </a:prstGeom>
            <a:solidFill>
              <a:srgbClr val="2CB7C5"/>
            </a:solidFill>
            <a:ln>
              <a:solidFill>
                <a:srgbClr val="2CB7C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1" i="0" u="none" strike="noStrike" kern="1200" cap="none" spc="0" normalizeH="0" baseline="0" noProof="0">
                <a:ln>
                  <a:noFill/>
                </a:ln>
                <a:solidFill>
                  <a:srgbClr val="003A42"/>
                </a:solidFill>
                <a:effectLst/>
                <a:uLnTx/>
                <a:uFillTx/>
                <a:latin typeface="Calibri"/>
                <a:ea typeface="+mn-ea"/>
                <a:cs typeface="+mn-cs"/>
              </a:endParaRPr>
            </a:p>
          </p:txBody>
        </p:sp>
      </p:grpSp>
      <p:sp>
        <p:nvSpPr>
          <p:cNvPr id="7" name="Symbol zastępczy numeru slajdu 20">
            <a:extLst>
              <a:ext uri="{FF2B5EF4-FFF2-40B4-BE49-F238E27FC236}">
                <a16:creationId xmlns:a16="http://schemas.microsoft.com/office/drawing/2014/main" id="{66EAB524-56CE-A0B4-A322-4B35F6C8F89E}"/>
              </a:ext>
            </a:extLst>
          </p:cNvPr>
          <p:cNvSpPr txBox="1">
            <a:spLocks/>
          </p:cNvSpPr>
          <p:nvPr userDrawn="1"/>
        </p:nvSpPr>
        <p:spPr>
          <a:xfrm>
            <a:off x="7897623" y="4776289"/>
            <a:ext cx="1187669" cy="365125"/>
          </a:xfrm>
          <a:prstGeom prst="rect">
            <a:avLst/>
          </a:prstGeom>
        </p:spPr>
        <p:txBody>
          <a:bodyPr vert="horz" lIns="91440" tIns="45720" rIns="91440" bIns="45720" rtlCol="0" anchor="ctr"/>
          <a:lstStyle>
            <a:defPPr>
              <a:defRPr lang="pl-PL"/>
            </a:defPPr>
            <a:lvl1pPr marL="0" algn="r" defTabSz="914400" rtl="0" eaLnBrk="1" latinLnBrk="0" hangingPunct="1">
              <a:defRPr sz="1200" kern="1200">
                <a:solidFill>
                  <a:srgbClr val="003A4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6044BCE-B9E2-4F2A-BCD4-E53C7CD90B46}" type="slidenum">
              <a:rPr kumimoji="0" lang="pl-PL" sz="1200" b="1" i="0" u="none" strike="noStrike" kern="1200" cap="none" spc="0" normalizeH="0" baseline="0" noProof="0" smtClean="0">
                <a:ln>
                  <a:noFill/>
                </a:ln>
                <a:solidFill>
                  <a:srgbClr val="003A42"/>
                </a:solidFill>
                <a:effectLst/>
                <a:uLnTx/>
                <a:uFillTx/>
                <a:latin typeface="Poppins" panose="00000500000000000000" pitchFamily="2" charset="-18"/>
                <a:ea typeface="+mn-ea"/>
                <a:cs typeface="Poppins" panose="00000500000000000000" pitchFamily="2" charset="-18"/>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pl-PL" sz="1200" b="1" i="0" u="none" strike="noStrike" kern="1200" cap="none" spc="0" normalizeH="0" baseline="0" noProof="0">
              <a:ln>
                <a:noFill/>
              </a:ln>
              <a:solidFill>
                <a:srgbClr val="003A42"/>
              </a:solidFill>
              <a:effectLst/>
              <a:uLnTx/>
              <a:uFillTx/>
              <a:latin typeface="Poppins" panose="00000500000000000000" pitchFamily="2" charset="-18"/>
              <a:ea typeface="+mn-ea"/>
              <a:cs typeface="Poppins" panose="00000500000000000000" pitchFamily="2" charset="-18"/>
            </a:endParaRPr>
          </a:p>
        </p:txBody>
      </p:sp>
    </p:spTree>
    <p:extLst>
      <p:ext uri="{BB962C8B-B14F-4D97-AF65-F5344CB8AC3E}">
        <p14:creationId xmlns:p14="http://schemas.microsoft.com/office/powerpoint/2010/main" val="926703090"/>
      </p:ext>
    </p:extLst>
  </p:cSld>
  <p:clrMap bg1="lt1" tx1="dk1" bg2="lt2" tx2="dk2" accent1="accent1" accent2="accent2" accent3="accent3" accent4="accent4" accent5="accent5" accent6="accent6" hlink="hlink" folHlink="folHlink"/>
  <p:sldLayoutIdLst>
    <p:sldLayoutId id="2147483867" r:id="rId1"/>
    <p:sldLayoutId id="2147483868" r:id="rId2"/>
    <p:sldLayoutId id="2147483869" r:id="rId3"/>
    <p:sldLayoutId id="2147483870" r:id="rId4"/>
    <p:sldLayoutId id="2147483871" r:id="rId5"/>
    <p:sldLayoutId id="2147483872" r:id="rId6"/>
    <p:sldLayoutId id="2147483873" r:id="rId7"/>
    <p:sldLayoutId id="2147483874" r:id="rId8"/>
    <p:sldLayoutId id="2147483875" r:id="rId9"/>
    <p:sldLayoutId id="2147483876" r:id="rId10"/>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Obraz 2">
            <a:extLst>
              <a:ext uri="{FF2B5EF4-FFF2-40B4-BE49-F238E27FC236}">
                <a16:creationId xmlns:a16="http://schemas.microsoft.com/office/drawing/2014/main" id="{A174ACE5-310B-15BB-4EF7-57A427F52453}"/>
              </a:ext>
            </a:extLst>
          </p:cNvPr>
          <p:cNvPicPr>
            <a:picLocks noChangeAspect="1"/>
          </p:cNvPicPr>
          <p:nvPr userDrawn="1"/>
        </p:nvPicPr>
        <p:blipFill>
          <a:blip r:embed="rId12" cstate="print">
            <a:extLst>
              <a:ext uri="{28A0092B-C50C-407E-A947-70E740481C1C}">
                <a14:useLocalDpi xmlns:a14="http://schemas.microsoft.com/office/drawing/2010/main" val="0"/>
              </a:ext>
            </a:extLst>
          </a:blip>
          <a:srcRect/>
          <a:stretch/>
        </p:blipFill>
        <p:spPr>
          <a:xfrm>
            <a:off x="323528" y="4587974"/>
            <a:ext cx="1080834" cy="369422"/>
          </a:xfrm>
          <a:prstGeom prst="rect">
            <a:avLst/>
          </a:prstGeom>
        </p:spPr>
      </p:pic>
      <p:grpSp>
        <p:nvGrpSpPr>
          <p:cNvPr id="4" name="Grupa 3">
            <a:extLst>
              <a:ext uri="{FF2B5EF4-FFF2-40B4-BE49-F238E27FC236}">
                <a16:creationId xmlns:a16="http://schemas.microsoft.com/office/drawing/2014/main" id="{564B4FDD-CC0F-05ED-5E32-E2741987E878}"/>
              </a:ext>
            </a:extLst>
          </p:cNvPr>
          <p:cNvGrpSpPr/>
          <p:nvPr userDrawn="1"/>
        </p:nvGrpSpPr>
        <p:grpSpPr>
          <a:xfrm>
            <a:off x="8752503" y="4761267"/>
            <a:ext cx="391497" cy="382555"/>
            <a:chOff x="11803224" y="6475444"/>
            <a:chExt cx="391497" cy="382555"/>
          </a:xfrm>
        </p:grpSpPr>
        <p:sp>
          <p:nvSpPr>
            <p:cNvPr id="5" name="Prostokąt: zaokrąglone rogi 4">
              <a:extLst>
                <a:ext uri="{FF2B5EF4-FFF2-40B4-BE49-F238E27FC236}">
                  <a16:creationId xmlns:a16="http://schemas.microsoft.com/office/drawing/2014/main" id="{1B273D86-0AA3-C6EB-6D0E-828959C2636E}"/>
                </a:ext>
              </a:extLst>
            </p:cNvPr>
            <p:cNvSpPr/>
            <p:nvPr/>
          </p:nvSpPr>
          <p:spPr>
            <a:xfrm>
              <a:off x="11803224" y="6475444"/>
              <a:ext cx="388776" cy="382555"/>
            </a:xfrm>
            <a:prstGeom prst="roundRect">
              <a:avLst/>
            </a:prstGeom>
            <a:solidFill>
              <a:srgbClr val="2CB7C5"/>
            </a:solidFill>
            <a:ln>
              <a:solidFill>
                <a:srgbClr val="2CB7C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1" i="0" u="none" strike="noStrike" kern="1200" cap="none" spc="0" normalizeH="0" baseline="0" noProof="0">
                <a:ln>
                  <a:noFill/>
                </a:ln>
                <a:solidFill>
                  <a:srgbClr val="003A42"/>
                </a:solidFill>
                <a:effectLst/>
                <a:uLnTx/>
                <a:uFillTx/>
                <a:latin typeface="Calibri"/>
                <a:ea typeface="+mn-ea"/>
                <a:cs typeface="+mn-cs"/>
              </a:endParaRPr>
            </a:p>
          </p:txBody>
        </p:sp>
        <p:sp>
          <p:nvSpPr>
            <p:cNvPr id="6" name="Prostokąt 5">
              <a:extLst>
                <a:ext uri="{FF2B5EF4-FFF2-40B4-BE49-F238E27FC236}">
                  <a16:creationId xmlns:a16="http://schemas.microsoft.com/office/drawing/2014/main" id="{3FDFABC0-B083-FB15-55F0-F8E104DE1A64}"/>
                </a:ext>
              </a:extLst>
            </p:cNvPr>
            <p:cNvSpPr/>
            <p:nvPr/>
          </p:nvSpPr>
          <p:spPr>
            <a:xfrm>
              <a:off x="11803224" y="6606072"/>
              <a:ext cx="391497" cy="251927"/>
            </a:xfrm>
            <a:prstGeom prst="rect">
              <a:avLst/>
            </a:prstGeom>
            <a:solidFill>
              <a:srgbClr val="2CB7C5"/>
            </a:solidFill>
            <a:ln>
              <a:solidFill>
                <a:srgbClr val="2CB7C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1" i="0" u="none" strike="noStrike" kern="1200" cap="none" spc="0" normalizeH="0" baseline="0" noProof="0">
                <a:ln>
                  <a:noFill/>
                </a:ln>
                <a:solidFill>
                  <a:srgbClr val="003A42"/>
                </a:solidFill>
                <a:effectLst/>
                <a:uLnTx/>
                <a:uFillTx/>
                <a:latin typeface="Calibri"/>
                <a:ea typeface="+mn-ea"/>
                <a:cs typeface="+mn-cs"/>
              </a:endParaRPr>
            </a:p>
          </p:txBody>
        </p:sp>
      </p:grpSp>
      <p:sp>
        <p:nvSpPr>
          <p:cNvPr id="7" name="Symbol zastępczy numeru slajdu 20">
            <a:extLst>
              <a:ext uri="{FF2B5EF4-FFF2-40B4-BE49-F238E27FC236}">
                <a16:creationId xmlns:a16="http://schemas.microsoft.com/office/drawing/2014/main" id="{66EAB524-56CE-A0B4-A322-4B35F6C8F89E}"/>
              </a:ext>
            </a:extLst>
          </p:cNvPr>
          <p:cNvSpPr txBox="1">
            <a:spLocks/>
          </p:cNvSpPr>
          <p:nvPr userDrawn="1"/>
        </p:nvSpPr>
        <p:spPr>
          <a:xfrm>
            <a:off x="7897623" y="4776289"/>
            <a:ext cx="1187669" cy="365125"/>
          </a:xfrm>
          <a:prstGeom prst="rect">
            <a:avLst/>
          </a:prstGeom>
        </p:spPr>
        <p:txBody>
          <a:bodyPr vert="horz" lIns="91440" tIns="45720" rIns="91440" bIns="45720" rtlCol="0" anchor="ctr"/>
          <a:lstStyle>
            <a:defPPr>
              <a:defRPr lang="pl-PL"/>
            </a:defPPr>
            <a:lvl1pPr marL="0" algn="r" defTabSz="914400" rtl="0" eaLnBrk="1" latinLnBrk="0" hangingPunct="1">
              <a:defRPr sz="1200" kern="1200">
                <a:solidFill>
                  <a:srgbClr val="003A4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6044BCE-B9E2-4F2A-BCD4-E53C7CD90B46}" type="slidenum">
              <a:rPr kumimoji="0" lang="pl-PL" sz="1200" b="1" i="0" u="none" strike="noStrike" kern="1200" cap="none" spc="0" normalizeH="0" baseline="0" noProof="0" smtClean="0">
                <a:ln>
                  <a:noFill/>
                </a:ln>
                <a:solidFill>
                  <a:srgbClr val="003A42"/>
                </a:solidFill>
                <a:effectLst/>
                <a:uLnTx/>
                <a:uFillTx/>
                <a:latin typeface="Poppins" panose="00000500000000000000" pitchFamily="2" charset="-18"/>
                <a:ea typeface="+mn-ea"/>
                <a:cs typeface="Poppins" panose="00000500000000000000" pitchFamily="2" charset="-18"/>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pl-PL" sz="1200" b="1" i="0" u="none" strike="noStrike" kern="1200" cap="none" spc="0" normalizeH="0" baseline="0" noProof="0">
              <a:ln>
                <a:noFill/>
              </a:ln>
              <a:solidFill>
                <a:srgbClr val="003A42"/>
              </a:solidFill>
              <a:effectLst/>
              <a:uLnTx/>
              <a:uFillTx/>
              <a:latin typeface="Poppins" panose="00000500000000000000" pitchFamily="2" charset="-18"/>
              <a:ea typeface="+mn-ea"/>
              <a:cs typeface="Poppins" panose="00000500000000000000" pitchFamily="2" charset="-18"/>
            </a:endParaRPr>
          </a:p>
        </p:txBody>
      </p:sp>
    </p:spTree>
    <p:extLst>
      <p:ext uri="{BB962C8B-B14F-4D97-AF65-F5344CB8AC3E}">
        <p14:creationId xmlns:p14="http://schemas.microsoft.com/office/powerpoint/2010/main" val="2500951727"/>
      </p:ext>
    </p:extLst>
  </p:cSld>
  <p:clrMap bg1="lt1" tx1="dk1" bg2="lt2" tx2="dk2" accent1="accent1" accent2="accent2" accent3="accent3" accent4="accent4" accent5="accent5" accent6="accent6" hlink="hlink" folHlink="folHlink"/>
  <p:sldLayoutIdLst>
    <p:sldLayoutId id="2147483878" r:id="rId1"/>
    <p:sldLayoutId id="2147483879" r:id="rId2"/>
    <p:sldLayoutId id="2147483880" r:id="rId3"/>
    <p:sldLayoutId id="2147483881" r:id="rId4"/>
    <p:sldLayoutId id="2147483882" r:id="rId5"/>
    <p:sldLayoutId id="2147483883" r:id="rId6"/>
    <p:sldLayoutId id="2147483884" r:id="rId7"/>
    <p:sldLayoutId id="2147483885" r:id="rId8"/>
    <p:sldLayoutId id="2147483886" r:id="rId9"/>
    <p:sldLayoutId id="2147483887" r:id="rId10"/>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Obraz 2">
            <a:extLst>
              <a:ext uri="{FF2B5EF4-FFF2-40B4-BE49-F238E27FC236}">
                <a16:creationId xmlns:a16="http://schemas.microsoft.com/office/drawing/2014/main" id="{A174ACE5-310B-15BB-4EF7-57A427F52453}"/>
              </a:ext>
            </a:extLst>
          </p:cNvPr>
          <p:cNvPicPr>
            <a:picLocks noChangeAspect="1"/>
          </p:cNvPicPr>
          <p:nvPr userDrawn="1"/>
        </p:nvPicPr>
        <p:blipFill>
          <a:blip r:embed="rId11" cstate="print">
            <a:extLst>
              <a:ext uri="{28A0092B-C50C-407E-A947-70E740481C1C}">
                <a14:useLocalDpi xmlns:a14="http://schemas.microsoft.com/office/drawing/2010/main" val="0"/>
              </a:ext>
            </a:extLst>
          </a:blip>
          <a:srcRect/>
          <a:stretch/>
        </p:blipFill>
        <p:spPr>
          <a:xfrm>
            <a:off x="323528" y="4587974"/>
            <a:ext cx="1080834" cy="369422"/>
          </a:xfrm>
          <a:prstGeom prst="rect">
            <a:avLst/>
          </a:prstGeom>
        </p:spPr>
      </p:pic>
      <p:grpSp>
        <p:nvGrpSpPr>
          <p:cNvPr id="4" name="Grupa 3">
            <a:extLst>
              <a:ext uri="{FF2B5EF4-FFF2-40B4-BE49-F238E27FC236}">
                <a16:creationId xmlns:a16="http://schemas.microsoft.com/office/drawing/2014/main" id="{564B4FDD-CC0F-05ED-5E32-E2741987E878}"/>
              </a:ext>
            </a:extLst>
          </p:cNvPr>
          <p:cNvGrpSpPr/>
          <p:nvPr userDrawn="1"/>
        </p:nvGrpSpPr>
        <p:grpSpPr>
          <a:xfrm>
            <a:off x="8752503" y="4761267"/>
            <a:ext cx="391497" cy="382555"/>
            <a:chOff x="11803224" y="6475444"/>
            <a:chExt cx="391497" cy="382555"/>
          </a:xfrm>
        </p:grpSpPr>
        <p:sp>
          <p:nvSpPr>
            <p:cNvPr id="5" name="Prostokąt: zaokrąglone rogi 4">
              <a:extLst>
                <a:ext uri="{FF2B5EF4-FFF2-40B4-BE49-F238E27FC236}">
                  <a16:creationId xmlns:a16="http://schemas.microsoft.com/office/drawing/2014/main" id="{1B273D86-0AA3-C6EB-6D0E-828959C2636E}"/>
                </a:ext>
              </a:extLst>
            </p:cNvPr>
            <p:cNvSpPr/>
            <p:nvPr/>
          </p:nvSpPr>
          <p:spPr>
            <a:xfrm>
              <a:off x="11803224" y="6475444"/>
              <a:ext cx="388776" cy="382555"/>
            </a:xfrm>
            <a:prstGeom prst="roundRect">
              <a:avLst/>
            </a:prstGeom>
            <a:solidFill>
              <a:srgbClr val="2CB7C5"/>
            </a:solidFill>
            <a:ln>
              <a:solidFill>
                <a:srgbClr val="2CB7C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1" i="0" u="none" strike="noStrike" kern="1200" cap="none" spc="0" normalizeH="0" baseline="0" noProof="0">
                <a:ln>
                  <a:noFill/>
                </a:ln>
                <a:solidFill>
                  <a:srgbClr val="003A42"/>
                </a:solidFill>
                <a:effectLst/>
                <a:uLnTx/>
                <a:uFillTx/>
                <a:latin typeface="Calibri"/>
                <a:ea typeface="+mn-ea"/>
                <a:cs typeface="+mn-cs"/>
              </a:endParaRPr>
            </a:p>
          </p:txBody>
        </p:sp>
        <p:sp>
          <p:nvSpPr>
            <p:cNvPr id="6" name="Prostokąt 5">
              <a:extLst>
                <a:ext uri="{FF2B5EF4-FFF2-40B4-BE49-F238E27FC236}">
                  <a16:creationId xmlns:a16="http://schemas.microsoft.com/office/drawing/2014/main" id="{3FDFABC0-B083-FB15-55F0-F8E104DE1A64}"/>
                </a:ext>
              </a:extLst>
            </p:cNvPr>
            <p:cNvSpPr/>
            <p:nvPr/>
          </p:nvSpPr>
          <p:spPr>
            <a:xfrm>
              <a:off x="11803224" y="6606072"/>
              <a:ext cx="391497" cy="251927"/>
            </a:xfrm>
            <a:prstGeom prst="rect">
              <a:avLst/>
            </a:prstGeom>
            <a:solidFill>
              <a:srgbClr val="2CB7C5"/>
            </a:solidFill>
            <a:ln>
              <a:solidFill>
                <a:srgbClr val="2CB7C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1" i="0" u="none" strike="noStrike" kern="1200" cap="none" spc="0" normalizeH="0" baseline="0" noProof="0">
                <a:ln>
                  <a:noFill/>
                </a:ln>
                <a:solidFill>
                  <a:srgbClr val="003A42"/>
                </a:solidFill>
                <a:effectLst/>
                <a:uLnTx/>
                <a:uFillTx/>
                <a:latin typeface="Calibri"/>
                <a:ea typeface="+mn-ea"/>
                <a:cs typeface="+mn-cs"/>
              </a:endParaRPr>
            </a:p>
          </p:txBody>
        </p:sp>
      </p:grpSp>
      <p:sp>
        <p:nvSpPr>
          <p:cNvPr id="7" name="Symbol zastępczy numeru slajdu 20">
            <a:extLst>
              <a:ext uri="{FF2B5EF4-FFF2-40B4-BE49-F238E27FC236}">
                <a16:creationId xmlns:a16="http://schemas.microsoft.com/office/drawing/2014/main" id="{66EAB524-56CE-A0B4-A322-4B35F6C8F89E}"/>
              </a:ext>
            </a:extLst>
          </p:cNvPr>
          <p:cNvSpPr txBox="1">
            <a:spLocks/>
          </p:cNvSpPr>
          <p:nvPr userDrawn="1"/>
        </p:nvSpPr>
        <p:spPr>
          <a:xfrm>
            <a:off x="7897623" y="4776289"/>
            <a:ext cx="1187669" cy="365125"/>
          </a:xfrm>
          <a:prstGeom prst="rect">
            <a:avLst/>
          </a:prstGeom>
        </p:spPr>
        <p:txBody>
          <a:bodyPr vert="horz" lIns="91440" tIns="45720" rIns="91440" bIns="45720" rtlCol="0" anchor="ctr"/>
          <a:lstStyle>
            <a:defPPr>
              <a:defRPr lang="pl-PL"/>
            </a:defPPr>
            <a:lvl1pPr marL="0" algn="r" defTabSz="914400" rtl="0" eaLnBrk="1" latinLnBrk="0" hangingPunct="1">
              <a:defRPr sz="1200" kern="1200">
                <a:solidFill>
                  <a:srgbClr val="003A4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6044BCE-B9E2-4F2A-BCD4-E53C7CD90B46}" type="slidenum">
              <a:rPr kumimoji="0" lang="pl-PL" sz="1200" b="1" i="0" u="none" strike="noStrike" kern="1200" cap="none" spc="0" normalizeH="0" baseline="0" noProof="0" smtClean="0">
                <a:ln>
                  <a:noFill/>
                </a:ln>
                <a:solidFill>
                  <a:srgbClr val="003A42"/>
                </a:solidFill>
                <a:effectLst/>
                <a:uLnTx/>
                <a:uFillTx/>
                <a:latin typeface="Poppins" panose="00000500000000000000" pitchFamily="2" charset="-18"/>
                <a:ea typeface="+mn-ea"/>
                <a:cs typeface="Poppins" panose="00000500000000000000" pitchFamily="2" charset="-18"/>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pl-PL" sz="1200" b="1" i="0" u="none" strike="noStrike" kern="1200" cap="none" spc="0" normalizeH="0" baseline="0" noProof="0">
              <a:ln>
                <a:noFill/>
              </a:ln>
              <a:solidFill>
                <a:srgbClr val="003A42"/>
              </a:solidFill>
              <a:effectLst/>
              <a:uLnTx/>
              <a:uFillTx/>
              <a:latin typeface="Poppins" panose="00000500000000000000" pitchFamily="2" charset="-18"/>
              <a:ea typeface="+mn-ea"/>
              <a:cs typeface="Poppins" panose="00000500000000000000" pitchFamily="2" charset="-18"/>
            </a:endParaRPr>
          </a:p>
        </p:txBody>
      </p:sp>
    </p:spTree>
    <p:extLst>
      <p:ext uri="{BB962C8B-B14F-4D97-AF65-F5344CB8AC3E}">
        <p14:creationId xmlns:p14="http://schemas.microsoft.com/office/powerpoint/2010/main" val="718319613"/>
      </p:ext>
    </p:extLst>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4" r:id="rId5"/>
    <p:sldLayoutId id="2147483895" r:id="rId6"/>
    <p:sldLayoutId id="2147483896" r:id="rId7"/>
    <p:sldLayoutId id="2147483897" r:id="rId8"/>
    <p:sldLayoutId id="2147483898" r:id="rId9"/>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Obraz 2">
            <a:extLst>
              <a:ext uri="{FF2B5EF4-FFF2-40B4-BE49-F238E27FC236}">
                <a16:creationId xmlns:a16="http://schemas.microsoft.com/office/drawing/2014/main" id="{A174ACE5-310B-15BB-4EF7-57A427F52453}"/>
              </a:ext>
            </a:extLst>
          </p:cNvPr>
          <p:cNvPicPr>
            <a:picLocks noChangeAspect="1"/>
          </p:cNvPicPr>
          <p:nvPr userDrawn="1"/>
        </p:nvPicPr>
        <p:blipFill>
          <a:blip r:embed="rId11" cstate="print">
            <a:extLst>
              <a:ext uri="{28A0092B-C50C-407E-A947-70E740481C1C}">
                <a14:useLocalDpi xmlns:a14="http://schemas.microsoft.com/office/drawing/2010/main" val="0"/>
              </a:ext>
            </a:extLst>
          </a:blip>
          <a:srcRect/>
          <a:stretch/>
        </p:blipFill>
        <p:spPr>
          <a:xfrm>
            <a:off x="323528" y="4587974"/>
            <a:ext cx="1080834" cy="369422"/>
          </a:xfrm>
          <a:prstGeom prst="rect">
            <a:avLst/>
          </a:prstGeom>
        </p:spPr>
      </p:pic>
      <p:grpSp>
        <p:nvGrpSpPr>
          <p:cNvPr id="4" name="Grupa 3">
            <a:extLst>
              <a:ext uri="{FF2B5EF4-FFF2-40B4-BE49-F238E27FC236}">
                <a16:creationId xmlns:a16="http://schemas.microsoft.com/office/drawing/2014/main" id="{564B4FDD-CC0F-05ED-5E32-E2741987E878}"/>
              </a:ext>
            </a:extLst>
          </p:cNvPr>
          <p:cNvGrpSpPr/>
          <p:nvPr userDrawn="1"/>
        </p:nvGrpSpPr>
        <p:grpSpPr>
          <a:xfrm>
            <a:off x="8752503" y="4761267"/>
            <a:ext cx="391497" cy="382555"/>
            <a:chOff x="11803224" y="6475444"/>
            <a:chExt cx="391497" cy="382555"/>
          </a:xfrm>
        </p:grpSpPr>
        <p:sp>
          <p:nvSpPr>
            <p:cNvPr id="5" name="Prostokąt: zaokrąglone rogi 4">
              <a:extLst>
                <a:ext uri="{FF2B5EF4-FFF2-40B4-BE49-F238E27FC236}">
                  <a16:creationId xmlns:a16="http://schemas.microsoft.com/office/drawing/2014/main" id="{1B273D86-0AA3-C6EB-6D0E-828959C2636E}"/>
                </a:ext>
              </a:extLst>
            </p:cNvPr>
            <p:cNvSpPr/>
            <p:nvPr/>
          </p:nvSpPr>
          <p:spPr>
            <a:xfrm>
              <a:off x="11803224" y="6475444"/>
              <a:ext cx="388776" cy="382555"/>
            </a:xfrm>
            <a:prstGeom prst="roundRect">
              <a:avLst/>
            </a:prstGeom>
            <a:solidFill>
              <a:srgbClr val="2CB7C5"/>
            </a:solidFill>
            <a:ln>
              <a:solidFill>
                <a:srgbClr val="2CB7C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1" i="0" u="none" strike="noStrike" kern="1200" cap="none" spc="0" normalizeH="0" baseline="0" noProof="0">
                <a:ln>
                  <a:noFill/>
                </a:ln>
                <a:solidFill>
                  <a:srgbClr val="003A42"/>
                </a:solidFill>
                <a:effectLst/>
                <a:uLnTx/>
                <a:uFillTx/>
                <a:latin typeface="Calibri"/>
                <a:ea typeface="+mn-ea"/>
                <a:cs typeface="+mn-cs"/>
              </a:endParaRPr>
            </a:p>
          </p:txBody>
        </p:sp>
        <p:sp>
          <p:nvSpPr>
            <p:cNvPr id="6" name="Prostokąt 5">
              <a:extLst>
                <a:ext uri="{FF2B5EF4-FFF2-40B4-BE49-F238E27FC236}">
                  <a16:creationId xmlns:a16="http://schemas.microsoft.com/office/drawing/2014/main" id="{3FDFABC0-B083-FB15-55F0-F8E104DE1A64}"/>
                </a:ext>
              </a:extLst>
            </p:cNvPr>
            <p:cNvSpPr/>
            <p:nvPr/>
          </p:nvSpPr>
          <p:spPr>
            <a:xfrm>
              <a:off x="11803224" y="6606072"/>
              <a:ext cx="391497" cy="251927"/>
            </a:xfrm>
            <a:prstGeom prst="rect">
              <a:avLst/>
            </a:prstGeom>
            <a:solidFill>
              <a:srgbClr val="2CB7C5"/>
            </a:solidFill>
            <a:ln>
              <a:solidFill>
                <a:srgbClr val="2CB7C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1" i="0" u="none" strike="noStrike" kern="1200" cap="none" spc="0" normalizeH="0" baseline="0" noProof="0">
                <a:ln>
                  <a:noFill/>
                </a:ln>
                <a:solidFill>
                  <a:srgbClr val="003A42"/>
                </a:solidFill>
                <a:effectLst/>
                <a:uLnTx/>
                <a:uFillTx/>
                <a:latin typeface="Calibri"/>
                <a:ea typeface="+mn-ea"/>
                <a:cs typeface="+mn-cs"/>
              </a:endParaRPr>
            </a:p>
          </p:txBody>
        </p:sp>
      </p:grpSp>
      <p:sp>
        <p:nvSpPr>
          <p:cNvPr id="7" name="Symbol zastępczy numeru slajdu 20">
            <a:extLst>
              <a:ext uri="{FF2B5EF4-FFF2-40B4-BE49-F238E27FC236}">
                <a16:creationId xmlns:a16="http://schemas.microsoft.com/office/drawing/2014/main" id="{66EAB524-56CE-A0B4-A322-4B35F6C8F89E}"/>
              </a:ext>
            </a:extLst>
          </p:cNvPr>
          <p:cNvSpPr txBox="1">
            <a:spLocks/>
          </p:cNvSpPr>
          <p:nvPr userDrawn="1"/>
        </p:nvSpPr>
        <p:spPr>
          <a:xfrm>
            <a:off x="7897623" y="4776289"/>
            <a:ext cx="1187669" cy="365125"/>
          </a:xfrm>
          <a:prstGeom prst="rect">
            <a:avLst/>
          </a:prstGeom>
        </p:spPr>
        <p:txBody>
          <a:bodyPr vert="horz" lIns="91440" tIns="45720" rIns="91440" bIns="45720" rtlCol="0" anchor="ctr"/>
          <a:lstStyle>
            <a:defPPr>
              <a:defRPr lang="pl-PL"/>
            </a:defPPr>
            <a:lvl1pPr marL="0" algn="r" defTabSz="914400" rtl="0" eaLnBrk="1" latinLnBrk="0" hangingPunct="1">
              <a:defRPr sz="1200" kern="1200">
                <a:solidFill>
                  <a:srgbClr val="003A4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6044BCE-B9E2-4F2A-BCD4-E53C7CD90B46}" type="slidenum">
              <a:rPr kumimoji="0" lang="pl-PL" sz="1200" b="1" i="0" u="none" strike="noStrike" kern="1200" cap="none" spc="0" normalizeH="0" baseline="0" noProof="0" smtClean="0">
                <a:ln>
                  <a:noFill/>
                </a:ln>
                <a:solidFill>
                  <a:srgbClr val="003A42"/>
                </a:solidFill>
                <a:effectLst/>
                <a:uLnTx/>
                <a:uFillTx/>
                <a:latin typeface="Poppins" panose="00000500000000000000" pitchFamily="2" charset="-18"/>
                <a:ea typeface="+mn-ea"/>
                <a:cs typeface="Poppins" panose="00000500000000000000" pitchFamily="2" charset="-18"/>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pl-PL" sz="1200" b="1" i="0" u="none" strike="noStrike" kern="1200" cap="none" spc="0" normalizeH="0" baseline="0" noProof="0">
              <a:ln>
                <a:noFill/>
              </a:ln>
              <a:solidFill>
                <a:srgbClr val="003A42"/>
              </a:solidFill>
              <a:effectLst/>
              <a:uLnTx/>
              <a:uFillTx/>
              <a:latin typeface="Poppins" panose="00000500000000000000" pitchFamily="2" charset="-18"/>
              <a:ea typeface="+mn-ea"/>
              <a:cs typeface="Poppins" panose="00000500000000000000" pitchFamily="2" charset="-18"/>
            </a:endParaRPr>
          </a:p>
        </p:txBody>
      </p:sp>
    </p:spTree>
    <p:extLst>
      <p:ext uri="{BB962C8B-B14F-4D97-AF65-F5344CB8AC3E}">
        <p14:creationId xmlns:p14="http://schemas.microsoft.com/office/powerpoint/2010/main" val="3710981500"/>
      </p:ext>
    </p:extLst>
  </p:cSld>
  <p:clrMap bg1="lt1" tx1="dk1" bg2="lt2" tx2="dk2" accent1="accent1" accent2="accent2" accent3="accent3" accent4="accent4" accent5="accent5" accent6="accent6" hlink="hlink" folHlink="folHlink"/>
  <p:sldLayoutIdLst>
    <p:sldLayoutId id="2147483900" r:id="rId1"/>
    <p:sldLayoutId id="2147483901" r:id="rId2"/>
    <p:sldLayoutId id="2147483902" r:id="rId3"/>
    <p:sldLayoutId id="2147483903" r:id="rId4"/>
    <p:sldLayoutId id="2147483905" r:id="rId5"/>
    <p:sldLayoutId id="2147483906" r:id="rId6"/>
    <p:sldLayoutId id="2147483907" r:id="rId7"/>
    <p:sldLayoutId id="2147483908" r:id="rId8"/>
    <p:sldLayoutId id="2147483909" r:id="rId9"/>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Obraz 2">
            <a:extLst>
              <a:ext uri="{FF2B5EF4-FFF2-40B4-BE49-F238E27FC236}">
                <a16:creationId xmlns:a16="http://schemas.microsoft.com/office/drawing/2014/main" id="{A174ACE5-310B-15BB-4EF7-57A427F52453}"/>
              </a:ext>
            </a:extLst>
          </p:cNvPr>
          <p:cNvPicPr>
            <a:picLocks noChangeAspect="1"/>
          </p:cNvPicPr>
          <p:nvPr userDrawn="1"/>
        </p:nvPicPr>
        <p:blipFill>
          <a:blip r:embed="rId11" cstate="print">
            <a:extLst>
              <a:ext uri="{28A0092B-C50C-407E-A947-70E740481C1C}">
                <a14:useLocalDpi xmlns:a14="http://schemas.microsoft.com/office/drawing/2010/main" val="0"/>
              </a:ext>
            </a:extLst>
          </a:blip>
          <a:srcRect/>
          <a:stretch/>
        </p:blipFill>
        <p:spPr>
          <a:xfrm>
            <a:off x="323528" y="4587974"/>
            <a:ext cx="1080834" cy="369422"/>
          </a:xfrm>
          <a:prstGeom prst="rect">
            <a:avLst/>
          </a:prstGeom>
        </p:spPr>
      </p:pic>
      <p:grpSp>
        <p:nvGrpSpPr>
          <p:cNvPr id="4" name="Grupa 3">
            <a:extLst>
              <a:ext uri="{FF2B5EF4-FFF2-40B4-BE49-F238E27FC236}">
                <a16:creationId xmlns:a16="http://schemas.microsoft.com/office/drawing/2014/main" id="{564B4FDD-CC0F-05ED-5E32-E2741987E878}"/>
              </a:ext>
            </a:extLst>
          </p:cNvPr>
          <p:cNvGrpSpPr/>
          <p:nvPr userDrawn="1"/>
        </p:nvGrpSpPr>
        <p:grpSpPr>
          <a:xfrm>
            <a:off x="8752503" y="4761267"/>
            <a:ext cx="391497" cy="382555"/>
            <a:chOff x="11803224" y="6475444"/>
            <a:chExt cx="391497" cy="382555"/>
          </a:xfrm>
        </p:grpSpPr>
        <p:sp>
          <p:nvSpPr>
            <p:cNvPr id="5" name="Prostokąt: zaokrąglone rogi 4">
              <a:extLst>
                <a:ext uri="{FF2B5EF4-FFF2-40B4-BE49-F238E27FC236}">
                  <a16:creationId xmlns:a16="http://schemas.microsoft.com/office/drawing/2014/main" id="{1B273D86-0AA3-C6EB-6D0E-828959C2636E}"/>
                </a:ext>
              </a:extLst>
            </p:cNvPr>
            <p:cNvSpPr/>
            <p:nvPr/>
          </p:nvSpPr>
          <p:spPr>
            <a:xfrm>
              <a:off x="11803224" y="6475444"/>
              <a:ext cx="388776" cy="382555"/>
            </a:xfrm>
            <a:prstGeom prst="roundRect">
              <a:avLst/>
            </a:prstGeom>
            <a:solidFill>
              <a:srgbClr val="2CB7C5"/>
            </a:solidFill>
            <a:ln>
              <a:solidFill>
                <a:srgbClr val="2CB7C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1" i="0" u="none" strike="noStrike" kern="1200" cap="none" spc="0" normalizeH="0" baseline="0" noProof="0">
                <a:ln>
                  <a:noFill/>
                </a:ln>
                <a:solidFill>
                  <a:srgbClr val="003A42"/>
                </a:solidFill>
                <a:effectLst/>
                <a:uLnTx/>
                <a:uFillTx/>
                <a:latin typeface="Calibri"/>
                <a:ea typeface="+mn-ea"/>
                <a:cs typeface="+mn-cs"/>
              </a:endParaRPr>
            </a:p>
          </p:txBody>
        </p:sp>
        <p:sp>
          <p:nvSpPr>
            <p:cNvPr id="6" name="Prostokąt 5">
              <a:extLst>
                <a:ext uri="{FF2B5EF4-FFF2-40B4-BE49-F238E27FC236}">
                  <a16:creationId xmlns:a16="http://schemas.microsoft.com/office/drawing/2014/main" id="{3FDFABC0-B083-FB15-55F0-F8E104DE1A64}"/>
                </a:ext>
              </a:extLst>
            </p:cNvPr>
            <p:cNvSpPr/>
            <p:nvPr/>
          </p:nvSpPr>
          <p:spPr>
            <a:xfrm>
              <a:off x="11803224" y="6606072"/>
              <a:ext cx="391497" cy="251927"/>
            </a:xfrm>
            <a:prstGeom prst="rect">
              <a:avLst/>
            </a:prstGeom>
            <a:solidFill>
              <a:srgbClr val="2CB7C5"/>
            </a:solidFill>
            <a:ln>
              <a:solidFill>
                <a:srgbClr val="2CB7C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1" i="0" u="none" strike="noStrike" kern="1200" cap="none" spc="0" normalizeH="0" baseline="0" noProof="0">
                <a:ln>
                  <a:noFill/>
                </a:ln>
                <a:solidFill>
                  <a:srgbClr val="003A42"/>
                </a:solidFill>
                <a:effectLst/>
                <a:uLnTx/>
                <a:uFillTx/>
                <a:latin typeface="Calibri"/>
                <a:ea typeface="+mn-ea"/>
                <a:cs typeface="+mn-cs"/>
              </a:endParaRPr>
            </a:p>
          </p:txBody>
        </p:sp>
      </p:grpSp>
      <p:sp>
        <p:nvSpPr>
          <p:cNvPr id="7" name="Symbol zastępczy numeru slajdu 20">
            <a:extLst>
              <a:ext uri="{FF2B5EF4-FFF2-40B4-BE49-F238E27FC236}">
                <a16:creationId xmlns:a16="http://schemas.microsoft.com/office/drawing/2014/main" id="{66EAB524-56CE-A0B4-A322-4B35F6C8F89E}"/>
              </a:ext>
            </a:extLst>
          </p:cNvPr>
          <p:cNvSpPr txBox="1">
            <a:spLocks/>
          </p:cNvSpPr>
          <p:nvPr userDrawn="1"/>
        </p:nvSpPr>
        <p:spPr>
          <a:xfrm>
            <a:off x="7897623" y="4776289"/>
            <a:ext cx="1187669" cy="365125"/>
          </a:xfrm>
          <a:prstGeom prst="rect">
            <a:avLst/>
          </a:prstGeom>
        </p:spPr>
        <p:txBody>
          <a:bodyPr vert="horz" lIns="91440" tIns="45720" rIns="91440" bIns="45720" rtlCol="0" anchor="ctr"/>
          <a:lstStyle>
            <a:defPPr>
              <a:defRPr lang="pl-PL"/>
            </a:defPPr>
            <a:lvl1pPr marL="0" algn="r" defTabSz="914400" rtl="0" eaLnBrk="1" latinLnBrk="0" hangingPunct="1">
              <a:defRPr sz="1200" kern="1200">
                <a:solidFill>
                  <a:srgbClr val="003A4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6044BCE-B9E2-4F2A-BCD4-E53C7CD90B46}" type="slidenum">
              <a:rPr kumimoji="0" lang="pl-PL" sz="1200" b="1" i="0" u="none" strike="noStrike" kern="1200" cap="none" spc="0" normalizeH="0" baseline="0" noProof="0" smtClean="0">
                <a:ln>
                  <a:noFill/>
                </a:ln>
                <a:solidFill>
                  <a:srgbClr val="003A42"/>
                </a:solidFill>
                <a:effectLst/>
                <a:uLnTx/>
                <a:uFillTx/>
                <a:latin typeface="Poppins" panose="00000500000000000000" pitchFamily="2" charset="-18"/>
                <a:ea typeface="+mn-ea"/>
                <a:cs typeface="Poppins" panose="00000500000000000000" pitchFamily="2" charset="-18"/>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pl-PL" sz="1200" b="1" i="0" u="none" strike="noStrike" kern="1200" cap="none" spc="0" normalizeH="0" baseline="0" noProof="0">
              <a:ln>
                <a:noFill/>
              </a:ln>
              <a:solidFill>
                <a:srgbClr val="003A42"/>
              </a:solidFill>
              <a:effectLst/>
              <a:uLnTx/>
              <a:uFillTx/>
              <a:latin typeface="Poppins" panose="00000500000000000000" pitchFamily="2" charset="-18"/>
              <a:ea typeface="+mn-ea"/>
              <a:cs typeface="Poppins" panose="00000500000000000000" pitchFamily="2" charset="-18"/>
            </a:endParaRPr>
          </a:p>
        </p:txBody>
      </p:sp>
    </p:spTree>
    <p:extLst>
      <p:ext uri="{BB962C8B-B14F-4D97-AF65-F5344CB8AC3E}">
        <p14:creationId xmlns:p14="http://schemas.microsoft.com/office/powerpoint/2010/main" val="475838421"/>
      </p:ext>
    </p:extLst>
  </p:cSld>
  <p:clrMap bg1="lt1" tx1="dk1" bg2="lt2" tx2="dk2" accent1="accent1" accent2="accent2" accent3="accent3" accent4="accent4" accent5="accent5" accent6="accent6" hlink="hlink" folHlink="folHlink"/>
  <p:sldLayoutIdLst>
    <p:sldLayoutId id="2147483911" r:id="rId1"/>
    <p:sldLayoutId id="2147483912" r:id="rId2"/>
    <p:sldLayoutId id="2147483913" r:id="rId3"/>
    <p:sldLayoutId id="2147483914" r:id="rId4"/>
    <p:sldLayoutId id="2147483916" r:id="rId5"/>
    <p:sldLayoutId id="2147483917" r:id="rId6"/>
    <p:sldLayoutId id="2147483918" r:id="rId7"/>
    <p:sldLayoutId id="2147483919" r:id="rId8"/>
    <p:sldLayoutId id="2147483920" r:id="rId9"/>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38.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7" Type="http://schemas.openxmlformats.org/officeDocument/2006/relationships/image" Target="../media/image24.jpeg"/><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image" Target="../media/image23.jpeg"/><Relationship Id="rId5" Type="http://schemas.openxmlformats.org/officeDocument/2006/relationships/image" Target="../media/image22.wmf"/><Relationship Id="rId4" Type="http://schemas.openxmlformats.org/officeDocument/2006/relationships/oleObject" Target="../embeddings/oleObject1.bin"/></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6.xml"/><Relationship Id="rId1" Type="http://schemas.openxmlformats.org/officeDocument/2006/relationships/vmlDrawing" Target="../drawings/vmlDrawing2.vml"/><Relationship Id="rId5" Type="http://schemas.openxmlformats.org/officeDocument/2006/relationships/image" Target="../media/image22.wmf"/><Relationship Id="rId4" Type="http://schemas.openxmlformats.org/officeDocument/2006/relationships/oleObject" Target="../embeddings/oleObject2.bin"/></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0.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8.xml"/><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9.xml.rels><?xml version="1.0" encoding="UTF-8" standalone="yes"?>
<Relationships xmlns="http://schemas.openxmlformats.org/package/2006/relationships"><Relationship Id="rId8" Type="http://schemas.openxmlformats.org/officeDocument/2006/relationships/diagramData" Target="../diagrams/data5.xml"/><Relationship Id="rId13" Type="http://schemas.openxmlformats.org/officeDocument/2006/relationships/diagramData" Target="../diagrams/data6.xml"/><Relationship Id="rId3" Type="http://schemas.openxmlformats.org/officeDocument/2006/relationships/diagramData" Target="../diagrams/data4.xml"/><Relationship Id="rId7" Type="http://schemas.microsoft.com/office/2007/relationships/diagramDrawing" Target="../diagrams/drawing4.xml"/><Relationship Id="rId12" Type="http://schemas.microsoft.com/office/2007/relationships/diagramDrawing" Target="../diagrams/drawing5.xml"/><Relationship Id="rId17" Type="http://schemas.microsoft.com/office/2007/relationships/diagramDrawing" Target="../diagrams/drawing6.xml"/><Relationship Id="rId2" Type="http://schemas.openxmlformats.org/officeDocument/2006/relationships/notesSlide" Target="../notesSlides/notesSlide39.xml"/><Relationship Id="rId16" Type="http://schemas.openxmlformats.org/officeDocument/2006/relationships/diagramColors" Target="../diagrams/colors6.xml"/><Relationship Id="rId1" Type="http://schemas.openxmlformats.org/officeDocument/2006/relationships/slideLayout" Target="../slideLayouts/slideLayout6.xml"/><Relationship Id="rId6" Type="http://schemas.openxmlformats.org/officeDocument/2006/relationships/diagramColors" Target="../diagrams/colors4.xml"/><Relationship Id="rId11" Type="http://schemas.openxmlformats.org/officeDocument/2006/relationships/diagramColors" Target="../diagrams/colors5.xml"/><Relationship Id="rId5" Type="http://schemas.openxmlformats.org/officeDocument/2006/relationships/diagramQuickStyle" Target="../diagrams/quickStyle4.xml"/><Relationship Id="rId15" Type="http://schemas.openxmlformats.org/officeDocument/2006/relationships/diagramQuickStyle" Target="../diagrams/quickStyle6.xml"/><Relationship Id="rId10" Type="http://schemas.openxmlformats.org/officeDocument/2006/relationships/diagramQuickStyle" Target="../diagrams/quickStyle5.xml"/><Relationship Id="rId4" Type="http://schemas.openxmlformats.org/officeDocument/2006/relationships/diagramLayout" Target="../diagrams/layout4.xml"/><Relationship Id="rId9" Type="http://schemas.openxmlformats.org/officeDocument/2006/relationships/diagramLayout" Target="../diagrams/layout5.xml"/><Relationship Id="rId14" Type="http://schemas.openxmlformats.org/officeDocument/2006/relationships/diagramLayout" Target="../diagrams/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6.png"/><Relationship Id="rId3" Type="http://schemas.openxmlformats.org/officeDocument/2006/relationships/image" Target="../media/image26.png"/><Relationship Id="rId7" Type="http://schemas.openxmlformats.org/officeDocument/2006/relationships/image" Target="../media/image30.png"/><Relationship Id="rId12" Type="http://schemas.openxmlformats.org/officeDocument/2006/relationships/image" Target="../media/image35.png"/><Relationship Id="rId2" Type="http://schemas.openxmlformats.org/officeDocument/2006/relationships/notesSlide" Target="../notesSlides/notesSlide45.xml"/><Relationship Id="rId1" Type="http://schemas.openxmlformats.org/officeDocument/2006/relationships/slideLayout" Target="../slideLayouts/slideLayout6.xml"/><Relationship Id="rId6" Type="http://schemas.openxmlformats.org/officeDocument/2006/relationships/image" Target="../media/image29.png"/><Relationship Id="rId11" Type="http://schemas.openxmlformats.org/officeDocument/2006/relationships/image" Target="../media/image34.png"/><Relationship Id="rId5" Type="http://schemas.openxmlformats.org/officeDocument/2006/relationships/image" Target="../media/image28.jpeg"/><Relationship Id="rId10" Type="http://schemas.openxmlformats.org/officeDocument/2006/relationships/image" Target="../media/image33.jpeg"/><Relationship Id="rId4" Type="http://schemas.openxmlformats.org/officeDocument/2006/relationships/image" Target="../media/image27.jpeg"/><Relationship Id="rId9" Type="http://schemas.openxmlformats.org/officeDocument/2006/relationships/image" Target="../media/image32.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53.xml"/><Relationship Id="rId1" Type="http://schemas.openxmlformats.org/officeDocument/2006/relationships/slideLayout" Target="../slideLayouts/slideLayout6.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1"/>
          <p:cNvSpPr txBox="1">
            <a:spLocks/>
          </p:cNvSpPr>
          <p:nvPr/>
        </p:nvSpPr>
        <p:spPr bwMode="auto">
          <a:xfrm>
            <a:off x="611560" y="602835"/>
            <a:ext cx="8315325" cy="357188"/>
          </a:xfrm>
          <a:prstGeom prst="rect">
            <a:avLst/>
          </a:prstGeom>
          <a:noFill/>
          <a:ln w="9525">
            <a:no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pl-PL" sz="2000" dirty="0">
                <a:solidFill>
                  <a:srgbClr val="5EBFBE"/>
                </a:solidFill>
                <a:latin typeface="Roboto" pitchFamily="2" charset="0"/>
              </a:rPr>
              <a:t>Struktura P</a:t>
            </a:r>
            <a:r>
              <a:rPr lang="pl-PL" sz="2000" dirty="0" err="1">
                <a:solidFill>
                  <a:srgbClr val="5EBFBE"/>
                </a:solidFill>
                <a:latin typeface="Roboto" pitchFamily="2" charset="0"/>
              </a:rPr>
              <a:t>rogramu</a:t>
            </a:r>
            <a:r>
              <a:rPr lang="pl-PL" sz="2000" dirty="0">
                <a:solidFill>
                  <a:srgbClr val="5EBFBE"/>
                </a:solidFill>
                <a:latin typeface="Roboto" pitchFamily="2" charset="0"/>
              </a:rPr>
              <a:t> – sektory</a:t>
            </a:r>
          </a:p>
        </p:txBody>
      </p:sp>
      <p:sp>
        <p:nvSpPr>
          <p:cNvPr id="12" name="pole tekstowe 4"/>
          <p:cNvSpPr txBox="1">
            <a:spLocks noChangeArrowheads="1"/>
          </p:cNvSpPr>
          <p:nvPr/>
        </p:nvSpPr>
        <p:spPr bwMode="auto">
          <a:xfrm>
            <a:off x="857225" y="2285998"/>
            <a:ext cx="2143140" cy="276999"/>
          </a:xfrm>
          <a:prstGeom prst="rect">
            <a:avLst/>
          </a:prstGeom>
          <a:noFill/>
          <a:ln w="9525">
            <a:noFill/>
            <a:miter lim="800000"/>
            <a:headEnd/>
            <a:tailEnd/>
          </a:ln>
        </p:spPr>
        <p:txBody>
          <a:bodyPr wrap="square">
            <a:spAutoFit/>
          </a:bodyPr>
          <a:lstStyle/>
          <a:p>
            <a:pPr marL="0" marR="0" lvl="0" indent="0" algn="ctr" defTabSz="914400" rtl="0" eaLnBrk="1" fontAlgn="base" latinLnBrk="0" hangingPunct="1">
              <a:lnSpc>
                <a:spcPct val="100000"/>
              </a:lnSpc>
              <a:spcBef>
                <a:spcPct val="0"/>
              </a:spcBef>
              <a:spcAft>
                <a:spcPts val="600"/>
              </a:spcAft>
              <a:buClrTx/>
              <a:buSzTx/>
              <a:buFontTx/>
              <a:buNone/>
              <a:tabLst/>
              <a:defRPr/>
            </a:pPr>
            <a:r>
              <a:rPr kumimoji="0" lang="pl-PL" sz="1200" b="1" i="0" u="none" strike="noStrike" kern="1200" cap="none" spc="0" normalizeH="0" baseline="0" noProof="0" dirty="0">
                <a:ln>
                  <a:noFill/>
                </a:ln>
                <a:solidFill>
                  <a:prstClr val="black"/>
                </a:solidFill>
                <a:effectLst/>
                <a:uLnTx/>
                <a:uFillTx/>
                <a:latin typeface="Roboto" pitchFamily="2" charset="0"/>
                <a:ea typeface="+mn-ea"/>
                <a:cs typeface="Arial" charset="0"/>
              </a:rPr>
              <a:t>Szkolnictwo wyższe – HE</a:t>
            </a:r>
          </a:p>
        </p:txBody>
      </p:sp>
      <p:sp>
        <p:nvSpPr>
          <p:cNvPr id="13" name="pole tekstowe 4"/>
          <p:cNvSpPr txBox="1">
            <a:spLocks noChangeArrowheads="1"/>
          </p:cNvSpPr>
          <p:nvPr/>
        </p:nvSpPr>
        <p:spPr bwMode="auto">
          <a:xfrm>
            <a:off x="6286512" y="3857634"/>
            <a:ext cx="2143140" cy="276999"/>
          </a:xfrm>
          <a:prstGeom prst="rect">
            <a:avLst/>
          </a:prstGeom>
          <a:noFill/>
          <a:ln w="9525">
            <a:noFill/>
            <a:miter lim="800000"/>
            <a:headEnd/>
            <a:tailEnd/>
          </a:ln>
        </p:spPr>
        <p:txBody>
          <a:bodyPr wrap="square">
            <a:spAutoFit/>
          </a:bodyPr>
          <a:lstStyle/>
          <a:p>
            <a:pPr marL="0" marR="0" lvl="0" indent="0" algn="ctr" defTabSz="914400" rtl="0" eaLnBrk="1" fontAlgn="base" latinLnBrk="0" hangingPunct="1">
              <a:lnSpc>
                <a:spcPct val="100000"/>
              </a:lnSpc>
              <a:spcBef>
                <a:spcPct val="0"/>
              </a:spcBef>
              <a:spcAft>
                <a:spcPts val="600"/>
              </a:spcAft>
              <a:buClrTx/>
              <a:buSzTx/>
              <a:buFontTx/>
              <a:buNone/>
              <a:tabLst/>
              <a:defRPr/>
            </a:pPr>
            <a:r>
              <a:rPr kumimoji="0" lang="pl-PL" sz="1200" b="1" i="0" u="none" strike="noStrike" kern="1200" cap="none" spc="0" normalizeH="0" baseline="0" noProof="0" dirty="0">
                <a:ln>
                  <a:noFill/>
                </a:ln>
                <a:solidFill>
                  <a:prstClr val="black"/>
                </a:solidFill>
                <a:effectLst/>
                <a:uLnTx/>
                <a:uFillTx/>
                <a:latin typeface="Roboto" pitchFamily="2" charset="0"/>
                <a:ea typeface="+mn-ea"/>
                <a:cs typeface="Arial" charset="0"/>
              </a:rPr>
              <a:t>Sport</a:t>
            </a:r>
          </a:p>
        </p:txBody>
      </p:sp>
      <p:sp>
        <p:nvSpPr>
          <p:cNvPr id="14" name="pole tekstowe 4"/>
          <p:cNvSpPr txBox="1">
            <a:spLocks noChangeArrowheads="1"/>
          </p:cNvSpPr>
          <p:nvPr/>
        </p:nvSpPr>
        <p:spPr bwMode="auto">
          <a:xfrm>
            <a:off x="3571868" y="3857634"/>
            <a:ext cx="2143140" cy="276999"/>
          </a:xfrm>
          <a:prstGeom prst="rect">
            <a:avLst/>
          </a:prstGeom>
          <a:noFill/>
          <a:ln w="9525">
            <a:noFill/>
            <a:miter lim="800000"/>
            <a:headEnd/>
            <a:tailEnd/>
          </a:ln>
        </p:spPr>
        <p:txBody>
          <a:bodyPr wrap="square">
            <a:spAutoFit/>
          </a:bodyPr>
          <a:lstStyle/>
          <a:p>
            <a:pPr marL="0" marR="0" lvl="0" indent="0" algn="ctr" defTabSz="914400" rtl="0" eaLnBrk="1" fontAlgn="base" latinLnBrk="0" hangingPunct="1">
              <a:lnSpc>
                <a:spcPct val="100000"/>
              </a:lnSpc>
              <a:spcBef>
                <a:spcPct val="0"/>
              </a:spcBef>
              <a:spcAft>
                <a:spcPts val="600"/>
              </a:spcAft>
              <a:buClrTx/>
              <a:buSzTx/>
              <a:buFontTx/>
              <a:buNone/>
              <a:tabLst/>
              <a:defRPr/>
            </a:pPr>
            <a:r>
              <a:rPr kumimoji="0" lang="pl-PL" sz="1200" b="1" i="0" u="none" strike="noStrike" kern="1200" cap="none" spc="0" normalizeH="0" baseline="0" noProof="0" dirty="0">
                <a:ln>
                  <a:noFill/>
                </a:ln>
                <a:solidFill>
                  <a:prstClr val="black"/>
                </a:solidFill>
                <a:effectLst/>
                <a:uLnTx/>
                <a:uFillTx/>
                <a:latin typeface="Roboto" pitchFamily="2" charset="0"/>
                <a:ea typeface="+mn-ea"/>
                <a:cs typeface="Arial" charset="0"/>
              </a:rPr>
              <a:t>Młodzież</a:t>
            </a:r>
          </a:p>
        </p:txBody>
      </p:sp>
      <p:sp>
        <p:nvSpPr>
          <p:cNvPr id="15" name="pole tekstowe 4"/>
          <p:cNvSpPr txBox="1">
            <a:spLocks noChangeArrowheads="1"/>
          </p:cNvSpPr>
          <p:nvPr/>
        </p:nvSpPr>
        <p:spPr bwMode="auto">
          <a:xfrm>
            <a:off x="857224" y="3857634"/>
            <a:ext cx="2143140" cy="276999"/>
          </a:xfrm>
          <a:prstGeom prst="rect">
            <a:avLst/>
          </a:prstGeom>
          <a:noFill/>
          <a:ln w="9525">
            <a:noFill/>
            <a:miter lim="800000"/>
            <a:headEnd/>
            <a:tailEnd/>
          </a:ln>
        </p:spPr>
        <p:txBody>
          <a:bodyPr wrap="square">
            <a:spAutoFit/>
          </a:bodyPr>
          <a:lstStyle/>
          <a:p>
            <a:pPr marL="0" marR="0" lvl="0" indent="0" algn="ctr" defTabSz="914400" rtl="0" eaLnBrk="1" fontAlgn="base" latinLnBrk="0" hangingPunct="1">
              <a:lnSpc>
                <a:spcPct val="100000"/>
              </a:lnSpc>
              <a:spcBef>
                <a:spcPct val="0"/>
              </a:spcBef>
              <a:spcAft>
                <a:spcPts val="600"/>
              </a:spcAft>
              <a:buClrTx/>
              <a:buSzTx/>
              <a:buFontTx/>
              <a:buNone/>
              <a:tabLst/>
              <a:defRPr/>
            </a:pPr>
            <a:r>
              <a:rPr kumimoji="0" lang="pl-PL" sz="1200" b="1" i="0" u="none" strike="noStrike" kern="1200" cap="none" spc="0" normalizeH="0" baseline="0" noProof="0" dirty="0">
                <a:ln>
                  <a:noFill/>
                </a:ln>
                <a:solidFill>
                  <a:prstClr val="black"/>
                </a:solidFill>
                <a:effectLst/>
                <a:uLnTx/>
                <a:uFillTx/>
                <a:latin typeface="Roboto" pitchFamily="2" charset="0"/>
                <a:ea typeface="+mn-ea"/>
                <a:cs typeface="Arial" charset="0"/>
              </a:rPr>
              <a:t>Edukacja dorosłych – ADU</a:t>
            </a:r>
          </a:p>
        </p:txBody>
      </p:sp>
      <p:sp>
        <p:nvSpPr>
          <p:cNvPr id="16" name="pole tekstowe 4"/>
          <p:cNvSpPr txBox="1">
            <a:spLocks noChangeArrowheads="1"/>
          </p:cNvSpPr>
          <p:nvPr/>
        </p:nvSpPr>
        <p:spPr bwMode="auto">
          <a:xfrm>
            <a:off x="6286512" y="2285998"/>
            <a:ext cx="2143140" cy="276999"/>
          </a:xfrm>
          <a:prstGeom prst="rect">
            <a:avLst/>
          </a:prstGeom>
          <a:noFill/>
          <a:ln w="9525">
            <a:noFill/>
            <a:miter lim="800000"/>
            <a:headEnd/>
            <a:tailEnd/>
          </a:ln>
        </p:spPr>
        <p:txBody>
          <a:bodyPr wrap="square">
            <a:spAutoFit/>
          </a:bodyPr>
          <a:lstStyle/>
          <a:p>
            <a:pPr marL="0" marR="0" lvl="0" indent="0" algn="ctr" defTabSz="914400" rtl="0" eaLnBrk="1" fontAlgn="base" latinLnBrk="0" hangingPunct="1">
              <a:lnSpc>
                <a:spcPct val="100000"/>
              </a:lnSpc>
              <a:spcBef>
                <a:spcPct val="0"/>
              </a:spcBef>
              <a:spcAft>
                <a:spcPts val="600"/>
              </a:spcAft>
              <a:buClrTx/>
              <a:buSzTx/>
              <a:buFontTx/>
              <a:buNone/>
              <a:tabLst/>
              <a:defRPr/>
            </a:pPr>
            <a:r>
              <a:rPr kumimoji="0" lang="pl-PL" sz="1200" b="1" i="0" u="none" strike="noStrike" kern="1200" cap="none" spc="0" normalizeH="0" baseline="0" noProof="0" dirty="0">
                <a:ln>
                  <a:noFill/>
                </a:ln>
                <a:solidFill>
                  <a:prstClr val="black"/>
                </a:solidFill>
                <a:effectLst/>
                <a:uLnTx/>
                <a:uFillTx/>
                <a:latin typeface="Roboto" pitchFamily="2" charset="0"/>
                <a:ea typeface="+mn-ea"/>
                <a:cs typeface="Arial" charset="0"/>
              </a:rPr>
              <a:t>Edukacja szkolna – SE</a:t>
            </a:r>
          </a:p>
        </p:txBody>
      </p:sp>
      <p:sp>
        <p:nvSpPr>
          <p:cNvPr id="17" name="pole tekstowe 4"/>
          <p:cNvSpPr txBox="1">
            <a:spLocks noChangeArrowheads="1"/>
          </p:cNvSpPr>
          <p:nvPr/>
        </p:nvSpPr>
        <p:spPr bwMode="auto">
          <a:xfrm>
            <a:off x="3143240" y="2285998"/>
            <a:ext cx="3300968" cy="276999"/>
          </a:xfrm>
          <a:prstGeom prst="rect">
            <a:avLst/>
          </a:prstGeom>
          <a:noFill/>
          <a:ln w="9525">
            <a:noFill/>
            <a:miter lim="800000"/>
            <a:headEnd/>
            <a:tailEnd/>
          </a:ln>
        </p:spPr>
        <p:txBody>
          <a:bodyPr wrap="square">
            <a:spAutoFit/>
          </a:bodyPr>
          <a:lstStyle/>
          <a:p>
            <a:pPr marL="0" marR="0" lvl="0" indent="0" algn="l" defTabSz="914400" rtl="0" eaLnBrk="1" fontAlgn="base" latinLnBrk="0" hangingPunct="1">
              <a:lnSpc>
                <a:spcPct val="100000"/>
              </a:lnSpc>
              <a:spcBef>
                <a:spcPct val="0"/>
              </a:spcBef>
              <a:spcAft>
                <a:spcPts val="600"/>
              </a:spcAft>
              <a:buClrTx/>
              <a:buSzTx/>
              <a:buFontTx/>
              <a:buNone/>
              <a:tabLst/>
              <a:defRPr/>
            </a:pPr>
            <a:r>
              <a:rPr kumimoji="0" lang="pl-PL" sz="1200" b="1" i="0" u="none" strike="noStrike" kern="1200" cap="none" spc="0" normalizeH="0" baseline="0" noProof="0" dirty="0">
                <a:ln>
                  <a:noFill/>
                </a:ln>
                <a:solidFill>
                  <a:prstClr val="black"/>
                </a:solidFill>
                <a:effectLst/>
                <a:uLnTx/>
                <a:uFillTx/>
                <a:latin typeface="Roboto" pitchFamily="2" charset="0"/>
                <a:ea typeface="+mn-ea"/>
                <a:cs typeface="Arial" charset="0"/>
              </a:rPr>
              <a:t>Kształcenie i szkolenia zawodowe – VET</a:t>
            </a:r>
          </a:p>
        </p:txBody>
      </p:sp>
      <p:pic>
        <p:nvPicPr>
          <p:cNvPr id="18" name="Obraz 17">
            <a:extLst>
              <a:ext uri="{FF2B5EF4-FFF2-40B4-BE49-F238E27FC236}">
                <a16:creationId xmlns:a16="http://schemas.microsoft.com/office/drawing/2014/main" id="{F9DE1803-A6A1-47E8-648B-9A443630DE4C}"/>
              </a:ext>
            </a:extLst>
          </p:cNvPr>
          <p:cNvPicPr>
            <a:picLocks noChangeAspect="1"/>
          </p:cNvPicPr>
          <p:nvPr/>
        </p:nvPicPr>
        <p:blipFill>
          <a:blip r:embed="rId3"/>
          <a:stretch>
            <a:fillRect/>
          </a:stretch>
        </p:blipFill>
        <p:spPr>
          <a:xfrm>
            <a:off x="6587083" y="801447"/>
            <a:ext cx="1448075" cy="1484551"/>
          </a:xfrm>
          <a:prstGeom prst="rect">
            <a:avLst/>
          </a:prstGeom>
        </p:spPr>
      </p:pic>
      <p:pic>
        <p:nvPicPr>
          <p:cNvPr id="19" name="Obraz 18">
            <a:extLst>
              <a:ext uri="{FF2B5EF4-FFF2-40B4-BE49-F238E27FC236}">
                <a16:creationId xmlns:a16="http://schemas.microsoft.com/office/drawing/2014/main" id="{67A4A324-C648-7F83-AFD1-015D02A89E96}"/>
              </a:ext>
            </a:extLst>
          </p:cNvPr>
          <p:cNvPicPr>
            <a:picLocks noChangeAspect="1"/>
          </p:cNvPicPr>
          <p:nvPr/>
        </p:nvPicPr>
        <p:blipFill>
          <a:blip r:embed="rId4"/>
          <a:srcRect t="3223"/>
          <a:stretch/>
        </p:blipFill>
        <p:spPr>
          <a:xfrm>
            <a:off x="3736848" y="933044"/>
            <a:ext cx="1704594" cy="1408578"/>
          </a:xfrm>
          <a:prstGeom prst="rect">
            <a:avLst/>
          </a:prstGeom>
        </p:spPr>
      </p:pic>
      <p:pic>
        <p:nvPicPr>
          <p:cNvPr id="20" name="Obraz 19">
            <a:extLst>
              <a:ext uri="{FF2B5EF4-FFF2-40B4-BE49-F238E27FC236}">
                <a16:creationId xmlns:a16="http://schemas.microsoft.com/office/drawing/2014/main" id="{52AFC701-1B78-B6A4-D643-3DC2DF10F141}"/>
              </a:ext>
            </a:extLst>
          </p:cNvPr>
          <p:cNvPicPr>
            <a:picLocks noChangeAspect="1"/>
          </p:cNvPicPr>
          <p:nvPr/>
        </p:nvPicPr>
        <p:blipFill>
          <a:blip r:embed="rId5"/>
          <a:stretch>
            <a:fillRect/>
          </a:stretch>
        </p:blipFill>
        <p:spPr>
          <a:xfrm>
            <a:off x="1199401" y="822004"/>
            <a:ext cx="1458786" cy="1455065"/>
          </a:xfrm>
          <a:prstGeom prst="rect">
            <a:avLst/>
          </a:prstGeom>
        </p:spPr>
      </p:pic>
      <p:pic>
        <p:nvPicPr>
          <p:cNvPr id="21" name="Obraz 20">
            <a:extLst>
              <a:ext uri="{FF2B5EF4-FFF2-40B4-BE49-F238E27FC236}">
                <a16:creationId xmlns:a16="http://schemas.microsoft.com/office/drawing/2014/main" id="{064A2160-7C43-07BA-7EBB-73902D889072}"/>
              </a:ext>
            </a:extLst>
          </p:cNvPr>
          <p:cNvPicPr>
            <a:picLocks noChangeAspect="1"/>
          </p:cNvPicPr>
          <p:nvPr/>
        </p:nvPicPr>
        <p:blipFill>
          <a:blip r:embed="rId6"/>
          <a:stretch>
            <a:fillRect/>
          </a:stretch>
        </p:blipFill>
        <p:spPr>
          <a:xfrm>
            <a:off x="1149888" y="2506989"/>
            <a:ext cx="1444140" cy="1418867"/>
          </a:xfrm>
          <a:prstGeom prst="rect">
            <a:avLst/>
          </a:prstGeom>
        </p:spPr>
      </p:pic>
      <p:pic>
        <p:nvPicPr>
          <p:cNvPr id="23" name="Obraz 22">
            <a:extLst>
              <a:ext uri="{FF2B5EF4-FFF2-40B4-BE49-F238E27FC236}">
                <a16:creationId xmlns:a16="http://schemas.microsoft.com/office/drawing/2014/main" id="{60AB0683-8311-A5FF-7302-DB8254A0DA92}"/>
              </a:ext>
            </a:extLst>
          </p:cNvPr>
          <p:cNvPicPr>
            <a:picLocks noChangeAspect="1"/>
          </p:cNvPicPr>
          <p:nvPr/>
        </p:nvPicPr>
        <p:blipFill>
          <a:blip r:embed="rId7"/>
          <a:srcRect t="4598"/>
          <a:stretch/>
        </p:blipFill>
        <p:spPr>
          <a:xfrm>
            <a:off x="3736847" y="2525490"/>
            <a:ext cx="1639825" cy="1386731"/>
          </a:xfrm>
          <a:prstGeom prst="rect">
            <a:avLst/>
          </a:prstGeom>
        </p:spPr>
      </p:pic>
      <p:pic>
        <p:nvPicPr>
          <p:cNvPr id="26" name="Obraz 25">
            <a:extLst>
              <a:ext uri="{FF2B5EF4-FFF2-40B4-BE49-F238E27FC236}">
                <a16:creationId xmlns:a16="http://schemas.microsoft.com/office/drawing/2014/main" id="{7DD3DE31-516E-67DF-5C47-37D15AD6687C}"/>
              </a:ext>
            </a:extLst>
          </p:cNvPr>
          <p:cNvPicPr>
            <a:picLocks noChangeAspect="1"/>
          </p:cNvPicPr>
          <p:nvPr/>
        </p:nvPicPr>
        <p:blipFill>
          <a:blip r:embed="rId8"/>
          <a:srcRect l="-140" t="8352" r="1045" b="554"/>
          <a:stretch/>
        </p:blipFill>
        <p:spPr>
          <a:xfrm>
            <a:off x="6597551" y="2562997"/>
            <a:ext cx="1412593" cy="1355774"/>
          </a:xfrm>
          <a:prstGeom prst="rect">
            <a:avLst/>
          </a:prstGeom>
        </p:spPr>
      </p:pic>
    </p:spTree>
    <p:extLst>
      <p:ext uri="{BB962C8B-B14F-4D97-AF65-F5344CB8AC3E}">
        <p14:creationId xmlns:p14="http://schemas.microsoft.com/office/powerpoint/2010/main" val="41013146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Tytuł 1"/>
          <p:cNvSpPr txBox="1">
            <a:spLocks/>
          </p:cNvSpPr>
          <p:nvPr/>
        </p:nvSpPr>
        <p:spPr bwMode="auto">
          <a:xfrm>
            <a:off x="520700" y="699542"/>
            <a:ext cx="8315325" cy="357188"/>
          </a:xfrm>
          <a:prstGeom prst="rect">
            <a:avLst/>
          </a:prstGeom>
          <a:noFill/>
          <a:ln w="9525">
            <a:noFill/>
            <a:miter lim="800000"/>
            <a:headEnd/>
            <a:tailEnd/>
          </a:ln>
        </p:spPr>
        <p:txBody>
          <a:bodyPr/>
          <a:lstStyle/>
          <a:p>
            <a:pPr algn="ctr"/>
            <a:r>
              <a:rPr lang="pl-PL" sz="2000" dirty="0">
                <a:solidFill>
                  <a:srgbClr val="5EBFBE"/>
                </a:solidFill>
                <a:latin typeface="Roboto" pitchFamily="2" charset="0"/>
              </a:rPr>
              <a:t>Priorytety Komisji Europejskiej na lata 2021-2027 </a:t>
            </a:r>
          </a:p>
        </p:txBody>
      </p:sp>
      <p:sp>
        <p:nvSpPr>
          <p:cNvPr id="28676" name="pole tekstowe 4"/>
          <p:cNvSpPr txBox="1">
            <a:spLocks noChangeArrowheads="1"/>
          </p:cNvSpPr>
          <p:nvPr/>
        </p:nvSpPr>
        <p:spPr bwMode="auto">
          <a:xfrm>
            <a:off x="224029" y="2827773"/>
            <a:ext cx="2000250" cy="1354138"/>
          </a:xfrm>
          <a:prstGeom prst="rect">
            <a:avLst/>
          </a:prstGeom>
          <a:noFill/>
          <a:ln w="9525">
            <a:noFill/>
            <a:miter lim="800000"/>
            <a:headEnd/>
            <a:tailEnd/>
          </a:ln>
        </p:spPr>
        <p:txBody>
          <a:bodyPr>
            <a:spAutoFit/>
          </a:bodyPr>
          <a:lstStyle/>
          <a:p>
            <a:pPr>
              <a:spcAft>
                <a:spcPts val="600"/>
              </a:spcAft>
            </a:pPr>
            <a:r>
              <a:rPr lang="pl-PL" sz="1100" b="1" dirty="0">
                <a:solidFill>
                  <a:srgbClr val="007FC8"/>
                </a:solidFill>
                <a:latin typeface="Roboto" pitchFamily="2" charset="0"/>
              </a:rPr>
              <a:t>Włączanie społeczne </a:t>
            </a:r>
            <a:br>
              <a:rPr lang="pl-PL" sz="1100" b="1" dirty="0">
                <a:solidFill>
                  <a:srgbClr val="007FC8"/>
                </a:solidFill>
                <a:latin typeface="Roboto" pitchFamily="2" charset="0"/>
              </a:rPr>
            </a:br>
            <a:r>
              <a:rPr lang="pl-PL" sz="1100" b="1" dirty="0">
                <a:solidFill>
                  <a:srgbClr val="007FC8"/>
                </a:solidFill>
                <a:latin typeface="Roboto" pitchFamily="2" charset="0"/>
              </a:rPr>
              <a:t>i różnorodność</a:t>
            </a:r>
          </a:p>
          <a:p>
            <a:pPr>
              <a:spcAft>
                <a:spcPts val="600"/>
              </a:spcAft>
            </a:pPr>
            <a:r>
              <a:rPr lang="pl-PL" sz="1100" dirty="0">
                <a:latin typeface="Roboto" pitchFamily="2" charset="0"/>
              </a:rPr>
              <a:t>Docieranie do wszystkich uczestników i promowanie włączającego podejścia do działań w zakresie mobilności i współpracy</a:t>
            </a:r>
          </a:p>
        </p:txBody>
      </p:sp>
      <p:sp>
        <p:nvSpPr>
          <p:cNvPr id="28678" name="pole tekstowe 6"/>
          <p:cNvSpPr txBox="1">
            <a:spLocks noChangeArrowheads="1"/>
          </p:cNvSpPr>
          <p:nvPr/>
        </p:nvSpPr>
        <p:spPr bwMode="auto">
          <a:xfrm>
            <a:off x="4510279" y="2923310"/>
            <a:ext cx="2000250" cy="1016000"/>
          </a:xfrm>
          <a:prstGeom prst="rect">
            <a:avLst/>
          </a:prstGeom>
          <a:noFill/>
          <a:ln w="9525">
            <a:noFill/>
            <a:miter lim="800000"/>
            <a:headEnd/>
            <a:tailEnd/>
          </a:ln>
        </p:spPr>
        <p:txBody>
          <a:bodyPr>
            <a:spAutoFit/>
          </a:bodyPr>
          <a:lstStyle/>
          <a:p>
            <a:pPr>
              <a:spcAft>
                <a:spcPts val="600"/>
              </a:spcAft>
            </a:pPr>
            <a:r>
              <a:rPr lang="pl-PL" sz="1100" b="1" dirty="0">
                <a:solidFill>
                  <a:srgbClr val="007FC8"/>
                </a:solidFill>
                <a:latin typeface="Roboto" pitchFamily="2" charset="0"/>
              </a:rPr>
              <a:t>Cyfryzacja</a:t>
            </a:r>
          </a:p>
          <a:p>
            <a:pPr>
              <a:spcAft>
                <a:spcPts val="600"/>
              </a:spcAft>
            </a:pPr>
            <a:r>
              <a:rPr lang="pl-PL" sz="1100" dirty="0">
                <a:latin typeface="Roboto" pitchFamily="2" charset="0"/>
              </a:rPr>
              <a:t>Rozwijanie ogólnodostępnej edukacji cyfrowej o wysokiej jakości oraz rozwijanie potencjału cyfrowego</a:t>
            </a:r>
          </a:p>
        </p:txBody>
      </p:sp>
      <p:sp>
        <p:nvSpPr>
          <p:cNvPr id="28679" name="pole tekstowe 7"/>
          <p:cNvSpPr txBox="1">
            <a:spLocks noChangeArrowheads="1"/>
          </p:cNvSpPr>
          <p:nvPr/>
        </p:nvSpPr>
        <p:spPr bwMode="auto">
          <a:xfrm>
            <a:off x="2407620" y="2945905"/>
            <a:ext cx="2000250" cy="1016000"/>
          </a:xfrm>
          <a:prstGeom prst="rect">
            <a:avLst/>
          </a:prstGeom>
          <a:noFill/>
          <a:ln w="9525">
            <a:noFill/>
            <a:miter lim="800000"/>
            <a:headEnd/>
            <a:tailEnd/>
          </a:ln>
        </p:spPr>
        <p:txBody>
          <a:bodyPr>
            <a:spAutoFit/>
          </a:bodyPr>
          <a:lstStyle/>
          <a:p>
            <a:pPr>
              <a:spcAft>
                <a:spcPts val="600"/>
              </a:spcAft>
            </a:pPr>
            <a:r>
              <a:rPr lang="pl-PL" sz="1100" b="1" dirty="0">
                <a:solidFill>
                  <a:srgbClr val="007FC8"/>
                </a:solidFill>
                <a:latin typeface="Roboto" pitchFamily="2" charset="0"/>
              </a:rPr>
              <a:t>Aktywne uczestnictwo</a:t>
            </a:r>
          </a:p>
          <a:p>
            <a:pPr>
              <a:spcAft>
                <a:spcPts val="600"/>
              </a:spcAft>
            </a:pPr>
            <a:r>
              <a:rPr lang="pl-PL" sz="1100" dirty="0">
                <a:latin typeface="Roboto" pitchFamily="2" charset="0"/>
              </a:rPr>
              <a:t>Zwiększanie uczestnictwa </a:t>
            </a:r>
            <a:br>
              <a:rPr lang="pl-PL" sz="1100" dirty="0">
                <a:latin typeface="Roboto" pitchFamily="2" charset="0"/>
              </a:rPr>
            </a:br>
            <a:r>
              <a:rPr lang="pl-PL" sz="1100" dirty="0">
                <a:latin typeface="Roboto" pitchFamily="2" charset="0"/>
              </a:rPr>
              <a:t>w życiu demokratycznym </a:t>
            </a:r>
            <a:br>
              <a:rPr lang="pl-PL" sz="1100" dirty="0">
                <a:latin typeface="Roboto" pitchFamily="2" charset="0"/>
              </a:rPr>
            </a:br>
            <a:r>
              <a:rPr lang="pl-PL" sz="1100" dirty="0">
                <a:latin typeface="Roboto" pitchFamily="2" charset="0"/>
              </a:rPr>
              <a:t>i zaangażowania obywatelskiego</a:t>
            </a:r>
          </a:p>
        </p:txBody>
      </p:sp>
      <p:pic>
        <p:nvPicPr>
          <p:cNvPr id="11" name="Obraz 10">
            <a:extLst>
              <a:ext uri="{FF2B5EF4-FFF2-40B4-BE49-F238E27FC236}">
                <a16:creationId xmlns:a16="http://schemas.microsoft.com/office/drawing/2014/main" id="{7A05FFD7-DB86-90BD-4A46-E6CBD2825017}"/>
              </a:ext>
            </a:extLst>
          </p:cNvPr>
          <p:cNvPicPr>
            <a:picLocks noChangeAspect="1"/>
          </p:cNvPicPr>
          <p:nvPr/>
        </p:nvPicPr>
        <p:blipFill rotWithShape="1">
          <a:blip r:embed="rId3"/>
          <a:srcRect l="37601" t="41111" r="38330" b="42593"/>
          <a:stretch/>
        </p:blipFill>
        <p:spPr>
          <a:xfrm>
            <a:off x="4253896" y="1060726"/>
            <a:ext cx="4562475" cy="1737590"/>
          </a:xfrm>
          <a:prstGeom prst="rect">
            <a:avLst/>
          </a:prstGeom>
        </p:spPr>
      </p:pic>
      <p:sp>
        <p:nvSpPr>
          <p:cNvPr id="2" name="Prostokąt 1"/>
          <p:cNvSpPr/>
          <p:nvPr/>
        </p:nvSpPr>
        <p:spPr>
          <a:xfrm>
            <a:off x="6745304" y="2892830"/>
            <a:ext cx="2014648" cy="1354217"/>
          </a:xfrm>
          <a:prstGeom prst="rect">
            <a:avLst/>
          </a:prstGeom>
        </p:spPr>
        <p:txBody>
          <a:bodyPr wrap="square">
            <a:spAutoFit/>
          </a:bodyPr>
          <a:lstStyle/>
          <a:p>
            <a:pPr>
              <a:spcAft>
                <a:spcPts val="600"/>
              </a:spcAft>
            </a:pPr>
            <a:r>
              <a:rPr lang="pl-PL" sz="1100" b="1" dirty="0">
                <a:solidFill>
                  <a:srgbClr val="007FC8"/>
                </a:solidFill>
                <a:latin typeface="Roboto" pitchFamily="2" charset="0"/>
              </a:rPr>
              <a:t>Zielony Erasmus+ </a:t>
            </a:r>
          </a:p>
          <a:p>
            <a:pPr>
              <a:spcAft>
                <a:spcPts val="600"/>
              </a:spcAft>
            </a:pPr>
            <a:r>
              <a:rPr lang="pl-PL" sz="1100" dirty="0">
                <a:latin typeface="Roboto" pitchFamily="2" charset="0"/>
              </a:rPr>
              <a:t>Pogłębianie wiedzy na temat zrównoważonego rozwoju </a:t>
            </a:r>
            <a:br>
              <a:rPr lang="pl-PL" sz="1100" dirty="0">
                <a:latin typeface="Roboto" pitchFamily="2" charset="0"/>
              </a:rPr>
            </a:br>
            <a:r>
              <a:rPr lang="pl-PL" sz="1100" dirty="0">
                <a:latin typeface="Roboto" pitchFamily="2" charset="0"/>
              </a:rPr>
              <a:t>i działań na rzecz klimatu oraz promowanie korzystania z ekologicznych środków transportu</a:t>
            </a:r>
          </a:p>
        </p:txBody>
      </p:sp>
      <p:pic>
        <p:nvPicPr>
          <p:cNvPr id="13" name="Obraz 12">
            <a:extLst>
              <a:ext uri="{FF2B5EF4-FFF2-40B4-BE49-F238E27FC236}">
                <a16:creationId xmlns:a16="http://schemas.microsoft.com/office/drawing/2014/main" id="{E6F69D2C-A346-41BC-8742-D852FC1C10C5}"/>
              </a:ext>
            </a:extLst>
          </p:cNvPr>
          <p:cNvPicPr>
            <a:picLocks noChangeAspect="1"/>
          </p:cNvPicPr>
          <p:nvPr/>
        </p:nvPicPr>
        <p:blipFill rotWithShape="1">
          <a:blip r:embed="rId3"/>
          <a:srcRect l="61724" t="41111" r="14167" b="42593"/>
          <a:stretch/>
        </p:blipFill>
        <p:spPr>
          <a:xfrm>
            <a:off x="46476" y="1067588"/>
            <a:ext cx="4570094" cy="1737590"/>
          </a:xfrm>
          <a:prstGeom prst="rect">
            <a:avLst/>
          </a:prstGeom>
        </p:spPr>
      </p:pic>
    </p:spTree>
    <p:extLst>
      <p:ext uri="{BB962C8B-B14F-4D97-AF65-F5344CB8AC3E}">
        <p14:creationId xmlns:p14="http://schemas.microsoft.com/office/powerpoint/2010/main" val="6728719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Prostokąt 20">
            <a:extLst>
              <a:ext uri="{FF2B5EF4-FFF2-40B4-BE49-F238E27FC236}">
                <a16:creationId xmlns:a16="http://schemas.microsoft.com/office/drawing/2014/main" id="{BAD92CBD-D002-0296-8CC3-3D47759DA273}"/>
              </a:ext>
            </a:extLst>
          </p:cNvPr>
          <p:cNvSpPr/>
          <p:nvPr/>
        </p:nvSpPr>
        <p:spPr>
          <a:xfrm>
            <a:off x="0" y="-20538"/>
            <a:ext cx="9144000" cy="4498662"/>
          </a:xfrm>
          <a:prstGeom prst="rect">
            <a:avLst/>
          </a:prstGeom>
          <a:solidFill>
            <a:srgbClr val="003A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263A8F"/>
              </a:solidFill>
              <a:effectLst/>
              <a:uLnTx/>
              <a:uFillTx/>
              <a:latin typeface="Open Sans" panose="020B0606030504020204" pitchFamily="34" charset="0"/>
              <a:ea typeface="+mn-ea"/>
              <a:cs typeface="+mn-cs"/>
            </a:endParaRPr>
          </a:p>
        </p:txBody>
      </p:sp>
      <p:sp>
        <p:nvSpPr>
          <p:cNvPr id="6" name="pole tekstowe 5">
            <a:extLst>
              <a:ext uri="{FF2B5EF4-FFF2-40B4-BE49-F238E27FC236}">
                <a16:creationId xmlns:a16="http://schemas.microsoft.com/office/drawing/2014/main" id="{D1C066CE-0AC4-233C-EC41-7064DE622388}"/>
              </a:ext>
            </a:extLst>
          </p:cNvPr>
          <p:cNvSpPr txBox="1"/>
          <p:nvPr/>
        </p:nvSpPr>
        <p:spPr>
          <a:xfrm>
            <a:off x="246303" y="168478"/>
            <a:ext cx="8762312" cy="63094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sz="3500" b="1" i="0" u="none" strike="noStrike" kern="1200" cap="none" spc="0" normalizeH="0" baseline="0" noProof="0">
                <a:ln>
                  <a:noFill/>
                </a:ln>
                <a:solidFill>
                  <a:prstClr val="white"/>
                </a:solidFill>
                <a:effectLst/>
                <a:uLnTx/>
                <a:uFillTx/>
                <a:latin typeface="Poppins" panose="02000000000000000000" pitchFamily="2" charset="-18"/>
                <a:ea typeface="+mn-ea"/>
                <a:cs typeface="Poppins" panose="02000000000000000000" pitchFamily="2" charset="-18"/>
              </a:rPr>
              <a:t>Struktura Programu</a:t>
            </a:r>
          </a:p>
        </p:txBody>
      </p:sp>
      <p:sp>
        <p:nvSpPr>
          <p:cNvPr id="30" name="Prostokąt: zaokrąglone rogi 29">
            <a:extLst>
              <a:ext uri="{FF2B5EF4-FFF2-40B4-BE49-F238E27FC236}">
                <a16:creationId xmlns:a16="http://schemas.microsoft.com/office/drawing/2014/main" id="{C20E70CE-557C-45AA-917B-B299D5080556}"/>
              </a:ext>
            </a:extLst>
          </p:cNvPr>
          <p:cNvSpPr/>
          <p:nvPr/>
        </p:nvSpPr>
        <p:spPr>
          <a:xfrm>
            <a:off x="683568" y="1707654"/>
            <a:ext cx="1684538" cy="235702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42" name="Grupa 41">
            <a:extLst>
              <a:ext uri="{FF2B5EF4-FFF2-40B4-BE49-F238E27FC236}">
                <a16:creationId xmlns:a16="http://schemas.microsoft.com/office/drawing/2014/main" id="{E97D4605-3F29-6985-BF5E-58D81DD2D6CC}"/>
              </a:ext>
            </a:extLst>
          </p:cNvPr>
          <p:cNvGrpSpPr/>
          <p:nvPr/>
        </p:nvGrpSpPr>
        <p:grpSpPr>
          <a:xfrm>
            <a:off x="755576" y="1779662"/>
            <a:ext cx="1487894" cy="2150040"/>
            <a:chOff x="1147249" y="2526952"/>
            <a:chExt cx="1983858" cy="2866720"/>
          </a:xfrm>
          <a:solidFill>
            <a:srgbClr val="198AD7"/>
          </a:solidFill>
        </p:grpSpPr>
        <p:sp>
          <p:nvSpPr>
            <p:cNvPr id="23" name="pole tekstowe 22">
              <a:extLst>
                <a:ext uri="{FF2B5EF4-FFF2-40B4-BE49-F238E27FC236}">
                  <a16:creationId xmlns:a16="http://schemas.microsoft.com/office/drawing/2014/main" id="{67E232F0-AABD-306D-8F39-0C39A8FF066A}"/>
                </a:ext>
              </a:extLst>
            </p:cNvPr>
            <p:cNvSpPr txBox="1"/>
            <p:nvPr/>
          </p:nvSpPr>
          <p:spPr>
            <a:xfrm>
              <a:off x="1147249" y="4408787"/>
              <a:ext cx="1983858" cy="984885"/>
            </a:xfrm>
            <a:prstGeom prst="rect">
              <a:avLst/>
            </a:prstGeom>
            <a:solidFill>
              <a:schemeClr val="bg1"/>
            </a:solid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sz="1400" b="1" i="0" u="none" strike="noStrike" kern="1200" cap="none" spc="0" normalizeH="0" baseline="0" noProof="0" dirty="0">
                  <a:ln>
                    <a:noFill/>
                  </a:ln>
                  <a:solidFill>
                    <a:srgbClr val="003A42"/>
                  </a:solidFill>
                  <a:effectLst/>
                  <a:uLnTx/>
                  <a:uFillTx/>
                  <a:latin typeface="+mn-lt"/>
                  <a:ea typeface="Roboto Light" panose="02000000000000000000" pitchFamily="2" charset="0"/>
                  <a:cs typeface="Arial" panose="020B0604020202020204" pitchFamily="34" charset="0"/>
                </a:rPr>
                <a:t>Akcja 1. Mobilność edukacyjna osób </a:t>
              </a:r>
            </a:p>
          </p:txBody>
        </p:sp>
        <p:pic>
          <p:nvPicPr>
            <p:cNvPr id="35" name="Grafika 34" descr="Podróż kontur">
              <a:extLst>
                <a:ext uri="{FF2B5EF4-FFF2-40B4-BE49-F238E27FC236}">
                  <a16:creationId xmlns:a16="http://schemas.microsoft.com/office/drawing/2014/main" id="{3BFB5393-A450-2A9A-114A-06D9373DE6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81295" y="2526952"/>
              <a:ext cx="1492724" cy="1492724"/>
            </a:xfrm>
            <a:prstGeom prst="rect">
              <a:avLst/>
            </a:prstGeom>
          </p:spPr>
        </p:pic>
      </p:grpSp>
      <p:sp>
        <p:nvSpPr>
          <p:cNvPr id="31" name="Prostokąt: zaokrąglone rogi 30">
            <a:extLst>
              <a:ext uri="{FF2B5EF4-FFF2-40B4-BE49-F238E27FC236}">
                <a16:creationId xmlns:a16="http://schemas.microsoft.com/office/drawing/2014/main" id="{CF473EC0-A213-32CC-627E-621B81BE635B}"/>
              </a:ext>
            </a:extLst>
          </p:cNvPr>
          <p:cNvSpPr/>
          <p:nvPr/>
        </p:nvSpPr>
        <p:spPr>
          <a:xfrm>
            <a:off x="2699792" y="1347614"/>
            <a:ext cx="1684538" cy="235702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srgbClr val="198AD7"/>
              </a:solidFill>
              <a:effectLst/>
              <a:uLnTx/>
              <a:uFillTx/>
              <a:latin typeface="Calibri"/>
              <a:ea typeface="+mn-ea"/>
              <a:cs typeface="+mn-cs"/>
            </a:endParaRPr>
          </a:p>
        </p:txBody>
      </p:sp>
      <p:sp>
        <p:nvSpPr>
          <p:cNvPr id="10" name="pole tekstowe 9">
            <a:extLst>
              <a:ext uri="{FF2B5EF4-FFF2-40B4-BE49-F238E27FC236}">
                <a16:creationId xmlns:a16="http://schemas.microsoft.com/office/drawing/2014/main" id="{99EE9C2E-84DA-6CF6-006A-8B901E5745F5}"/>
              </a:ext>
            </a:extLst>
          </p:cNvPr>
          <p:cNvSpPr txBox="1"/>
          <p:nvPr/>
        </p:nvSpPr>
        <p:spPr>
          <a:xfrm>
            <a:off x="2771800" y="2542966"/>
            <a:ext cx="1512168" cy="954107"/>
          </a:xfrm>
          <a:prstGeom prst="rect">
            <a:avLst/>
          </a:prstGeom>
          <a:solidFill>
            <a:schemeClr val="bg1"/>
          </a:solidFill>
          <a:ln>
            <a:noFill/>
          </a:ln>
        </p:spPr>
        <p:txBody>
          <a:bodyPr wrap="square">
            <a:spAutoFit/>
          </a:bodyPr>
          <a:lstStyle>
            <a:defPPr>
              <a:defRPr lang="pl-PL"/>
            </a:defPPr>
            <a:lvl1pPr>
              <a:defRPr sz="1400" b="1" i="0">
                <a:solidFill>
                  <a:srgbClr val="263A8F"/>
                </a:solidFill>
                <a:effectLst/>
                <a:latin typeface="Roboto Light" panose="02000000000000000000" pitchFamily="2" charset="0"/>
                <a:ea typeface="Roboto Light" panose="02000000000000000000" pitchFamily="2" charset="0"/>
              </a:defRPr>
            </a:lvl1pPr>
          </a:lstStyle>
          <a:p>
            <a:pPr eaLnBrk="0" hangingPunct="0"/>
            <a:r>
              <a:rPr lang="pl-PL" dirty="0">
                <a:solidFill>
                  <a:srgbClr val="003A42"/>
                </a:solidFill>
                <a:latin typeface="+mn-lt"/>
                <a:cs typeface="Arial" panose="020B0604020202020204" pitchFamily="34" charset="0"/>
              </a:rPr>
              <a:t>Akcja 2. Współpraca organizacji i instytucji</a:t>
            </a:r>
          </a:p>
        </p:txBody>
      </p:sp>
      <p:pic>
        <p:nvPicPr>
          <p:cNvPr id="37" name="Grafika 36" descr="Cykl z osobami kontur">
            <a:extLst>
              <a:ext uri="{FF2B5EF4-FFF2-40B4-BE49-F238E27FC236}">
                <a16:creationId xmlns:a16="http://schemas.microsoft.com/office/drawing/2014/main" id="{4578357B-D60C-8C1A-33FC-0D3BDCB418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16352" y="1322523"/>
            <a:ext cx="974762" cy="974761"/>
          </a:xfrm>
          <a:prstGeom prst="rect">
            <a:avLst/>
          </a:prstGeom>
        </p:spPr>
      </p:pic>
      <p:sp>
        <p:nvSpPr>
          <p:cNvPr id="32" name="Prostokąt: zaokrąglone rogi 31">
            <a:extLst>
              <a:ext uri="{FF2B5EF4-FFF2-40B4-BE49-F238E27FC236}">
                <a16:creationId xmlns:a16="http://schemas.microsoft.com/office/drawing/2014/main" id="{264750EF-336C-5735-B433-9610B2E974E8}"/>
              </a:ext>
            </a:extLst>
          </p:cNvPr>
          <p:cNvSpPr/>
          <p:nvPr/>
        </p:nvSpPr>
        <p:spPr>
          <a:xfrm>
            <a:off x="4688556" y="1471627"/>
            <a:ext cx="1684538" cy="235702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srgbClr val="198AD7"/>
              </a:solidFill>
              <a:effectLst/>
              <a:uLnTx/>
              <a:uFillTx/>
              <a:latin typeface="Calibri"/>
              <a:ea typeface="+mn-ea"/>
              <a:cs typeface="+mn-cs"/>
            </a:endParaRPr>
          </a:p>
        </p:txBody>
      </p:sp>
      <p:grpSp>
        <p:nvGrpSpPr>
          <p:cNvPr id="44" name="Grupa 43">
            <a:extLst>
              <a:ext uri="{FF2B5EF4-FFF2-40B4-BE49-F238E27FC236}">
                <a16:creationId xmlns:a16="http://schemas.microsoft.com/office/drawing/2014/main" id="{AA4DA67E-37F0-731A-45CA-8591735C7318}"/>
              </a:ext>
            </a:extLst>
          </p:cNvPr>
          <p:cNvGrpSpPr/>
          <p:nvPr/>
        </p:nvGrpSpPr>
        <p:grpSpPr>
          <a:xfrm>
            <a:off x="4860032" y="1662925"/>
            <a:ext cx="1458018" cy="2050172"/>
            <a:chOff x="6758716" y="2238195"/>
            <a:chExt cx="1944024" cy="2733563"/>
          </a:xfrm>
        </p:grpSpPr>
        <p:sp>
          <p:nvSpPr>
            <p:cNvPr id="25" name="pole tekstowe 24">
              <a:extLst>
                <a:ext uri="{FF2B5EF4-FFF2-40B4-BE49-F238E27FC236}">
                  <a16:creationId xmlns:a16="http://schemas.microsoft.com/office/drawing/2014/main" id="{958B8113-1B88-F143-8812-6BE3B46416FF}"/>
                </a:ext>
              </a:extLst>
            </p:cNvPr>
            <p:cNvSpPr txBox="1"/>
            <p:nvPr/>
          </p:nvSpPr>
          <p:spPr>
            <a:xfrm>
              <a:off x="6758716" y="3699615"/>
              <a:ext cx="1944024" cy="1272143"/>
            </a:xfrm>
            <a:prstGeom prst="rect">
              <a:avLst/>
            </a:prstGeom>
            <a:solidFill>
              <a:schemeClr val="bg1"/>
            </a:solidFill>
            <a:ln>
              <a:noFill/>
            </a:ln>
          </p:spPr>
          <p:txBody>
            <a:bodyPr wrap="square">
              <a:spAutoFit/>
            </a:bodyPr>
            <a:lstStyle>
              <a:defPPr>
                <a:defRPr lang="pl-PL"/>
              </a:defPPr>
              <a:lvl1pPr>
                <a:defRPr sz="1400" b="1" i="0">
                  <a:solidFill>
                    <a:srgbClr val="263A8F"/>
                  </a:solidFill>
                  <a:effectLst/>
                  <a:latin typeface="Roboto Light" panose="02000000000000000000" pitchFamily="2" charset="0"/>
                  <a:ea typeface="Roboto Light" panose="02000000000000000000" pitchFamily="2" charset="0"/>
                </a:defRPr>
              </a:lvl1pPr>
            </a:lstStyle>
            <a:p>
              <a:pPr marL="0" marR="0" lvl="0" indent="0" defTabSz="914400" eaLnBrk="0" latinLnBrk="0" hangingPunct="0">
                <a:lnSpc>
                  <a:spcPct val="100000"/>
                </a:lnSpc>
                <a:buClrTx/>
                <a:buSzTx/>
                <a:buFontTx/>
                <a:buNone/>
                <a:tabLst/>
                <a:defRPr/>
              </a:pPr>
              <a:r>
                <a:rPr lang="pl-PL" altLang="pl-PL" dirty="0">
                  <a:solidFill>
                    <a:srgbClr val="003A42"/>
                  </a:solidFill>
                  <a:latin typeface="+mn-lt"/>
                  <a:cs typeface="Arial" panose="020B0604020202020204" pitchFamily="34" charset="0"/>
                </a:rPr>
                <a:t>Akcja 3. Wsparcie rozwoju polityki i współpracy</a:t>
              </a:r>
            </a:p>
          </p:txBody>
        </p:sp>
        <p:pic>
          <p:nvPicPr>
            <p:cNvPr id="39" name="Grafika 38" descr="Otwarta książka kontur">
              <a:extLst>
                <a:ext uri="{FF2B5EF4-FFF2-40B4-BE49-F238E27FC236}">
                  <a16:creationId xmlns:a16="http://schemas.microsoft.com/office/drawing/2014/main" id="{12497FBD-209D-8B62-3F4D-18084AAF70A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50592" y="2238195"/>
              <a:ext cx="1379784" cy="1379784"/>
            </a:xfrm>
            <a:prstGeom prst="rect">
              <a:avLst/>
            </a:prstGeom>
          </p:spPr>
        </p:pic>
      </p:grpSp>
      <p:grpSp>
        <p:nvGrpSpPr>
          <p:cNvPr id="45" name="Grupa 44">
            <a:extLst>
              <a:ext uri="{FF2B5EF4-FFF2-40B4-BE49-F238E27FC236}">
                <a16:creationId xmlns:a16="http://schemas.microsoft.com/office/drawing/2014/main" id="{6569C9D1-4FEA-BBD2-37CA-F16FE4077FC4}"/>
              </a:ext>
            </a:extLst>
          </p:cNvPr>
          <p:cNvGrpSpPr/>
          <p:nvPr/>
        </p:nvGrpSpPr>
        <p:grpSpPr>
          <a:xfrm>
            <a:off x="6785598" y="1072667"/>
            <a:ext cx="1684538" cy="2357021"/>
            <a:chOff x="9326138" y="1412805"/>
            <a:chExt cx="2246050" cy="3142695"/>
          </a:xfrm>
        </p:grpSpPr>
        <p:sp>
          <p:nvSpPr>
            <p:cNvPr id="33" name="Prostokąt 32">
              <a:extLst>
                <a:ext uri="{FF2B5EF4-FFF2-40B4-BE49-F238E27FC236}">
                  <a16:creationId xmlns:a16="http://schemas.microsoft.com/office/drawing/2014/main" id="{2D208191-6B1C-8B9D-C383-45E539981B55}"/>
                </a:ext>
              </a:extLst>
            </p:cNvPr>
            <p:cNvSpPr/>
            <p:nvPr/>
          </p:nvSpPr>
          <p:spPr>
            <a:xfrm>
              <a:off x="9326138" y="1412805"/>
              <a:ext cx="2246050" cy="314269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srgbClr val="003A42"/>
                </a:solidFill>
                <a:effectLst/>
                <a:uLnTx/>
                <a:uFillTx/>
                <a:latin typeface="Calibri"/>
                <a:ea typeface="+mn-ea"/>
                <a:cs typeface="+mn-cs"/>
              </a:endParaRPr>
            </a:p>
          </p:txBody>
        </p:sp>
        <p:sp>
          <p:nvSpPr>
            <p:cNvPr id="29" name="pole tekstowe 28">
              <a:extLst>
                <a:ext uri="{FF2B5EF4-FFF2-40B4-BE49-F238E27FC236}">
                  <a16:creationId xmlns:a16="http://schemas.microsoft.com/office/drawing/2014/main" id="{F25BCC45-B3F9-3874-85D2-7174D92709FE}"/>
                </a:ext>
              </a:extLst>
            </p:cNvPr>
            <p:cNvSpPr txBox="1"/>
            <p:nvPr/>
          </p:nvSpPr>
          <p:spPr>
            <a:xfrm>
              <a:off x="9421914" y="3856540"/>
              <a:ext cx="1985891" cy="454025"/>
            </a:xfrm>
            <a:prstGeom prst="roundRect">
              <a:avLst/>
            </a:prstGeom>
            <a:solidFill>
              <a:schemeClr val="bg1"/>
            </a:solidFill>
            <a:ln>
              <a:noFill/>
            </a:ln>
          </p:spPr>
          <p:txBody>
            <a:bodyPr wrap="square">
              <a:spAutoFit/>
            </a:bodyPr>
            <a:lstStyle>
              <a:defPPr>
                <a:defRPr lang="pl-PL"/>
              </a:defPPr>
              <a:lvl1pPr>
                <a:defRPr sz="1400" b="1" i="0">
                  <a:solidFill>
                    <a:srgbClr val="263A8F"/>
                  </a:solidFill>
                  <a:effectLst/>
                  <a:latin typeface="Roboto Light" panose="02000000000000000000" pitchFamily="2" charset="0"/>
                  <a:ea typeface="Roboto Light" panose="02000000000000000000" pitchFamily="2"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lang="pl-PL" altLang="pl-PL" dirty="0">
                  <a:solidFill>
                    <a:srgbClr val="003A42"/>
                  </a:solidFill>
                  <a:latin typeface="+mj-lt"/>
                  <a:cs typeface="Arial" panose="020B0604020202020204" pitchFamily="34" charset="0"/>
                </a:rPr>
                <a:t>Jean</a:t>
              </a:r>
              <a:r>
                <a:rPr kumimoji="0" lang="pl-PL" altLang="pl-PL" sz="1400" b="1" i="0" u="none" strike="noStrike" kern="1200" cap="none" spc="0" normalizeH="0" baseline="0" noProof="0" dirty="0">
                  <a:ln>
                    <a:noFill/>
                  </a:ln>
                  <a:solidFill>
                    <a:srgbClr val="003A42"/>
                  </a:solidFill>
                  <a:effectLst/>
                  <a:uLnTx/>
                  <a:uFillTx/>
                  <a:latin typeface="+mj-lt"/>
                  <a:cs typeface="Arial" panose="020B0604020202020204" pitchFamily="34" charset="0"/>
                </a:rPr>
                <a:t> </a:t>
              </a:r>
              <a:r>
                <a:rPr kumimoji="0" lang="pl-PL" altLang="pl-PL" sz="1400" b="1" i="0" u="none" strike="noStrike" kern="1200" cap="none" spc="0" normalizeH="0" baseline="0" noProof="0" dirty="0" err="1">
                  <a:ln>
                    <a:noFill/>
                  </a:ln>
                  <a:solidFill>
                    <a:srgbClr val="003A42"/>
                  </a:solidFill>
                  <a:effectLst/>
                  <a:uLnTx/>
                  <a:uFillTx/>
                  <a:latin typeface="+mj-lt"/>
                  <a:cs typeface="Arial" panose="020B0604020202020204" pitchFamily="34" charset="0"/>
                </a:rPr>
                <a:t>Monnet</a:t>
              </a:r>
              <a:endParaRPr kumimoji="0" lang="pl-PL" sz="1400" b="1" i="0" u="none" strike="noStrike" kern="1200" cap="none" spc="0" normalizeH="0" baseline="0" noProof="0" dirty="0">
                <a:ln>
                  <a:noFill/>
                </a:ln>
                <a:solidFill>
                  <a:srgbClr val="003A42"/>
                </a:solidFill>
                <a:effectLst/>
                <a:uLnTx/>
                <a:uFillTx/>
                <a:latin typeface="+mj-lt"/>
                <a:cs typeface="Arial" panose="020B0604020202020204" pitchFamily="34" charset="0"/>
              </a:endParaRPr>
            </a:p>
          </p:txBody>
        </p:sp>
        <p:pic>
          <p:nvPicPr>
            <p:cNvPr id="41" name="Grafika 40" descr="Klasa kontur">
              <a:extLst>
                <a:ext uri="{FF2B5EF4-FFF2-40B4-BE49-F238E27FC236}">
                  <a16:creationId xmlns:a16="http://schemas.microsoft.com/office/drawing/2014/main" id="{9423BAEA-C6B5-A578-F2BE-B5EC7972507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873468" y="1894239"/>
              <a:ext cx="1151390" cy="1151390"/>
            </a:xfrm>
            <a:prstGeom prst="roundRect">
              <a:avLst/>
            </a:prstGeom>
          </p:spPr>
        </p:pic>
      </p:grpSp>
    </p:spTree>
    <p:extLst>
      <p:ext uri="{BB962C8B-B14F-4D97-AF65-F5344CB8AC3E}">
        <p14:creationId xmlns:p14="http://schemas.microsoft.com/office/powerpoint/2010/main" val="21776386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1"/>
          <p:cNvSpPr txBox="1">
            <a:spLocks/>
          </p:cNvSpPr>
          <p:nvPr/>
        </p:nvSpPr>
        <p:spPr bwMode="auto">
          <a:xfrm>
            <a:off x="471488" y="642924"/>
            <a:ext cx="8315325" cy="357188"/>
          </a:xfrm>
          <a:prstGeom prst="rect">
            <a:avLst/>
          </a:prstGeom>
          <a:noFill/>
          <a:ln w="9525">
            <a:noFill/>
            <a:miter lim="800000"/>
            <a:headEnd/>
            <a:tailEnd/>
          </a:ln>
        </p:spPr>
        <p:txBody>
          <a:bodyPr/>
          <a:lstStyle/>
          <a:p>
            <a:pPr algn="ctr"/>
            <a:r>
              <a:rPr lang="pl-PL" sz="2000" dirty="0">
                <a:solidFill>
                  <a:srgbClr val="5EBFBE"/>
                </a:solidFill>
                <a:latin typeface="Roboto" pitchFamily="2" charset="0"/>
              </a:rPr>
              <a:t>Kraje uprawnione w Programie</a:t>
            </a:r>
          </a:p>
        </p:txBody>
      </p:sp>
      <p:graphicFrame>
        <p:nvGraphicFramePr>
          <p:cNvPr id="5" name="Tabela 8">
            <a:extLst>
              <a:ext uri="{FF2B5EF4-FFF2-40B4-BE49-F238E27FC236}">
                <a16:creationId xmlns:a16="http://schemas.microsoft.com/office/drawing/2014/main" id="{B33C066F-8929-4796-8811-BA104BBA374F}"/>
              </a:ext>
            </a:extLst>
          </p:cNvPr>
          <p:cNvGraphicFramePr>
            <a:graphicFrameLocks noGrp="1"/>
          </p:cNvGraphicFramePr>
          <p:nvPr>
            <p:extLst>
              <p:ext uri="{D42A27DB-BD31-4B8C-83A1-F6EECF244321}">
                <p14:modId xmlns:p14="http://schemas.microsoft.com/office/powerpoint/2010/main" val="353100393"/>
              </p:ext>
            </p:extLst>
          </p:nvPr>
        </p:nvGraphicFramePr>
        <p:xfrm>
          <a:off x="471488" y="1203598"/>
          <a:ext cx="8445574" cy="2447039"/>
        </p:xfrm>
        <a:graphic>
          <a:graphicData uri="http://schemas.openxmlformats.org/drawingml/2006/table">
            <a:tbl>
              <a:tblPr firstRow="1" bandRow="1">
                <a:tableStyleId>{5C22544A-7EE6-4342-B048-85BDC9FD1C3A}</a:tableStyleId>
              </a:tblPr>
              <a:tblGrid>
                <a:gridCol w="4147198">
                  <a:extLst>
                    <a:ext uri="{9D8B030D-6E8A-4147-A177-3AD203B41FA5}">
                      <a16:colId xmlns:a16="http://schemas.microsoft.com/office/drawing/2014/main" val="3510473875"/>
                    </a:ext>
                  </a:extLst>
                </a:gridCol>
                <a:gridCol w="4298376">
                  <a:extLst>
                    <a:ext uri="{9D8B030D-6E8A-4147-A177-3AD203B41FA5}">
                      <a16:colId xmlns:a16="http://schemas.microsoft.com/office/drawing/2014/main" val="1791047034"/>
                    </a:ext>
                  </a:extLst>
                </a:gridCol>
              </a:tblGrid>
              <a:tr h="343919">
                <a:tc>
                  <a:txBody>
                    <a:bodyPr/>
                    <a:lstStyle/>
                    <a:p>
                      <a:pPr algn="ctr"/>
                      <a:r>
                        <a:rPr lang="pl-PL" sz="1200" dirty="0">
                          <a:solidFill>
                            <a:schemeClr val="bg1"/>
                          </a:solidFill>
                          <a:latin typeface="Roboto" pitchFamily="2" charset="0"/>
                          <a:ea typeface="Roboto" pitchFamily="2" charset="0"/>
                          <a:cs typeface="Roboto" pitchFamily="2" charset="0"/>
                        </a:rPr>
                        <a:t>Państwa członkowskie</a:t>
                      </a:r>
                      <a:r>
                        <a:rPr lang="pl-PL" sz="1200" baseline="0" dirty="0">
                          <a:solidFill>
                            <a:schemeClr val="bg1"/>
                          </a:solidFill>
                          <a:latin typeface="Roboto" pitchFamily="2" charset="0"/>
                          <a:ea typeface="Roboto" pitchFamily="2" charset="0"/>
                          <a:cs typeface="Roboto" pitchFamily="2" charset="0"/>
                        </a:rPr>
                        <a:t> UE</a:t>
                      </a:r>
                      <a:endParaRPr lang="pl-PL" sz="1200" dirty="0">
                        <a:solidFill>
                          <a:schemeClr val="bg1"/>
                        </a:solidFill>
                      </a:endParaRPr>
                    </a:p>
                  </a:txBody>
                  <a:tcPr/>
                </a:tc>
                <a:tc>
                  <a:txBody>
                    <a:bodyPr/>
                    <a:lstStyle/>
                    <a:p>
                      <a:pPr algn="ctr"/>
                      <a:r>
                        <a:rPr lang="pl-PL" sz="1200" b="1" kern="1200" dirty="0">
                          <a:solidFill>
                            <a:schemeClr val="bg1"/>
                          </a:solidFill>
                          <a:latin typeface="Roboto" pitchFamily="2" charset="0"/>
                          <a:ea typeface="Roboto" pitchFamily="2" charset="0"/>
                          <a:cs typeface="Roboto" pitchFamily="2" charset="0"/>
                        </a:rPr>
                        <a:t>Państwa spoza UE uczestniczące w Programie</a:t>
                      </a:r>
                    </a:p>
                  </a:txBody>
                  <a:tcPr/>
                </a:tc>
                <a:extLst>
                  <a:ext uri="{0D108BD9-81ED-4DB2-BD59-A6C34878D82A}">
                    <a16:rowId xmlns:a16="http://schemas.microsoft.com/office/drawing/2014/main" val="1983036813"/>
                  </a:ext>
                </a:extLst>
              </a:tr>
              <a:tr h="1960337">
                <a:tc>
                  <a:txBody>
                    <a:bodyPr/>
                    <a:lstStyle/>
                    <a:p>
                      <a:r>
                        <a:rPr lang="pl-PL" sz="1200" b="0" i="0" kern="1200" dirty="0">
                          <a:solidFill>
                            <a:schemeClr val="tx1"/>
                          </a:solidFill>
                          <a:effectLst/>
                          <a:latin typeface="+mn-lt"/>
                          <a:ea typeface="+mn-ea"/>
                          <a:cs typeface="+mn-cs"/>
                        </a:rPr>
                        <a:t>Austria                                  Hiszpania                           Słowacja</a:t>
                      </a:r>
                    </a:p>
                    <a:p>
                      <a:r>
                        <a:rPr lang="pl-PL" sz="1200" b="0" i="0" kern="1200" dirty="0">
                          <a:solidFill>
                            <a:schemeClr val="tx1"/>
                          </a:solidFill>
                          <a:effectLst/>
                          <a:latin typeface="+mn-lt"/>
                          <a:ea typeface="+mn-ea"/>
                          <a:cs typeface="+mn-cs"/>
                        </a:rPr>
                        <a:t>Belgia                                    Holandia                            Słowenia</a:t>
                      </a:r>
                    </a:p>
                    <a:p>
                      <a:r>
                        <a:rPr lang="pl-PL" sz="1200" b="0" i="0" kern="1200" dirty="0">
                          <a:solidFill>
                            <a:schemeClr val="tx1"/>
                          </a:solidFill>
                          <a:effectLst/>
                          <a:latin typeface="+mn-lt"/>
                          <a:ea typeface="+mn-ea"/>
                          <a:cs typeface="+mn-cs"/>
                        </a:rPr>
                        <a:t>Bułgaria                                Irlandia                               Szwecja</a:t>
                      </a:r>
                    </a:p>
                    <a:p>
                      <a:r>
                        <a:rPr lang="pl-PL" sz="1200" b="0" i="0" kern="1200" dirty="0">
                          <a:solidFill>
                            <a:schemeClr val="tx1"/>
                          </a:solidFill>
                          <a:effectLst/>
                          <a:latin typeface="+mn-lt"/>
                          <a:ea typeface="+mn-ea"/>
                          <a:cs typeface="+mn-cs"/>
                        </a:rPr>
                        <a:t>Chorwacja                           </a:t>
                      </a:r>
                      <a:r>
                        <a:rPr lang="pl-PL" sz="1200" b="0" i="0" kern="1200" baseline="0" dirty="0">
                          <a:solidFill>
                            <a:schemeClr val="tx1"/>
                          </a:solidFill>
                          <a:effectLst/>
                          <a:latin typeface="+mn-lt"/>
                          <a:ea typeface="+mn-ea"/>
                          <a:cs typeface="+mn-cs"/>
                        </a:rPr>
                        <a:t> </a:t>
                      </a:r>
                      <a:r>
                        <a:rPr lang="pl-PL" sz="1200" b="0" i="0" kern="1200" dirty="0">
                          <a:solidFill>
                            <a:schemeClr val="tx1"/>
                          </a:solidFill>
                          <a:effectLst/>
                          <a:latin typeface="+mn-lt"/>
                          <a:ea typeface="+mn-ea"/>
                          <a:cs typeface="+mn-cs"/>
                        </a:rPr>
                        <a:t>Litwa                                   Węgry</a:t>
                      </a:r>
                    </a:p>
                    <a:p>
                      <a:r>
                        <a:rPr lang="pl-PL" sz="1200" b="0" i="0" kern="1200" dirty="0">
                          <a:solidFill>
                            <a:schemeClr val="tx1"/>
                          </a:solidFill>
                          <a:effectLst/>
                          <a:latin typeface="+mn-lt"/>
                          <a:ea typeface="+mn-ea"/>
                          <a:cs typeface="+mn-cs"/>
                        </a:rPr>
                        <a:t>Cypr                                      Luksemburg                        Włochy</a:t>
                      </a:r>
                    </a:p>
                    <a:p>
                      <a:r>
                        <a:rPr lang="pl-PL" sz="1200" b="0" i="0" kern="1200" dirty="0">
                          <a:solidFill>
                            <a:schemeClr val="tx1"/>
                          </a:solidFill>
                          <a:effectLst/>
                          <a:latin typeface="+mn-lt"/>
                          <a:ea typeface="+mn-ea"/>
                          <a:cs typeface="+mn-cs"/>
                        </a:rPr>
                        <a:t>Czechy                                  Łotwa</a:t>
                      </a:r>
                    </a:p>
                    <a:p>
                      <a:r>
                        <a:rPr lang="pl-PL" sz="1200" b="0" i="0" kern="1200" dirty="0">
                          <a:solidFill>
                            <a:schemeClr val="tx1"/>
                          </a:solidFill>
                          <a:effectLst/>
                          <a:latin typeface="+mn-lt"/>
                          <a:ea typeface="+mn-ea"/>
                          <a:cs typeface="+mn-cs"/>
                        </a:rPr>
                        <a:t>Dania                                    Malta</a:t>
                      </a:r>
                    </a:p>
                    <a:p>
                      <a:r>
                        <a:rPr lang="pl-PL" sz="1200" b="0" i="0" kern="1200" dirty="0">
                          <a:solidFill>
                            <a:schemeClr val="tx1"/>
                          </a:solidFill>
                          <a:effectLst/>
                          <a:latin typeface="+mn-lt"/>
                          <a:ea typeface="+mn-ea"/>
                          <a:cs typeface="+mn-cs"/>
                        </a:rPr>
                        <a:t>Estonia                                 Niemcy</a:t>
                      </a:r>
                    </a:p>
                    <a:p>
                      <a:r>
                        <a:rPr lang="pl-PL" sz="1200" b="0" i="0" kern="1200" dirty="0">
                          <a:solidFill>
                            <a:schemeClr val="tx1"/>
                          </a:solidFill>
                          <a:effectLst/>
                          <a:latin typeface="+mn-lt"/>
                          <a:ea typeface="+mn-ea"/>
                          <a:cs typeface="+mn-cs"/>
                        </a:rPr>
                        <a:t>Finlandia                              Polska</a:t>
                      </a:r>
                    </a:p>
                    <a:p>
                      <a:r>
                        <a:rPr lang="pl-PL" sz="1200" b="0" i="0" kern="1200" dirty="0">
                          <a:solidFill>
                            <a:schemeClr val="tx1"/>
                          </a:solidFill>
                          <a:effectLst/>
                          <a:latin typeface="+mn-lt"/>
                          <a:ea typeface="+mn-ea"/>
                          <a:cs typeface="+mn-cs"/>
                        </a:rPr>
                        <a:t>Francja                                 Portugalia</a:t>
                      </a:r>
                    </a:p>
                    <a:p>
                      <a:r>
                        <a:rPr lang="pl-PL" sz="1200" b="0" i="0" kern="1200" dirty="0">
                          <a:solidFill>
                            <a:schemeClr val="tx1"/>
                          </a:solidFill>
                          <a:effectLst/>
                          <a:latin typeface="+mn-lt"/>
                          <a:ea typeface="+mn-ea"/>
                          <a:cs typeface="+mn-cs"/>
                        </a:rPr>
                        <a:t>Grecja                                   Rumunia</a:t>
                      </a:r>
                    </a:p>
                  </a:txBody>
                  <a:tcPr/>
                </a:tc>
                <a:tc>
                  <a:txBody>
                    <a:bodyPr/>
                    <a:lstStyle/>
                    <a:p>
                      <a:pPr>
                        <a:lnSpc>
                          <a:spcPct val="150000"/>
                        </a:lnSpc>
                      </a:pPr>
                      <a:r>
                        <a:rPr lang="pl-PL" sz="1200" dirty="0"/>
                        <a:t>Islandia</a:t>
                      </a:r>
                    </a:p>
                    <a:p>
                      <a:pPr>
                        <a:lnSpc>
                          <a:spcPct val="150000"/>
                        </a:lnSpc>
                      </a:pPr>
                      <a:r>
                        <a:rPr lang="pl-PL" sz="1200" dirty="0"/>
                        <a:t>Macedonia Północna</a:t>
                      </a:r>
                    </a:p>
                    <a:p>
                      <a:pPr>
                        <a:lnSpc>
                          <a:spcPct val="150000"/>
                        </a:lnSpc>
                      </a:pPr>
                      <a:r>
                        <a:rPr lang="pl-PL" sz="1200" dirty="0"/>
                        <a:t>Lichtenstein</a:t>
                      </a:r>
                    </a:p>
                    <a:p>
                      <a:pPr>
                        <a:lnSpc>
                          <a:spcPct val="150000"/>
                        </a:lnSpc>
                      </a:pPr>
                      <a:r>
                        <a:rPr lang="pl-PL" sz="1200" dirty="0"/>
                        <a:t>Norwegia</a:t>
                      </a:r>
                    </a:p>
                    <a:p>
                      <a:pPr>
                        <a:lnSpc>
                          <a:spcPct val="150000"/>
                        </a:lnSpc>
                      </a:pPr>
                      <a:r>
                        <a:rPr lang="pl-PL" sz="1200" dirty="0"/>
                        <a:t>Serbia</a:t>
                      </a:r>
                    </a:p>
                    <a:p>
                      <a:pPr>
                        <a:lnSpc>
                          <a:spcPct val="150000"/>
                        </a:lnSpc>
                      </a:pPr>
                      <a:r>
                        <a:rPr lang="pl-PL" sz="1200" dirty="0"/>
                        <a:t>Turcja</a:t>
                      </a:r>
                    </a:p>
                    <a:p>
                      <a:pPr>
                        <a:lnSpc>
                          <a:spcPct val="150000"/>
                        </a:lnSpc>
                      </a:pPr>
                      <a:r>
                        <a:rPr lang="pl-PL" sz="1200" dirty="0">
                          <a:solidFill>
                            <a:srgbClr val="FF0000"/>
                          </a:solidFill>
                        </a:rPr>
                        <a:t>Wielka Brytania</a:t>
                      </a:r>
                    </a:p>
                  </a:txBody>
                  <a:tcPr/>
                </a:tc>
                <a:extLst>
                  <a:ext uri="{0D108BD9-81ED-4DB2-BD59-A6C34878D82A}">
                    <a16:rowId xmlns:a16="http://schemas.microsoft.com/office/drawing/2014/main" val="4007652400"/>
                  </a:ext>
                </a:extLst>
              </a:tr>
            </a:tbl>
          </a:graphicData>
        </a:graphic>
      </p:graphicFrame>
      <p:pic>
        <p:nvPicPr>
          <p:cNvPr id="2" name="Obraz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28184" y="1851670"/>
            <a:ext cx="2377164" cy="1368152"/>
          </a:xfrm>
          <a:prstGeom prst="rect">
            <a:avLst/>
          </a:prstGeom>
        </p:spPr>
      </p:pic>
    </p:spTree>
    <p:extLst>
      <p:ext uri="{BB962C8B-B14F-4D97-AF65-F5344CB8AC3E}">
        <p14:creationId xmlns:p14="http://schemas.microsoft.com/office/powerpoint/2010/main" val="16109280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07341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1"/>
          <p:cNvSpPr txBox="1">
            <a:spLocks/>
          </p:cNvSpPr>
          <p:nvPr/>
        </p:nvSpPr>
        <p:spPr bwMode="auto">
          <a:xfrm>
            <a:off x="313476" y="1414661"/>
            <a:ext cx="8367093" cy="357188"/>
          </a:xfrm>
          <a:prstGeom prst="rect">
            <a:avLst/>
          </a:prstGeom>
          <a:noFill/>
          <a:ln w="9525">
            <a:noFill/>
            <a:miter lim="800000"/>
            <a:headEnd/>
            <a:tailEnd/>
          </a:ln>
        </p:spPr>
        <p:txBody>
          <a:bodyPr/>
          <a:lstStyle/>
          <a:p>
            <a:pPr algn="ctr"/>
            <a:r>
              <a:rPr lang="pl-PL" sz="2000" b="1" dirty="0">
                <a:solidFill>
                  <a:srgbClr val="5EBFBE"/>
                </a:solidFill>
                <a:latin typeface="Roboto" pitchFamily="2" charset="0"/>
              </a:rPr>
              <a:t>Edukacja Szkolna </a:t>
            </a:r>
          </a:p>
          <a:p>
            <a:pPr algn="ctr"/>
            <a:endParaRPr lang="pl-PL" sz="2000" b="1" dirty="0">
              <a:solidFill>
                <a:srgbClr val="5EBFBE"/>
              </a:solidFill>
              <a:latin typeface="Roboto" pitchFamily="2" charset="0"/>
            </a:endParaRPr>
          </a:p>
          <a:p>
            <a:pPr algn="ctr"/>
            <a:endParaRPr lang="pl-PL" sz="2000" b="1" dirty="0">
              <a:solidFill>
                <a:srgbClr val="5EBFBE"/>
              </a:solidFill>
              <a:latin typeface="Roboto" pitchFamily="2" charset="0"/>
            </a:endParaRPr>
          </a:p>
          <a:p>
            <a:pPr algn="ctr"/>
            <a:r>
              <a:rPr lang="pl-PL" sz="2000" b="1" dirty="0">
                <a:solidFill>
                  <a:srgbClr val="5EBFBE"/>
                </a:solidFill>
                <a:latin typeface="Roboto" pitchFamily="2" charset="0"/>
              </a:rPr>
              <a:t>Akcja 1</a:t>
            </a:r>
          </a:p>
          <a:p>
            <a:pPr algn="ctr"/>
            <a:r>
              <a:rPr lang="pl-PL" sz="2000" b="1" dirty="0">
                <a:solidFill>
                  <a:srgbClr val="5EBFBE"/>
                </a:solidFill>
                <a:latin typeface="Roboto" pitchFamily="2" charset="0"/>
              </a:rPr>
              <a:t>Mobilność uczniów i kadry edukacji szkolnej</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pl-PL" sz="2000" b="0" i="0" u="none" strike="noStrike" kern="1200" cap="none" spc="0" normalizeH="0" baseline="0" noProof="0" dirty="0">
              <a:ln>
                <a:noFill/>
              </a:ln>
              <a:solidFill>
                <a:srgbClr val="5EBFBE"/>
              </a:solidFill>
              <a:effectLst/>
              <a:uLnTx/>
              <a:uFillTx/>
              <a:latin typeface="Roboto" pitchFamily="2" charset="0"/>
              <a:ea typeface="+mn-ea"/>
              <a:cs typeface="Arial" charset="0"/>
            </a:endParaRPr>
          </a:p>
        </p:txBody>
      </p:sp>
      <p:sp>
        <p:nvSpPr>
          <p:cNvPr id="8" name="pole tekstowe 4"/>
          <p:cNvSpPr txBox="1">
            <a:spLocks noChangeArrowheads="1"/>
          </p:cNvSpPr>
          <p:nvPr/>
        </p:nvSpPr>
        <p:spPr bwMode="auto">
          <a:xfrm>
            <a:off x="665941" y="1131590"/>
            <a:ext cx="7992888" cy="461665"/>
          </a:xfrm>
          <a:prstGeom prst="rect">
            <a:avLst/>
          </a:prstGeom>
          <a:noFill/>
          <a:ln w="9525">
            <a:noFill/>
            <a:miter lim="800000"/>
            <a:headEnd/>
            <a:tailEnd/>
          </a:ln>
        </p:spPr>
        <p:txBody>
          <a:bodyPr wrap="square">
            <a:spAutoFit/>
          </a:bodyPr>
          <a:lstStyle/>
          <a:p>
            <a:pPr marL="0" marR="0" lvl="0" indent="0" algn="l" defTabSz="914400" rtl="0" eaLnBrk="1" fontAlgn="base" latinLnBrk="0" hangingPunct="1">
              <a:lnSpc>
                <a:spcPct val="100000"/>
              </a:lnSpc>
              <a:spcBef>
                <a:spcPct val="0"/>
              </a:spcBef>
              <a:spcAft>
                <a:spcPts val="0"/>
              </a:spcAft>
              <a:buClrTx/>
              <a:buSzTx/>
              <a:buFontTx/>
              <a:buNone/>
              <a:tabLst/>
              <a:defRPr/>
            </a:pPr>
            <a:endParaRPr kumimoji="0" lang="pl-PL" sz="12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Arial" charset="0"/>
            </a:endParaRPr>
          </a:p>
          <a:p>
            <a:pPr marL="0" marR="0" lvl="0" indent="0" algn="ctr" defTabSz="914400" rtl="0" eaLnBrk="1" fontAlgn="base" latinLnBrk="0" hangingPunct="1">
              <a:lnSpc>
                <a:spcPct val="100000"/>
              </a:lnSpc>
              <a:spcBef>
                <a:spcPct val="0"/>
              </a:spcBef>
              <a:spcAft>
                <a:spcPts val="0"/>
              </a:spcAft>
              <a:buClrTx/>
              <a:buSzTx/>
              <a:buFontTx/>
              <a:buNone/>
              <a:tabLst/>
              <a:defRPr/>
            </a:pPr>
            <a:endParaRPr kumimoji="0" lang="pl-PL" sz="12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Arial" charset="0"/>
            </a:endParaRPr>
          </a:p>
        </p:txBody>
      </p:sp>
    </p:spTree>
    <p:extLst>
      <p:ext uri="{BB962C8B-B14F-4D97-AF65-F5344CB8AC3E}">
        <p14:creationId xmlns:p14="http://schemas.microsoft.com/office/powerpoint/2010/main" val="22119966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rostokąt: zaokrąglone rogi 4">
            <a:extLst>
              <a:ext uri="{FF2B5EF4-FFF2-40B4-BE49-F238E27FC236}">
                <a16:creationId xmlns:a16="http://schemas.microsoft.com/office/drawing/2014/main" id="{7A3F90B5-B680-4347-9993-B722B93848B5}"/>
              </a:ext>
            </a:extLst>
          </p:cNvPr>
          <p:cNvSpPr/>
          <p:nvPr/>
        </p:nvSpPr>
        <p:spPr>
          <a:xfrm>
            <a:off x="151892" y="1612130"/>
            <a:ext cx="2797141" cy="2840761"/>
          </a:xfrm>
          <a:prstGeom prst="roundRect">
            <a:avLst/>
          </a:prstGeom>
          <a:solidFill>
            <a:schemeClr val="bg2">
              <a:lumMod val="9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Roboto Light" panose="02000000000000000000" pitchFamily="2" charset="0"/>
              <a:ea typeface="Roboto Light" panose="02000000000000000000" pitchFamily="2" charset="0"/>
              <a:cs typeface="+mn-cs"/>
            </a:endParaRPr>
          </a:p>
        </p:txBody>
      </p:sp>
      <p:sp>
        <p:nvSpPr>
          <p:cNvPr id="8" name="Prostokąt: zaokrąglone rogi 4">
            <a:extLst>
              <a:ext uri="{FF2B5EF4-FFF2-40B4-BE49-F238E27FC236}">
                <a16:creationId xmlns:a16="http://schemas.microsoft.com/office/drawing/2014/main" id="{066FE564-F61F-46A6-9E9F-4912FC10A296}"/>
              </a:ext>
            </a:extLst>
          </p:cNvPr>
          <p:cNvSpPr/>
          <p:nvPr/>
        </p:nvSpPr>
        <p:spPr>
          <a:xfrm>
            <a:off x="3082174" y="1612131"/>
            <a:ext cx="2797141" cy="2840761"/>
          </a:xfrm>
          <a:prstGeom prst="roundRect">
            <a:avLst/>
          </a:prstGeom>
          <a:solidFill>
            <a:schemeClr val="bg2">
              <a:lumMod val="9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Roboto Light" panose="02000000000000000000" pitchFamily="2" charset="0"/>
              <a:ea typeface="Roboto Light" panose="02000000000000000000" pitchFamily="2" charset="0"/>
              <a:cs typeface="+mn-cs"/>
            </a:endParaRPr>
          </a:p>
        </p:txBody>
      </p:sp>
      <p:sp>
        <p:nvSpPr>
          <p:cNvPr id="9" name="Prostokąt: zaokrąglone rogi 4">
            <a:extLst>
              <a:ext uri="{FF2B5EF4-FFF2-40B4-BE49-F238E27FC236}">
                <a16:creationId xmlns:a16="http://schemas.microsoft.com/office/drawing/2014/main" id="{1C9D801F-3914-4A27-BAF7-1679A4789EA3}"/>
              </a:ext>
            </a:extLst>
          </p:cNvPr>
          <p:cNvSpPr/>
          <p:nvPr/>
        </p:nvSpPr>
        <p:spPr>
          <a:xfrm>
            <a:off x="5976563" y="1654189"/>
            <a:ext cx="2797141" cy="2840762"/>
          </a:xfrm>
          <a:prstGeom prst="roundRect">
            <a:avLst/>
          </a:prstGeom>
          <a:solidFill>
            <a:schemeClr val="bg2">
              <a:lumMod val="9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Roboto Light" panose="02000000000000000000" pitchFamily="2" charset="0"/>
              <a:ea typeface="Roboto Light" panose="02000000000000000000" pitchFamily="2" charset="0"/>
              <a:cs typeface="+mn-cs"/>
            </a:endParaRPr>
          </a:p>
        </p:txBody>
      </p:sp>
      <p:sp>
        <p:nvSpPr>
          <p:cNvPr id="6" name="Prostokąt: zaokrąglone rogi 4">
            <a:extLst>
              <a:ext uri="{FF2B5EF4-FFF2-40B4-BE49-F238E27FC236}">
                <a16:creationId xmlns:a16="http://schemas.microsoft.com/office/drawing/2014/main" id="{9F71D8B4-EC81-42E8-9E52-08DC77C0AD13}"/>
              </a:ext>
            </a:extLst>
          </p:cNvPr>
          <p:cNvSpPr/>
          <p:nvPr/>
        </p:nvSpPr>
        <p:spPr>
          <a:xfrm>
            <a:off x="1458853" y="430600"/>
            <a:ext cx="6132012" cy="826129"/>
          </a:xfrm>
          <a:prstGeom prst="roundRect">
            <a:avLst/>
          </a:prstGeom>
          <a:solidFill>
            <a:schemeClr val="bg2">
              <a:lumMod val="9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Roboto Light" panose="02000000000000000000" pitchFamily="2" charset="0"/>
              <a:ea typeface="Roboto Light" panose="02000000000000000000" pitchFamily="2" charset="0"/>
              <a:cs typeface="+mn-cs"/>
            </a:endParaRPr>
          </a:p>
        </p:txBody>
      </p:sp>
      <p:sp>
        <p:nvSpPr>
          <p:cNvPr id="28675" name="Tytuł 1"/>
          <p:cNvSpPr txBox="1">
            <a:spLocks/>
          </p:cNvSpPr>
          <p:nvPr/>
        </p:nvSpPr>
        <p:spPr bwMode="auto">
          <a:xfrm>
            <a:off x="520700" y="699542"/>
            <a:ext cx="8315325" cy="357188"/>
          </a:xfrm>
          <a:prstGeom prst="rect">
            <a:avLst/>
          </a:prstGeom>
          <a:noFill/>
          <a:ln w="9525">
            <a:noFill/>
            <a:miter lim="800000"/>
            <a:headEnd/>
            <a:tailEnd/>
          </a:ln>
        </p:spPr>
        <p:txBody>
          <a:bodyPr/>
          <a:lstStyle/>
          <a:p>
            <a:pPr algn="ctr"/>
            <a:r>
              <a:rPr lang="pl-PL" sz="2000" b="1" dirty="0">
                <a:latin typeface="+mn-lt"/>
              </a:rPr>
              <a:t>Cele Akcji 1 Edukacji Szkolnej </a:t>
            </a:r>
          </a:p>
        </p:txBody>
      </p:sp>
      <p:sp>
        <p:nvSpPr>
          <p:cNvPr id="28676" name="pole tekstowe 4"/>
          <p:cNvSpPr txBox="1">
            <a:spLocks noChangeArrowheads="1"/>
          </p:cNvSpPr>
          <p:nvPr/>
        </p:nvSpPr>
        <p:spPr bwMode="auto">
          <a:xfrm>
            <a:off x="467544" y="1714445"/>
            <a:ext cx="2251100" cy="2539157"/>
          </a:xfrm>
          <a:prstGeom prst="rect">
            <a:avLst/>
          </a:prstGeom>
          <a:noFill/>
          <a:ln w="9525">
            <a:noFill/>
            <a:miter lim="800000"/>
            <a:headEnd/>
            <a:tailEnd/>
          </a:ln>
        </p:spPr>
        <p:txBody>
          <a:bodyPr wrap="square">
            <a:spAutoFit/>
          </a:bodyPr>
          <a:lstStyle/>
          <a:p>
            <a:pPr lvl="0">
              <a:spcAft>
                <a:spcPts val="600"/>
              </a:spcAft>
            </a:pPr>
            <a:r>
              <a:rPr lang="pl-PL" sz="1100" b="1" dirty="0">
                <a:solidFill>
                  <a:srgbClr val="007FC8"/>
                </a:solidFill>
                <a:latin typeface="Roboto" pitchFamily="2" charset="0"/>
              </a:rPr>
              <a:t>Wzmocnienie europejskiego wymiaru nauczania i uczenia się poprzez:</a:t>
            </a:r>
          </a:p>
          <a:p>
            <a:pPr marL="171450" lvl="0" indent="-171450">
              <a:buFont typeface="Arial" panose="020B0604020202020204" pitchFamily="34" charset="0"/>
              <a:buChar char="•"/>
            </a:pPr>
            <a:r>
              <a:rPr lang="pl-PL" sz="1100" dirty="0">
                <a:cs typeface="Calibri" panose="020F0502020204030204" pitchFamily="34" charset="0"/>
              </a:rPr>
              <a:t>promowanie wartości takich jak: włączenie społeczne, różnorodność, tolerancja i uczestnictwo w życiu demokratycznym</a:t>
            </a:r>
          </a:p>
          <a:p>
            <a:pPr marL="171450" lvl="0" indent="-171450">
              <a:buFont typeface="Arial" panose="020B0604020202020204" pitchFamily="34" charset="0"/>
              <a:buChar char="•"/>
            </a:pPr>
            <a:r>
              <a:rPr lang="pl-PL" sz="1100" dirty="0">
                <a:cs typeface="Calibri" panose="020F0502020204030204" pitchFamily="34" charset="0"/>
              </a:rPr>
              <a:t>promowanie wiedzy na temat wspólnego europejskiego dziedzictwa i różnorodności</a:t>
            </a:r>
          </a:p>
          <a:p>
            <a:pPr marL="171450" lvl="0" indent="-171450">
              <a:buFont typeface="Arial" panose="020B0604020202020204" pitchFamily="34" charset="0"/>
              <a:buChar char="•"/>
            </a:pPr>
            <a:r>
              <a:rPr lang="pl-PL" sz="1100" dirty="0">
                <a:cs typeface="Calibri" panose="020F0502020204030204" pitchFamily="34" charset="0"/>
              </a:rPr>
              <a:t>wspieranie rozwoju sieci zawodowych w całej Europie</a:t>
            </a:r>
          </a:p>
          <a:p>
            <a:pPr>
              <a:spcAft>
                <a:spcPts val="600"/>
              </a:spcAft>
            </a:pPr>
            <a:endParaRPr lang="pl-PL" sz="1100" b="1" dirty="0">
              <a:solidFill>
                <a:srgbClr val="007FC8"/>
              </a:solidFill>
              <a:latin typeface="Roboto" pitchFamily="2" charset="0"/>
            </a:endParaRPr>
          </a:p>
        </p:txBody>
      </p:sp>
      <p:sp>
        <p:nvSpPr>
          <p:cNvPr id="28677" name="pole tekstowe 5"/>
          <p:cNvSpPr txBox="1">
            <a:spLocks noChangeArrowheads="1"/>
          </p:cNvSpPr>
          <p:nvPr/>
        </p:nvSpPr>
        <p:spPr bwMode="auto">
          <a:xfrm>
            <a:off x="3242024" y="1742856"/>
            <a:ext cx="2515765" cy="2970044"/>
          </a:xfrm>
          <a:prstGeom prst="rect">
            <a:avLst/>
          </a:prstGeom>
          <a:noFill/>
          <a:ln w="9525">
            <a:noFill/>
            <a:miter lim="800000"/>
            <a:headEnd/>
            <a:tailEnd/>
          </a:ln>
        </p:spPr>
        <p:txBody>
          <a:bodyPr wrap="square">
            <a:spAutoFit/>
          </a:bodyPr>
          <a:lstStyle/>
          <a:p>
            <a:pPr lvl="0"/>
            <a:r>
              <a:rPr lang="pl-PL" sz="1100" b="1" dirty="0">
                <a:solidFill>
                  <a:srgbClr val="007FC8"/>
                </a:solidFill>
                <a:latin typeface="Roboto" pitchFamily="2" charset="0"/>
              </a:rPr>
              <a:t>Podnoszenie jakości nauczania </a:t>
            </a:r>
            <a:br>
              <a:rPr lang="pl-PL" sz="1100" b="1" dirty="0">
                <a:solidFill>
                  <a:srgbClr val="007FC8"/>
                </a:solidFill>
                <a:latin typeface="Roboto" pitchFamily="2" charset="0"/>
              </a:rPr>
            </a:br>
            <a:r>
              <a:rPr lang="pl-PL" sz="1100" b="1" dirty="0">
                <a:solidFill>
                  <a:srgbClr val="007FC8"/>
                </a:solidFill>
                <a:latin typeface="Roboto" pitchFamily="2" charset="0"/>
              </a:rPr>
              <a:t>i uczenia się w edukacji szkolnej poprzez:</a:t>
            </a:r>
          </a:p>
          <a:p>
            <a:pPr lvl="0"/>
            <a:endParaRPr lang="pl-PL" sz="1100" b="1" dirty="0">
              <a:solidFill>
                <a:srgbClr val="007FC8"/>
              </a:solidFill>
              <a:latin typeface="Roboto" pitchFamily="2" charset="0"/>
            </a:endParaRPr>
          </a:p>
          <a:p>
            <a:pPr marL="171450" lvl="0" indent="-171450">
              <a:buFont typeface="Arial" panose="020B0604020202020204" pitchFamily="34" charset="0"/>
              <a:buChar char="•"/>
            </a:pPr>
            <a:r>
              <a:rPr lang="pl-PL" sz="1100" dirty="0">
                <a:cs typeface="Calibri" panose="020F0502020204030204" pitchFamily="34" charset="0"/>
              </a:rPr>
              <a:t>wspieranie rozwoju zawodowego nauczycieli, dyrektorów szkół i innych pracowników szkół</a:t>
            </a:r>
          </a:p>
          <a:p>
            <a:pPr marL="171450" lvl="0" indent="-171450">
              <a:buFont typeface="Arial" panose="020B0604020202020204" pitchFamily="34" charset="0"/>
              <a:buChar char="•"/>
            </a:pPr>
            <a:r>
              <a:rPr lang="pl-PL" sz="1100" dirty="0">
                <a:cs typeface="Calibri" panose="020F0502020204030204" pitchFamily="34" charset="0"/>
              </a:rPr>
              <a:t>promowanie wykorzystywania nowych technologii i innowacyjnych metod nauczania</a:t>
            </a:r>
          </a:p>
          <a:p>
            <a:pPr marL="171450" lvl="0" indent="-171450">
              <a:buFont typeface="Arial" panose="020B0604020202020204" pitchFamily="34" charset="0"/>
              <a:buChar char="•"/>
            </a:pPr>
            <a:r>
              <a:rPr lang="pl-PL" sz="1100" dirty="0">
                <a:cs typeface="Calibri" panose="020F0502020204030204" pitchFamily="34" charset="0"/>
              </a:rPr>
              <a:t>poprawę nauki języków obcych i zwiększanie różnorodności językowej w szkołach</a:t>
            </a:r>
          </a:p>
          <a:p>
            <a:pPr marL="171450" lvl="0" indent="-171450">
              <a:buFont typeface="Arial" panose="020B0604020202020204" pitchFamily="34" charset="0"/>
              <a:buChar char="•"/>
            </a:pPr>
            <a:r>
              <a:rPr lang="pl-PL" sz="1100" dirty="0">
                <a:cs typeface="Calibri" panose="020F0502020204030204" pitchFamily="34" charset="0"/>
              </a:rPr>
              <a:t>wspieranie wymiany najlepszych praktyk w dziedzinie nauczania i rozwoju szkół</a:t>
            </a:r>
          </a:p>
          <a:p>
            <a:pPr>
              <a:spcAft>
                <a:spcPts val="600"/>
              </a:spcAft>
            </a:pPr>
            <a:endParaRPr lang="pl-PL" sz="1100" b="1" dirty="0">
              <a:solidFill>
                <a:srgbClr val="007FC8"/>
              </a:solidFill>
              <a:latin typeface="Roboto" pitchFamily="2" charset="0"/>
            </a:endParaRPr>
          </a:p>
        </p:txBody>
      </p:sp>
      <p:sp>
        <p:nvSpPr>
          <p:cNvPr id="28679" name="pole tekstowe 7"/>
          <p:cNvSpPr txBox="1">
            <a:spLocks noChangeArrowheads="1"/>
          </p:cNvSpPr>
          <p:nvPr/>
        </p:nvSpPr>
        <p:spPr bwMode="auto">
          <a:xfrm>
            <a:off x="6073812" y="1645571"/>
            <a:ext cx="2602644" cy="2800767"/>
          </a:xfrm>
          <a:prstGeom prst="rect">
            <a:avLst/>
          </a:prstGeom>
          <a:noFill/>
          <a:ln w="9525">
            <a:noFill/>
            <a:miter lim="800000"/>
            <a:headEnd/>
            <a:tailEnd/>
          </a:ln>
        </p:spPr>
        <p:txBody>
          <a:bodyPr wrap="square">
            <a:spAutoFit/>
          </a:bodyPr>
          <a:lstStyle/>
          <a:p>
            <a:pPr lvl="0"/>
            <a:r>
              <a:rPr lang="pl-PL" sz="1100" b="1" dirty="0">
                <a:solidFill>
                  <a:srgbClr val="007FC8"/>
                </a:solidFill>
                <a:latin typeface="Roboto" pitchFamily="2" charset="0"/>
              </a:rPr>
              <a:t>Przyczynianie się do tworzenia Europejskiego Obszaru Edukacyjnego poprzez:</a:t>
            </a:r>
          </a:p>
          <a:p>
            <a:pPr lvl="0"/>
            <a:endParaRPr lang="pl-PL" sz="1100" b="1" dirty="0">
              <a:solidFill>
                <a:srgbClr val="007FC8"/>
              </a:solidFill>
              <a:latin typeface="Roboto" pitchFamily="2" charset="0"/>
            </a:endParaRPr>
          </a:p>
          <a:p>
            <a:pPr marL="171450" lvl="0" indent="-171450">
              <a:buFont typeface="Arial" panose="020B0604020202020204" pitchFamily="34" charset="0"/>
              <a:buChar char="•"/>
            </a:pPr>
            <a:r>
              <a:rPr lang="pl-PL" sz="1100" dirty="0">
                <a:cs typeface="Calibri" panose="020F0502020204030204" pitchFamily="34" charset="0"/>
              </a:rPr>
              <a:t>rozwijanie potencjału szkół do angażowania się w wymianę i współpracę transgraniczną oraz realizowanie wysokiej jakości projektów </a:t>
            </a:r>
            <a:r>
              <a:rPr lang="pl-PL" sz="1100" dirty="0" err="1">
                <a:cs typeface="Calibri" panose="020F0502020204030204" pitchFamily="34" charset="0"/>
              </a:rPr>
              <a:t>mobilnościowych</a:t>
            </a:r>
            <a:endParaRPr lang="pl-PL" sz="1100" dirty="0">
              <a:cs typeface="Calibri" panose="020F0502020204030204" pitchFamily="34" charset="0"/>
            </a:endParaRPr>
          </a:p>
          <a:p>
            <a:pPr marL="171450" lvl="0" indent="-171450">
              <a:buFont typeface="Arial" panose="020B0604020202020204" pitchFamily="34" charset="0"/>
              <a:buChar char="•"/>
            </a:pPr>
            <a:r>
              <a:rPr lang="pl-PL" sz="1100" dirty="0">
                <a:cs typeface="Calibri" panose="020F0502020204030204" pitchFamily="34" charset="0"/>
              </a:rPr>
              <a:t>stworzenie realnej szansy wyjazdu edukacyjnego w ramach edukacji szkolnej dla każdego ucznia i pracownika szkoły</a:t>
            </a:r>
          </a:p>
          <a:p>
            <a:pPr marL="171450" lvl="0" indent="-171450">
              <a:buFont typeface="Arial" panose="020B0604020202020204" pitchFamily="34" charset="0"/>
              <a:buChar char="•"/>
            </a:pPr>
            <a:r>
              <a:rPr lang="pl-PL" sz="1100" dirty="0">
                <a:cs typeface="Calibri" panose="020F0502020204030204" pitchFamily="34" charset="0"/>
              </a:rPr>
              <a:t>wspieranie uznawania efektów uczenia się wśród uczniów i kadry zdobytych w trakcie mobilności zagranicznej</a:t>
            </a:r>
          </a:p>
        </p:txBody>
      </p:sp>
      <p:cxnSp>
        <p:nvCxnSpPr>
          <p:cNvPr id="10" name="Łącznik prosty ze strzałką 9">
            <a:extLst>
              <a:ext uri="{FF2B5EF4-FFF2-40B4-BE49-F238E27FC236}">
                <a16:creationId xmlns:a16="http://schemas.microsoft.com/office/drawing/2014/main" id="{3080B5F8-73A9-44D4-9FBC-60F1514BCB0F}"/>
              </a:ext>
            </a:extLst>
          </p:cNvPr>
          <p:cNvCxnSpPr>
            <a:cxnSpLocks/>
          </p:cNvCxnSpPr>
          <p:nvPr/>
        </p:nvCxnSpPr>
        <p:spPr>
          <a:xfrm flipH="1">
            <a:off x="1939225" y="1159045"/>
            <a:ext cx="292987" cy="523412"/>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cxnSp>
        <p:nvCxnSpPr>
          <p:cNvPr id="12" name="Łącznik prosty ze strzałką 11">
            <a:extLst>
              <a:ext uri="{FF2B5EF4-FFF2-40B4-BE49-F238E27FC236}">
                <a16:creationId xmlns:a16="http://schemas.microsoft.com/office/drawing/2014/main" id="{8FF01A53-F105-40F2-8D78-55BE8FDBD95A}"/>
              </a:ext>
            </a:extLst>
          </p:cNvPr>
          <p:cNvCxnSpPr/>
          <p:nvPr/>
        </p:nvCxnSpPr>
        <p:spPr>
          <a:xfrm>
            <a:off x="6430752" y="1252090"/>
            <a:ext cx="504056" cy="360040"/>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cxnSp>
        <p:nvCxnSpPr>
          <p:cNvPr id="13" name="Łącznik prosty ze strzałką 12">
            <a:extLst>
              <a:ext uri="{FF2B5EF4-FFF2-40B4-BE49-F238E27FC236}">
                <a16:creationId xmlns:a16="http://schemas.microsoft.com/office/drawing/2014/main" id="{088B78FD-961F-4E7A-9A38-558C21023C98}"/>
              </a:ext>
            </a:extLst>
          </p:cNvPr>
          <p:cNvCxnSpPr>
            <a:cxnSpLocks/>
          </p:cNvCxnSpPr>
          <p:nvPr/>
        </p:nvCxnSpPr>
        <p:spPr>
          <a:xfrm>
            <a:off x="4480744" y="1159045"/>
            <a:ext cx="0" cy="597514"/>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spTree>
    <p:extLst>
      <p:ext uri="{BB962C8B-B14F-4D97-AF65-F5344CB8AC3E}">
        <p14:creationId xmlns:p14="http://schemas.microsoft.com/office/powerpoint/2010/main" val="3949638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000"/>
                                        <p:tgtEl>
                                          <p:spTgt spid="13"/>
                                        </p:tgtEl>
                                      </p:cBhvr>
                                    </p:animEffect>
                                    <p:anim calcmode="lin" valueType="num">
                                      <p:cBhvr>
                                        <p:cTn id="22" dur="1000" fill="hold"/>
                                        <p:tgtEl>
                                          <p:spTgt spid="13"/>
                                        </p:tgtEl>
                                        <p:attrNameLst>
                                          <p:attrName>ppt_x</p:attrName>
                                        </p:attrNameLst>
                                      </p:cBhvr>
                                      <p:tavLst>
                                        <p:tav tm="0">
                                          <p:val>
                                            <p:strVal val="#ppt_x"/>
                                          </p:val>
                                        </p:tav>
                                        <p:tav tm="100000">
                                          <p:val>
                                            <p:strVal val="#ppt_x"/>
                                          </p:val>
                                        </p:tav>
                                      </p:tavLst>
                                    </p:anim>
                                    <p:anim calcmode="lin" valueType="num">
                                      <p:cBhvr>
                                        <p:cTn id="2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rostokąt: zaokrąglone rogi 4">
            <a:extLst>
              <a:ext uri="{FF2B5EF4-FFF2-40B4-BE49-F238E27FC236}">
                <a16:creationId xmlns:a16="http://schemas.microsoft.com/office/drawing/2014/main" id="{5AA8454D-95E6-49FA-B793-E9F7E99E2414}"/>
              </a:ext>
            </a:extLst>
          </p:cNvPr>
          <p:cNvSpPr/>
          <p:nvPr/>
        </p:nvSpPr>
        <p:spPr>
          <a:xfrm>
            <a:off x="201553" y="564985"/>
            <a:ext cx="8272017" cy="504056"/>
          </a:xfrm>
          <a:prstGeom prst="roundRect">
            <a:avLst/>
          </a:prstGeom>
          <a:solidFill>
            <a:schemeClr val="bg2">
              <a:lumMod val="9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Roboto Light" panose="02000000000000000000" pitchFamily="2" charset="0"/>
              <a:ea typeface="Roboto Light" panose="02000000000000000000" pitchFamily="2" charset="0"/>
              <a:cs typeface="+mn-cs"/>
            </a:endParaRPr>
          </a:p>
        </p:txBody>
      </p:sp>
      <p:sp>
        <p:nvSpPr>
          <p:cNvPr id="4" name="Tytuł 1"/>
          <p:cNvSpPr txBox="1">
            <a:spLocks/>
          </p:cNvSpPr>
          <p:nvPr/>
        </p:nvSpPr>
        <p:spPr bwMode="auto">
          <a:xfrm>
            <a:off x="251520" y="627534"/>
            <a:ext cx="8222050" cy="504056"/>
          </a:xfrm>
          <a:prstGeom prst="rect">
            <a:avLst/>
          </a:prstGeom>
          <a:noFill/>
          <a:ln w="9525">
            <a:noFill/>
            <a:miter lim="800000"/>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pl-PL" sz="2800" b="1" i="0" u="none" strike="noStrike" kern="1200" cap="none" spc="0" normalizeH="0" baseline="0" noProof="0" dirty="0">
                <a:ln>
                  <a:noFill/>
                </a:ln>
                <a:effectLst/>
                <a:uLnTx/>
                <a:uFillTx/>
                <a:latin typeface="Calibri"/>
                <a:ea typeface="+mn-ea"/>
                <a:cs typeface="Arial" charset="0"/>
              </a:rPr>
              <a:t>CELE PROGRAMU – Kształcenie i Szkolenie Z</a:t>
            </a:r>
            <a:r>
              <a:rPr kumimoji="0" lang="pl-PL" sz="2800" b="1" i="0" u="none" strike="noStrike" kern="1200" cap="none" spc="0" normalizeH="0" baseline="0" noProof="0" dirty="0" err="1">
                <a:ln>
                  <a:noFill/>
                </a:ln>
                <a:effectLst/>
                <a:uLnTx/>
                <a:uFillTx/>
                <a:latin typeface="Calibri"/>
                <a:ea typeface="+mn-ea"/>
                <a:cs typeface="Arial" charset="0"/>
              </a:rPr>
              <a:t>awodowe</a:t>
            </a:r>
            <a:endParaRPr kumimoji="0" lang="pl-PL" sz="2800" b="1" i="0" u="none" strike="noStrike" kern="1200" cap="none" spc="0" normalizeH="0" baseline="0" noProof="0" dirty="0">
              <a:ln>
                <a:noFill/>
              </a:ln>
              <a:effectLst/>
              <a:uLnTx/>
              <a:uFillTx/>
              <a:latin typeface="Calibri"/>
              <a:ea typeface="+mn-ea"/>
              <a:cs typeface="Arial" charset="0"/>
            </a:endParaRPr>
          </a:p>
        </p:txBody>
      </p:sp>
      <p:sp>
        <p:nvSpPr>
          <p:cNvPr id="8" name="Prostokąt: zaokrąglone rogi 4">
            <a:extLst>
              <a:ext uri="{FF2B5EF4-FFF2-40B4-BE49-F238E27FC236}">
                <a16:creationId xmlns:a16="http://schemas.microsoft.com/office/drawing/2014/main" id="{B4A23A01-B762-4C1F-9BE0-A0621E2A6734}"/>
              </a:ext>
            </a:extLst>
          </p:cNvPr>
          <p:cNvSpPr/>
          <p:nvPr/>
        </p:nvSpPr>
        <p:spPr>
          <a:xfrm>
            <a:off x="73807" y="1143531"/>
            <a:ext cx="8626226" cy="410706"/>
          </a:xfrm>
          <a:prstGeom prst="roundRect">
            <a:avLst/>
          </a:prstGeom>
          <a:solidFill>
            <a:schemeClr val="bg2">
              <a:lumMod val="9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Aft>
                <a:spcPts val="600"/>
              </a:spcAft>
              <a:defRPr/>
            </a:pPr>
            <a:r>
              <a:rPr lang="pl-PL" b="1">
                <a:solidFill>
                  <a:srgbClr val="6B9F47"/>
                </a:solidFill>
                <a:cs typeface="Arial" charset="0"/>
              </a:rPr>
              <a:t>Cel ogólny </a:t>
            </a:r>
            <a:endParaRPr lang="pl-PL" b="1" dirty="0">
              <a:solidFill>
                <a:srgbClr val="6B9F47"/>
              </a:solidFill>
              <a:cs typeface="Arial" charset="0"/>
            </a:endParaRPr>
          </a:p>
        </p:txBody>
      </p:sp>
      <p:sp>
        <p:nvSpPr>
          <p:cNvPr id="9" name="Prostokąt: zaokrąglone rogi 4">
            <a:extLst>
              <a:ext uri="{FF2B5EF4-FFF2-40B4-BE49-F238E27FC236}">
                <a16:creationId xmlns:a16="http://schemas.microsoft.com/office/drawing/2014/main" id="{8617F264-809D-4580-B062-CE5FA8EEC23E}"/>
              </a:ext>
            </a:extLst>
          </p:cNvPr>
          <p:cNvSpPr/>
          <p:nvPr/>
        </p:nvSpPr>
        <p:spPr>
          <a:xfrm>
            <a:off x="73807" y="1738742"/>
            <a:ext cx="3748428" cy="859626"/>
          </a:xfrm>
          <a:prstGeom prst="roundRect">
            <a:avLst/>
          </a:prstGeom>
          <a:solidFill>
            <a:schemeClr val="bg2">
              <a:lumMod val="9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Roboto Light" panose="02000000000000000000" pitchFamily="2" charset="0"/>
              <a:ea typeface="Roboto Light" panose="02000000000000000000" pitchFamily="2" charset="0"/>
              <a:cs typeface="+mn-cs"/>
            </a:endParaRPr>
          </a:p>
        </p:txBody>
      </p:sp>
      <p:sp>
        <p:nvSpPr>
          <p:cNvPr id="6" name="pole tekstowe 4"/>
          <p:cNvSpPr txBox="1">
            <a:spLocks noChangeArrowheads="1"/>
          </p:cNvSpPr>
          <p:nvPr/>
        </p:nvSpPr>
        <p:spPr bwMode="auto">
          <a:xfrm>
            <a:off x="211730" y="1757783"/>
            <a:ext cx="3610504" cy="830997"/>
          </a:xfrm>
          <a:prstGeom prst="rect">
            <a:avLst/>
          </a:prstGeom>
          <a:noFill/>
          <a:ln w="9525">
            <a:noFill/>
            <a:miter lim="800000"/>
            <a:headEnd/>
            <a:tailEnd/>
          </a:ln>
        </p:spPr>
        <p:txBody>
          <a:bodyPr wrap="square">
            <a:spAutoFit/>
          </a:bodyPr>
          <a:lstStyle/>
          <a:p>
            <a:pPr marL="0" marR="0" lvl="0" indent="0" algn="l" defTabSz="914400" rtl="0" eaLnBrk="1" fontAlgn="base" latinLnBrk="0" hangingPunct="1">
              <a:lnSpc>
                <a:spcPct val="100000"/>
              </a:lnSpc>
              <a:spcBef>
                <a:spcPct val="0"/>
              </a:spcBef>
              <a:spcAft>
                <a:spcPts val="600"/>
              </a:spcAft>
              <a:buClrTx/>
              <a:buSzTx/>
              <a:buFontTx/>
              <a:buNone/>
              <a:tabLst/>
              <a:defRPr/>
            </a:pPr>
            <a:r>
              <a:rPr kumimoji="0" lang="pl-PL" sz="1200" b="0" i="0" u="none" strike="noStrike" kern="1200" cap="none" spc="0" normalizeH="0" baseline="0" noProof="0" dirty="0">
                <a:ln>
                  <a:noFill/>
                </a:ln>
                <a:solidFill>
                  <a:prstClr val="black"/>
                </a:solidFill>
                <a:effectLst/>
                <a:uLnTx/>
                <a:uFillTx/>
                <a:latin typeface="Calibri"/>
                <a:ea typeface="+mn-ea"/>
                <a:cs typeface="Arial" charset="0"/>
              </a:rPr>
              <a:t>Wspieranie edukacyjnego, zawodowego i osobistego </a:t>
            </a:r>
            <a:r>
              <a:rPr kumimoji="0" lang="pl-PL" sz="1200" b="1" i="0" u="none" strike="noStrike" kern="1200" cap="small" spc="0" normalizeH="0" baseline="0" noProof="0" dirty="0">
                <a:ln>
                  <a:noFill/>
                </a:ln>
                <a:solidFill>
                  <a:prstClr val="black"/>
                </a:solidFill>
                <a:effectLst/>
                <a:uLnTx/>
                <a:uFillTx/>
                <a:latin typeface="Calibri"/>
                <a:ea typeface="+mn-ea"/>
                <a:cs typeface="Arial" charset="0"/>
              </a:rPr>
              <a:t>rozwoju osób</a:t>
            </a:r>
            <a:r>
              <a:rPr kumimoji="0" lang="pl-PL" sz="1200" b="0" i="0" u="none" strike="noStrike" kern="1200" cap="none" spc="0" normalizeH="0" baseline="0" noProof="0" dirty="0">
                <a:ln>
                  <a:noFill/>
                </a:ln>
                <a:solidFill>
                  <a:prstClr val="black"/>
                </a:solidFill>
                <a:effectLst/>
                <a:uLnTx/>
                <a:uFillTx/>
                <a:latin typeface="Calibri"/>
                <a:ea typeface="+mn-ea"/>
                <a:cs typeface="Arial" charset="0"/>
              </a:rPr>
              <a:t>, poprzez uczenie i kształcenie się przez całe życie w obszarach edukacji, szkoleń, młodzieży i sportu w Europie i poza nią. </a:t>
            </a:r>
          </a:p>
        </p:txBody>
      </p:sp>
      <p:sp>
        <p:nvSpPr>
          <p:cNvPr id="10" name="Prostokąt: zaokrąglone rogi 4">
            <a:extLst>
              <a:ext uri="{FF2B5EF4-FFF2-40B4-BE49-F238E27FC236}">
                <a16:creationId xmlns:a16="http://schemas.microsoft.com/office/drawing/2014/main" id="{B2E10157-2957-4156-BF7F-624C9C0703B5}"/>
              </a:ext>
            </a:extLst>
          </p:cNvPr>
          <p:cNvSpPr/>
          <p:nvPr/>
        </p:nvSpPr>
        <p:spPr>
          <a:xfrm>
            <a:off x="4746812" y="1751810"/>
            <a:ext cx="3886169" cy="859626"/>
          </a:xfrm>
          <a:prstGeom prst="roundRect">
            <a:avLst/>
          </a:prstGeom>
          <a:solidFill>
            <a:schemeClr val="bg2">
              <a:lumMod val="9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Roboto Light" panose="02000000000000000000" pitchFamily="2" charset="0"/>
              <a:ea typeface="Roboto Light" panose="02000000000000000000" pitchFamily="2" charset="0"/>
              <a:cs typeface="+mn-cs"/>
            </a:endParaRPr>
          </a:p>
        </p:txBody>
      </p:sp>
      <p:sp>
        <p:nvSpPr>
          <p:cNvPr id="2" name="Prostokąt 1">
            <a:extLst>
              <a:ext uri="{FF2B5EF4-FFF2-40B4-BE49-F238E27FC236}">
                <a16:creationId xmlns:a16="http://schemas.microsoft.com/office/drawing/2014/main" id="{63C69E25-D1BB-4525-93E9-CB44388CAF2E}"/>
              </a:ext>
            </a:extLst>
          </p:cNvPr>
          <p:cNvSpPr/>
          <p:nvPr/>
        </p:nvSpPr>
        <p:spPr>
          <a:xfrm>
            <a:off x="4840941" y="1767370"/>
            <a:ext cx="3792040" cy="830997"/>
          </a:xfrm>
          <a:prstGeom prst="rect">
            <a:avLst/>
          </a:prstGeom>
        </p:spPr>
        <p:txBody>
          <a:bodyPr wrap="square">
            <a:spAutoFit/>
          </a:bodyPr>
          <a:lstStyle/>
          <a:p>
            <a:r>
              <a:rPr lang="pl-PL" sz="1200" dirty="0">
                <a:solidFill>
                  <a:prstClr val="black"/>
                </a:solidFill>
                <a:latin typeface="Calibri"/>
              </a:rPr>
              <a:t>Przyczynianie się w ten sposób do zrównoważonego wzrostu, wysokiej jakości miejsc pracy i spójności społecznej, pobudzania innowacji i wzmacniania tożsamości europejskiej oraz aktywnego obywatelstwa.</a:t>
            </a:r>
          </a:p>
        </p:txBody>
      </p:sp>
      <p:sp>
        <p:nvSpPr>
          <p:cNvPr id="11" name="Prostokąt: zaokrąglone rogi 4">
            <a:extLst>
              <a:ext uri="{FF2B5EF4-FFF2-40B4-BE49-F238E27FC236}">
                <a16:creationId xmlns:a16="http://schemas.microsoft.com/office/drawing/2014/main" id="{194E2A19-10BE-4E36-9770-DAD2151085A8}"/>
              </a:ext>
            </a:extLst>
          </p:cNvPr>
          <p:cNvSpPr/>
          <p:nvPr/>
        </p:nvSpPr>
        <p:spPr>
          <a:xfrm>
            <a:off x="138048" y="2847563"/>
            <a:ext cx="8626226" cy="410706"/>
          </a:xfrm>
          <a:prstGeom prst="roundRect">
            <a:avLst/>
          </a:prstGeom>
          <a:solidFill>
            <a:schemeClr val="bg2">
              <a:lumMod val="9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Aft>
                <a:spcPts val="600"/>
              </a:spcAft>
              <a:defRPr/>
            </a:pPr>
            <a:r>
              <a:rPr lang="pl-PL" b="1" dirty="0">
                <a:solidFill>
                  <a:srgbClr val="6B9F47"/>
                </a:solidFill>
                <a:cs typeface="Arial" charset="0"/>
              </a:rPr>
              <a:t>Cel szczegółowe</a:t>
            </a:r>
          </a:p>
        </p:txBody>
      </p:sp>
      <p:cxnSp>
        <p:nvCxnSpPr>
          <p:cNvPr id="12" name="Łącznik prosty ze strzałką 11">
            <a:extLst>
              <a:ext uri="{FF2B5EF4-FFF2-40B4-BE49-F238E27FC236}">
                <a16:creationId xmlns:a16="http://schemas.microsoft.com/office/drawing/2014/main" id="{03B08C92-2E9C-4D70-A910-7D325A0BE968}"/>
              </a:ext>
            </a:extLst>
          </p:cNvPr>
          <p:cNvCxnSpPr/>
          <p:nvPr/>
        </p:nvCxnSpPr>
        <p:spPr>
          <a:xfrm>
            <a:off x="5321767" y="1453727"/>
            <a:ext cx="504056" cy="360040"/>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cxnSp>
        <p:nvCxnSpPr>
          <p:cNvPr id="13" name="Łącznik prosty ze strzałką 12">
            <a:extLst>
              <a:ext uri="{FF2B5EF4-FFF2-40B4-BE49-F238E27FC236}">
                <a16:creationId xmlns:a16="http://schemas.microsoft.com/office/drawing/2014/main" id="{119FF0E7-9901-4D04-8D05-376BB79723B2}"/>
              </a:ext>
            </a:extLst>
          </p:cNvPr>
          <p:cNvCxnSpPr>
            <a:cxnSpLocks/>
          </p:cNvCxnSpPr>
          <p:nvPr/>
        </p:nvCxnSpPr>
        <p:spPr>
          <a:xfrm flipH="1">
            <a:off x="2131192" y="1414615"/>
            <a:ext cx="517878" cy="367218"/>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cxnSp>
        <p:nvCxnSpPr>
          <p:cNvPr id="15" name="Łącznik prosty ze strzałką 14">
            <a:extLst>
              <a:ext uri="{FF2B5EF4-FFF2-40B4-BE49-F238E27FC236}">
                <a16:creationId xmlns:a16="http://schemas.microsoft.com/office/drawing/2014/main" id="{3FD22716-A664-4D02-ADB8-4E6D1F1B51E8}"/>
              </a:ext>
            </a:extLst>
          </p:cNvPr>
          <p:cNvCxnSpPr/>
          <p:nvPr/>
        </p:nvCxnSpPr>
        <p:spPr>
          <a:xfrm>
            <a:off x="6356499" y="3178633"/>
            <a:ext cx="504056" cy="360040"/>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cxnSp>
        <p:nvCxnSpPr>
          <p:cNvPr id="16" name="Łącznik prosty ze strzałką 15">
            <a:extLst>
              <a:ext uri="{FF2B5EF4-FFF2-40B4-BE49-F238E27FC236}">
                <a16:creationId xmlns:a16="http://schemas.microsoft.com/office/drawing/2014/main" id="{A51CAE4B-E2FA-4AB7-BDC8-69B779012B21}"/>
              </a:ext>
            </a:extLst>
          </p:cNvPr>
          <p:cNvCxnSpPr>
            <a:cxnSpLocks/>
          </p:cNvCxnSpPr>
          <p:nvPr/>
        </p:nvCxnSpPr>
        <p:spPr>
          <a:xfrm>
            <a:off x="4386920" y="3205027"/>
            <a:ext cx="0" cy="408990"/>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cxnSp>
        <p:nvCxnSpPr>
          <p:cNvPr id="17" name="Łącznik prosty ze strzałką 16">
            <a:extLst>
              <a:ext uri="{FF2B5EF4-FFF2-40B4-BE49-F238E27FC236}">
                <a16:creationId xmlns:a16="http://schemas.microsoft.com/office/drawing/2014/main" id="{92C78D8A-C9C4-4800-9FE7-E3515CD4A4CC}"/>
              </a:ext>
            </a:extLst>
          </p:cNvPr>
          <p:cNvCxnSpPr>
            <a:cxnSpLocks/>
          </p:cNvCxnSpPr>
          <p:nvPr/>
        </p:nvCxnSpPr>
        <p:spPr>
          <a:xfrm flipH="1">
            <a:off x="1395408" y="3171455"/>
            <a:ext cx="517878" cy="367218"/>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sp>
        <p:nvSpPr>
          <p:cNvPr id="18" name="Prostokąt: zaokrąglone rogi 4">
            <a:extLst>
              <a:ext uri="{FF2B5EF4-FFF2-40B4-BE49-F238E27FC236}">
                <a16:creationId xmlns:a16="http://schemas.microsoft.com/office/drawing/2014/main" id="{61D63C5D-9B71-483B-8E3A-A691D62345EE}"/>
              </a:ext>
            </a:extLst>
          </p:cNvPr>
          <p:cNvSpPr/>
          <p:nvPr/>
        </p:nvSpPr>
        <p:spPr>
          <a:xfrm>
            <a:off x="73807" y="3558894"/>
            <a:ext cx="2897994" cy="1289970"/>
          </a:xfrm>
          <a:prstGeom prst="roundRect">
            <a:avLst/>
          </a:prstGeom>
          <a:solidFill>
            <a:schemeClr val="bg2">
              <a:lumMod val="9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spcAft>
                <a:spcPts val="600"/>
              </a:spcAft>
              <a:defRPr/>
            </a:pPr>
            <a:r>
              <a:rPr lang="pl-PL" sz="1200" dirty="0">
                <a:solidFill>
                  <a:prstClr val="black"/>
                </a:solidFill>
                <a:latin typeface="Calibri"/>
                <a:cs typeface="Arial" charset="0"/>
              </a:rPr>
              <a:t>promowanie mobilności edukacyjnej osób i grup, jak również współpracy, włączenia społecznego i równego dostępu, doskonałości, kreatywności i innowacji na szczeblu organizacji i polityki w dziedzinie kształcenia i szkolenia;</a:t>
            </a:r>
          </a:p>
        </p:txBody>
      </p:sp>
      <p:sp>
        <p:nvSpPr>
          <p:cNvPr id="19" name="Prostokąt: zaokrąglone rogi 4">
            <a:extLst>
              <a:ext uri="{FF2B5EF4-FFF2-40B4-BE49-F238E27FC236}">
                <a16:creationId xmlns:a16="http://schemas.microsoft.com/office/drawing/2014/main" id="{EAA63E02-BE53-47B6-AC47-1212A47B9DC4}"/>
              </a:ext>
            </a:extLst>
          </p:cNvPr>
          <p:cNvSpPr/>
          <p:nvPr/>
        </p:nvSpPr>
        <p:spPr>
          <a:xfrm>
            <a:off x="3022331" y="3601528"/>
            <a:ext cx="2897995" cy="1247336"/>
          </a:xfrm>
          <a:prstGeom prst="roundRect">
            <a:avLst/>
          </a:prstGeom>
          <a:solidFill>
            <a:schemeClr val="bg2">
              <a:lumMod val="9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600"/>
              </a:spcAft>
              <a:defRPr/>
            </a:pPr>
            <a:r>
              <a:rPr lang="pl-PL" sz="1200" dirty="0">
                <a:solidFill>
                  <a:prstClr val="black"/>
                </a:solidFill>
                <a:latin typeface="Calibri"/>
                <a:cs typeface="Arial" charset="0"/>
              </a:rPr>
              <a:t>promowanie </a:t>
            </a:r>
            <a:r>
              <a:rPr lang="pl-PL" sz="1200" dirty="0" err="1">
                <a:solidFill>
                  <a:prstClr val="black"/>
                </a:solidFill>
                <a:latin typeface="Calibri"/>
                <a:cs typeface="Arial" charset="0"/>
              </a:rPr>
              <a:t>pozaformalnej</a:t>
            </a:r>
            <a:r>
              <a:rPr lang="pl-PL" sz="1200" dirty="0">
                <a:solidFill>
                  <a:prstClr val="black"/>
                </a:solidFill>
                <a:latin typeface="Calibri"/>
                <a:cs typeface="Arial" charset="0"/>
              </a:rPr>
              <a:t> i nieformalnej mobilności edukacyjnej i aktywnego uczestnictwa wśród osób młodych, jak również współpracy, jakości, integracji, kreatywności i innowacji na poziomie organizacji i polityk </a:t>
            </a:r>
            <a:r>
              <a:rPr lang="pl-PL" sz="1200" b="1" dirty="0">
                <a:solidFill>
                  <a:prstClr val="black"/>
                </a:solidFill>
                <a:latin typeface="Calibri"/>
                <a:cs typeface="Arial" charset="0"/>
              </a:rPr>
              <a:t>w dziedzinie młodzieży;</a:t>
            </a:r>
          </a:p>
        </p:txBody>
      </p:sp>
      <p:sp>
        <p:nvSpPr>
          <p:cNvPr id="20" name="Prostokąt: zaokrąglone rogi 4">
            <a:extLst>
              <a:ext uri="{FF2B5EF4-FFF2-40B4-BE49-F238E27FC236}">
                <a16:creationId xmlns:a16="http://schemas.microsoft.com/office/drawing/2014/main" id="{477E9B6D-6110-4C7F-8A3E-6921B6D97D9E}"/>
              </a:ext>
            </a:extLst>
          </p:cNvPr>
          <p:cNvSpPr/>
          <p:nvPr/>
        </p:nvSpPr>
        <p:spPr>
          <a:xfrm>
            <a:off x="6065440" y="3580211"/>
            <a:ext cx="2821811" cy="1247336"/>
          </a:xfrm>
          <a:prstGeom prst="roundRect">
            <a:avLst/>
          </a:prstGeom>
          <a:solidFill>
            <a:schemeClr val="bg2">
              <a:lumMod val="9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spcAft>
                <a:spcPts val="600"/>
              </a:spcAft>
              <a:defRPr/>
            </a:pPr>
            <a:r>
              <a:rPr lang="pl-PL" sz="1200" dirty="0">
                <a:solidFill>
                  <a:prstClr val="black"/>
                </a:solidFill>
                <a:latin typeface="Calibri"/>
                <a:cs typeface="Arial" charset="0"/>
              </a:rPr>
              <a:t>promowanie mobilności edukacyjnej pracowników sportowych, jak również współpracy, jakości, włączenia społecznego, kreatywności i innowacji na szczeblu organizacji sportowych i polityki w zakresie sportu.</a:t>
            </a:r>
          </a:p>
        </p:txBody>
      </p:sp>
    </p:spTree>
    <p:extLst>
      <p:ext uri="{BB962C8B-B14F-4D97-AF65-F5344CB8AC3E}">
        <p14:creationId xmlns:p14="http://schemas.microsoft.com/office/powerpoint/2010/main" val="2180818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000"/>
                                        <p:tgtEl>
                                          <p:spTgt spid="13"/>
                                        </p:tgtEl>
                                      </p:cBhvr>
                                    </p:animEffect>
                                    <p:anim calcmode="lin" valueType="num">
                                      <p:cBhvr>
                                        <p:cTn id="15" dur="1000" fill="hold"/>
                                        <p:tgtEl>
                                          <p:spTgt spid="13"/>
                                        </p:tgtEl>
                                        <p:attrNameLst>
                                          <p:attrName>ppt_x</p:attrName>
                                        </p:attrNameLst>
                                      </p:cBhvr>
                                      <p:tavLst>
                                        <p:tav tm="0">
                                          <p:val>
                                            <p:strVal val="#ppt_x"/>
                                          </p:val>
                                        </p:tav>
                                        <p:tav tm="100000">
                                          <p:val>
                                            <p:strVal val="#ppt_x"/>
                                          </p:val>
                                        </p:tav>
                                      </p:tavLst>
                                    </p:anim>
                                    <p:anim calcmode="lin" valueType="num">
                                      <p:cBhvr>
                                        <p:cTn id="1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1000"/>
                                        <p:tgtEl>
                                          <p:spTgt spid="15"/>
                                        </p:tgtEl>
                                      </p:cBhvr>
                                    </p:animEffect>
                                    <p:anim calcmode="lin" valueType="num">
                                      <p:cBhvr>
                                        <p:cTn id="22" dur="1000" fill="hold"/>
                                        <p:tgtEl>
                                          <p:spTgt spid="15"/>
                                        </p:tgtEl>
                                        <p:attrNameLst>
                                          <p:attrName>ppt_x</p:attrName>
                                        </p:attrNameLst>
                                      </p:cBhvr>
                                      <p:tavLst>
                                        <p:tav tm="0">
                                          <p:val>
                                            <p:strVal val="#ppt_x"/>
                                          </p:val>
                                        </p:tav>
                                        <p:tav tm="100000">
                                          <p:val>
                                            <p:strVal val="#ppt_x"/>
                                          </p:val>
                                        </p:tav>
                                      </p:tavLst>
                                    </p:anim>
                                    <p:anim calcmode="lin" valueType="num">
                                      <p:cBhvr>
                                        <p:cTn id="23"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1000"/>
                                        <p:tgtEl>
                                          <p:spTgt spid="16"/>
                                        </p:tgtEl>
                                      </p:cBhvr>
                                    </p:animEffect>
                                    <p:anim calcmode="lin" valueType="num">
                                      <p:cBhvr>
                                        <p:cTn id="29" dur="1000" fill="hold"/>
                                        <p:tgtEl>
                                          <p:spTgt spid="16"/>
                                        </p:tgtEl>
                                        <p:attrNameLst>
                                          <p:attrName>ppt_x</p:attrName>
                                        </p:attrNameLst>
                                      </p:cBhvr>
                                      <p:tavLst>
                                        <p:tav tm="0">
                                          <p:val>
                                            <p:strVal val="#ppt_x"/>
                                          </p:val>
                                        </p:tav>
                                        <p:tav tm="100000">
                                          <p:val>
                                            <p:strVal val="#ppt_x"/>
                                          </p:val>
                                        </p:tav>
                                      </p:tavLst>
                                    </p:anim>
                                    <p:anim calcmode="lin" valueType="num">
                                      <p:cBhvr>
                                        <p:cTn id="30"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1000"/>
                                        <p:tgtEl>
                                          <p:spTgt spid="17"/>
                                        </p:tgtEl>
                                      </p:cBhvr>
                                    </p:animEffect>
                                    <p:anim calcmode="lin" valueType="num">
                                      <p:cBhvr>
                                        <p:cTn id="36" dur="1000" fill="hold"/>
                                        <p:tgtEl>
                                          <p:spTgt spid="17"/>
                                        </p:tgtEl>
                                        <p:attrNameLst>
                                          <p:attrName>ppt_x</p:attrName>
                                        </p:attrNameLst>
                                      </p:cBhvr>
                                      <p:tavLst>
                                        <p:tav tm="0">
                                          <p:val>
                                            <p:strVal val="#ppt_x"/>
                                          </p:val>
                                        </p:tav>
                                        <p:tav tm="100000">
                                          <p:val>
                                            <p:strVal val="#ppt_x"/>
                                          </p:val>
                                        </p:tav>
                                      </p:tavLst>
                                    </p:anim>
                                    <p:anim calcmode="lin" valueType="num">
                                      <p:cBhvr>
                                        <p:cTn id="37"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Prostokąt: zaokrąglone rogi 4">
            <a:extLst>
              <a:ext uri="{FF2B5EF4-FFF2-40B4-BE49-F238E27FC236}">
                <a16:creationId xmlns:a16="http://schemas.microsoft.com/office/drawing/2014/main" id="{A40B4187-6B6F-4D31-A9C5-8E5028EDDA75}"/>
              </a:ext>
            </a:extLst>
          </p:cNvPr>
          <p:cNvSpPr/>
          <p:nvPr/>
        </p:nvSpPr>
        <p:spPr>
          <a:xfrm>
            <a:off x="732712" y="699542"/>
            <a:ext cx="3316564" cy="1008112"/>
          </a:xfrm>
          <a:prstGeom prst="roundRect">
            <a:avLst/>
          </a:prstGeom>
          <a:solidFill>
            <a:schemeClr val="bg2">
              <a:lumMod val="9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Roboto Light" panose="02000000000000000000" pitchFamily="2" charset="0"/>
              <a:ea typeface="Roboto Light" panose="02000000000000000000" pitchFamily="2" charset="0"/>
              <a:cs typeface="+mn-cs"/>
            </a:endParaRPr>
          </a:p>
        </p:txBody>
      </p:sp>
      <p:cxnSp>
        <p:nvCxnSpPr>
          <p:cNvPr id="6" name="Łącznik prosty ze strzałką 5"/>
          <p:cNvCxnSpPr/>
          <p:nvPr/>
        </p:nvCxnSpPr>
        <p:spPr>
          <a:xfrm>
            <a:off x="2880728" y="2140090"/>
            <a:ext cx="504056" cy="360040"/>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cxnSp>
        <p:nvCxnSpPr>
          <p:cNvPr id="8" name="Łącznik prosty ze strzałką 7"/>
          <p:cNvCxnSpPr/>
          <p:nvPr/>
        </p:nvCxnSpPr>
        <p:spPr>
          <a:xfrm flipH="1">
            <a:off x="970048" y="2109960"/>
            <a:ext cx="504056" cy="390170"/>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cxnSp>
        <p:nvCxnSpPr>
          <p:cNvPr id="16" name="Łącznik prosty ze strzałką 15"/>
          <p:cNvCxnSpPr/>
          <p:nvPr/>
        </p:nvCxnSpPr>
        <p:spPr>
          <a:xfrm>
            <a:off x="4376928" y="1384549"/>
            <a:ext cx="649150" cy="0"/>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sp>
        <p:nvSpPr>
          <p:cNvPr id="11" name="pole tekstowe 10">
            <a:extLst>
              <a:ext uri="{FF2B5EF4-FFF2-40B4-BE49-F238E27FC236}">
                <a16:creationId xmlns:a16="http://schemas.microsoft.com/office/drawing/2014/main" id="{FB06D044-CDCB-498D-BA6D-EE299E4B1A76}"/>
              </a:ext>
            </a:extLst>
          </p:cNvPr>
          <p:cNvSpPr txBox="1"/>
          <p:nvPr/>
        </p:nvSpPr>
        <p:spPr>
          <a:xfrm>
            <a:off x="777408" y="925532"/>
            <a:ext cx="2952328" cy="615553"/>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pl-PL" sz="1800" b="1" i="0" u="none" strike="noStrike" kern="1200" cap="none" spc="0" normalizeH="0" baseline="0" noProof="0" dirty="0">
                <a:ln>
                  <a:noFill/>
                </a:ln>
                <a:effectLst/>
                <a:uLnTx/>
                <a:uFillTx/>
                <a:latin typeface="Roboto Light" panose="02000000000000000000" pitchFamily="2" charset="0"/>
                <a:ea typeface="Roboto Light" panose="02000000000000000000" pitchFamily="2" charset="0"/>
                <a:cs typeface="Arial" panose="020B0604020202020204" pitchFamily="34" charset="0"/>
              </a:rPr>
              <a:t>Akcja 1</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pl-PL" sz="1600" b="0" i="0" u="none" strike="noStrike" kern="1200" cap="none" spc="0" normalizeH="0" baseline="0" noProof="0" dirty="0">
                <a:ln>
                  <a:noFill/>
                </a:ln>
                <a:effectLst/>
                <a:uLnTx/>
                <a:uFillTx/>
                <a:latin typeface="Roboto Light" panose="02000000000000000000" pitchFamily="2" charset="0"/>
                <a:ea typeface="Roboto Light" panose="02000000000000000000" pitchFamily="2" charset="0"/>
                <a:cs typeface="Arial" panose="020B0604020202020204" pitchFamily="34" charset="0"/>
              </a:rPr>
              <a:t>Mobilność</a:t>
            </a:r>
          </a:p>
        </p:txBody>
      </p:sp>
      <p:sp>
        <p:nvSpPr>
          <p:cNvPr id="13" name="Prostokąt: zaokrąglone rogi 1">
            <a:extLst>
              <a:ext uri="{FF2B5EF4-FFF2-40B4-BE49-F238E27FC236}">
                <a16:creationId xmlns:a16="http://schemas.microsoft.com/office/drawing/2014/main" id="{243FD933-C2F4-12B0-5700-C38C3DE3BE93}"/>
              </a:ext>
            </a:extLst>
          </p:cNvPr>
          <p:cNvSpPr/>
          <p:nvPr/>
        </p:nvSpPr>
        <p:spPr>
          <a:xfrm>
            <a:off x="204272" y="2800342"/>
            <a:ext cx="1944216" cy="504056"/>
          </a:xfrm>
          <a:prstGeom prst="round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pl-PL" sz="1200" b="1" i="0" u="none" strike="noStrike" kern="1200" cap="none" spc="0" normalizeH="0" baseline="0" noProof="0" dirty="0">
                <a:ln>
                  <a:noFill/>
                </a:ln>
                <a:solidFill>
                  <a:schemeClr val="tx1"/>
                </a:solidFill>
                <a:effectLst/>
                <a:uLnTx/>
                <a:uFillTx/>
                <a:latin typeface="Roboto Light" panose="02000000000000000000" pitchFamily="2" charset="0"/>
                <a:ea typeface="Roboto Light" panose="02000000000000000000" pitchFamily="2" charset="0"/>
                <a:cs typeface="+mn-cs"/>
              </a:rPr>
              <a:t>Projekty akredytowane</a:t>
            </a:r>
          </a:p>
        </p:txBody>
      </p:sp>
      <p:sp>
        <p:nvSpPr>
          <p:cNvPr id="14" name="Prostokąt: zaokrąglone rogi 9">
            <a:extLst>
              <a:ext uri="{FF2B5EF4-FFF2-40B4-BE49-F238E27FC236}">
                <a16:creationId xmlns:a16="http://schemas.microsoft.com/office/drawing/2014/main" id="{EAF98D4D-1D43-69E3-63AF-6EF8DDD1B609}"/>
              </a:ext>
            </a:extLst>
          </p:cNvPr>
          <p:cNvSpPr/>
          <p:nvPr/>
        </p:nvSpPr>
        <p:spPr>
          <a:xfrm>
            <a:off x="2448680" y="2800342"/>
            <a:ext cx="1872208" cy="504056"/>
          </a:xfrm>
          <a:prstGeom prst="round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pl-PL" sz="1200" b="1" i="0" u="none" strike="noStrike" kern="1200" cap="none" spc="0" normalizeH="0" baseline="0" noProof="0" dirty="0">
                <a:ln>
                  <a:noFill/>
                </a:ln>
                <a:solidFill>
                  <a:schemeClr val="tx1"/>
                </a:solidFill>
                <a:effectLst/>
                <a:uLnTx/>
                <a:uFillTx/>
                <a:latin typeface="Roboto Light" panose="02000000000000000000" pitchFamily="2" charset="0"/>
                <a:ea typeface="Roboto Light" panose="02000000000000000000" pitchFamily="2" charset="0"/>
                <a:cs typeface="+mn-cs"/>
              </a:rPr>
              <a:t>Projekty krótkoterminowe</a:t>
            </a:r>
          </a:p>
        </p:txBody>
      </p:sp>
      <p:sp>
        <p:nvSpPr>
          <p:cNvPr id="15" name="Prostokąt: zaokrąglone rogi 16">
            <a:extLst>
              <a:ext uri="{FF2B5EF4-FFF2-40B4-BE49-F238E27FC236}">
                <a16:creationId xmlns:a16="http://schemas.microsoft.com/office/drawing/2014/main" id="{3AE2D1D9-8CA6-E4DC-7B8A-4A4AD1F65409}"/>
              </a:ext>
            </a:extLst>
          </p:cNvPr>
          <p:cNvSpPr/>
          <p:nvPr/>
        </p:nvSpPr>
        <p:spPr>
          <a:xfrm>
            <a:off x="5239880" y="856126"/>
            <a:ext cx="3528391" cy="2448272"/>
          </a:xfrm>
          <a:prstGeom prst="roundRect">
            <a:avLst/>
          </a:prstGeom>
          <a:solidFill>
            <a:schemeClr val="bg2"/>
          </a:solidFill>
          <a:ln>
            <a:noFill/>
          </a:ln>
          <a:effectLst/>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l" defTabSz="914400" rtl="0" eaLnBrk="0" fontAlgn="base" latinLnBrk="0" hangingPunct="0">
              <a:lnSpc>
                <a:spcPct val="100000"/>
              </a:lnSpc>
              <a:spcBef>
                <a:spcPct val="0"/>
              </a:spcBef>
              <a:spcAft>
                <a:spcPts val="0"/>
              </a:spcAft>
              <a:buClrTx/>
              <a:buSzTx/>
              <a:buFontTx/>
              <a:buNone/>
              <a:tabLst/>
              <a:defRPr/>
            </a:pPr>
            <a:r>
              <a:rPr kumimoji="0" lang="pl-PL" sz="1400" b="1" i="0" u="none" strike="noStrike" kern="1200" cap="none" spc="0" normalizeH="0" baseline="0" noProof="0" dirty="0">
                <a:ln>
                  <a:noFill/>
                </a:ln>
                <a:solidFill>
                  <a:schemeClr val="tx1"/>
                </a:solidFill>
                <a:effectLst/>
                <a:uLnTx/>
                <a:uFillTx/>
                <a:ea typeface="Roboto Light" panose="02000000000000000000" pitchFamily="2" charset="0"/>
                <a:cs typeface="Roboto" pitchFamily="2" charset="0"/>
              </a:rPr>
              <a:t>Organizacje mogą również przystąpić do Programu bez składania wniosku poprzez:</a:t>
            </a:r>
          </a:p>
          <a:p>
            <a:pPr marL="171450" marR="0" lvl="0" indent="-171450" algn="l" defTabSz="914400" rtl="0" eaLnBrk="0" fontAlgn="base" latinLnBrk="0" hangingPunct="0">
              <a:lnSpc>
                <a:spcPct val="100000"/>
              </a:lnSpc>
              <a:spcBef>
                <a:spcPts val="600"/>
              </a:spcBef>
              <a:spcAft>
                <a:spcPts val="600"/>
              </a:spcAft>
              <a:buClrTx/>
              <a:buSzTx/>
              <a:buFont typeface="Wingdings" panose="05000000000000000000" pitchFamily="2" charset="2"/>
              <a:buChar char="ü"/>
              <a:tabLst/>
              <a:defRPr/>
            </a:pPr>
            <a:r>
              <a:rPr kumimoji="0" lang="pl-PL" sz="1400" b="0" i="0" u="none" strike="noStrike" kern="1200" cap="none" spc="0" normalizeH="0" baseline="0" noProof="0" dirty="0">
                <a:ln>
                  <a:noFill/>
                </a:ln>
                <a:solidFill>
                  <a:schemeClr val="tx1"/>
                </a:solidFill>
                <a:effectLst/>
                <a:uLnTx/>
                <a:uFillTx/>
                <a:ea typeface="Roboto Light" panose="02000000000000000000" pitchFamily="2" charset="0"/>
              </a:rPr>
              <a:t>Przyłączenie się do istniejącego konsorcjum mobilności Erasmus+ </a:t>
            </a:r>
          </a:p>
          <a:p>
            <a:pPr marL="171450" marR="0" lvl="0" indent="-171450" algn="l" defTabSz="914400" rtl="0" eaLnBrk="0" fontAlgn="base" latinLnBrk="0" hangingPunct="0">
              <a:lnSpc>
                <a:spcPct val="100000"/>
              </a:lnSpc>
              <a:spcBef>
                <a:spcPts val="600"/>
              </a:spcBef>
              <a:spcAft>
                <a:spcPts val="600"/>
              </a:spcAft>
              <a:buClrTx/>
              <a:buSzTx/>
              <a:buFont typeface="Wingdings" panose="05000000000000000000" pitchFamily="2" charset="2"/>
              <a:buChar char="ü"/>
              <a:tabLst/>
              <a:defRPr/>
            </a:pPr>
            <a:r>
              <a:rPr kumimoji="0" lang="pl-PL" sz="1400" b="0" i="0" u="none" strike="noStrike" kern="1200" cap="none" spc="0" normalizeH="0" baseline="0" noProof="0" dirty="0">
                <a:ln>
                  <a:noFill/>
                </a:ln>
                <a:solidFill>
                  <a:schemeClr val="tx1"/>
                </a:solidFill>
                <a:effectLst/>
                <a:uLnTx/>
                <a:uFillTx/>
                <a:ea typeface="Roboto Light" panose="02000000000000000000" pitchFamily="2" charset="0"/>
              </a:rPr>
              <a:t>Goszczenie uczestników z innego kraju jako organizacja przyjmująca</a:t>
            </a:r>
          </a:p>
        </p:txBody>
      </p:sp>
    </p:spTree>
    <p:extLst>
      <p:ext uri="{BB962C8B-B14F-4D97-AF65-F5344CB8AC3E}">
        <p14:creationId xmlns:p14="http://schemas.microsoft.com/office/powerpoint/2010/main" val="3471996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1000"/>
                                        <p:tgtEl>
                                          <p:spTgt spid="16"/>
                                        </p:tgtEl>
                                      </p:cBhvr>
                                    </p:animEffect>
                                    <p:anim calcmode="lin" valueType="num">
                                      <p:cBhvr>
                                        <p:cTn id="22" dur="1000" fill="hold"/>
                                        <p:tgtEl>
                                          <p:spTgt spid="16"/>
                                        </p:tgtEl>
                                        <p:attrNameLst>
                                          <p:attrName>ppt_x</p:attrName>
                                        </p:attrNameLst>
                                      </p:cBhvr>
                                      <p:tavLst>
                                        <p:tav tm="0">
                                          <p:val>
                                            <p:strVal val="#ppt_x"/>
                                          </p:val>
                                        </p:tav>
                                        <p:tav tm="100000">
                                          <p:val>
                                            <p:strVal val="#ppt_x"/>
                                          </p:val>
                                        </p:tav>
                                      </p:tavLst>
                                    </p:anim>
                                    <p:anim calcmode="lin" valueType="num">
                                      <p:cBhvr>
                                        <p:cTn id="2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1000"/>
                                        <p:tgtEl>
                                          <p:spTgt spid="15"/>
                                        </p:tgtEl>
                                      </p:cBhvr>
                                    </p:animEffect>
                                    <p:anim calcmode="lin" valueType="num">
                                      <p:cBhvr>
                                        <p:cTn id="29" dur="1000" fill="hold"/>
                                        <p:tgtEl>
                                          <p:spTgt spid="15"/>
                                        </p:tgtEl>
                                        <p:attrNameLst>
                                          <p:attrName>ppt_x</p:attrName>
                                        </p:attrNameLst>
                                      </p:cBhvr>
                                      <p:tavLst>
                                        <p:tav tm="0">
                                          <p:val>
                                            <p:strVal val="#ppt_x"/>
                                          </p:val>
                                        </p:tav>
                                        <p:tav tm="100000">
                                          <p:val>
                                            <p:strVal val="#ppt_x"/>
                                          </p:val>
                                        </p:tav>
                                      </p:tavLst>
                                    </p:anim>
                                    <p:anim calcmode="lin" valueType="num">
                                      <p:cBhvr>
                                        <p:cTn id="30"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1">
            <a:extLst>
              <a:ext uri="{FF2B5EF4-FFF2-40B4-BE49-F238E27FC236}">
                <a16:creationId xmlns:a16="http://schemas.microsoft.com/office/drawing/2014/main" id="{91399B19-97F3-1BF0-6BB9-4933903B6B2B}"/>
              </a:ext>
            </a:extLst>
          </p:cNvPr>
          <p:cNvSpPr txBox="1">
            <a:spLocks noGrp="1" noChangeArrowheads="1"/>
          </p:cNvSpPr>
          <p:nvPr>
            <p:ph type="ctrTitle"/>
          </p:nvPr>
        </p:nvSpPr>
        <p:spPr bwMode="auto">
          <a:xfrm>
            <a:off x="3197352" y="530192"/>
            <a:ext cx="2444558" cy="5368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altLang="pl-PL" sz="1800" b="1" i="0" u="none" strike="noStrike" kern="1200" cap="none" spc="0" normalizeH="0" baseline="0" noProof="0" dirty="0">
                <a:ln>
                  <a:noFill/>
                </a:ln>
                <a:solidFill>
                  <a:srgbClr val="003A42"/>
                </a:solidFill>
                <a:effectLst/>
                <a:uLnTx/>
                <a:uFillTx/>
                <a:latin typeface="+mn-lt"/>
                <a:ea typeface="+mj-ea"/>
                <a:cs typeface="Poppins" panose="02000000000000000000" pitchFamily="2" charset="-18"/>
              </a:rPr>
              <a:t>Rodzaje mobilności</a:t>
            </a:r>
          </a:p>
        </p:txBody>
      </p:sp>
      <p:sp>
        <p:nvSpPr>
          <p:cNvPr id="5" name="Prostokąt 4"/>
          <p:cNvSpPr/>
          <p:nvPr/>
        </p:nvSpPr>
        <p:spPr>
          <a:xfrm>
            <a:off x="478536" y="905756"/>
            <a:ext cx="2185214" cy="369332"/>
          </a:xfrm>
          <a:prstGeom prst="rect">
            <a:avLst/>
          </a:prstGeom>
        </p:spPr>
        <p:txBody>
          <a:bodyPr wrap="none">
            <a:spAutoFit/>
          </a:bodyPr>
          <a:lstStyle/>
          <a:p>
            <a:pPr lvl="0" eaLnBrk="0" hangingPunct="0">
              <a:defRPr/>
            </a:pPr>
            <a:r>
              <a:rPr lang="pl-PL" b="1" dirty="0">
                <a:solidFill>
                  <a:srgbClr val="034EA2"/>
                </a:solidFill>
                <a:latin typeface="Roboto" panose="02000000000000000000" pitchFamily="2" charset="0"/>
                <a:ea typeface="Roboto" panose="02000000000000000000" pitchFamily="2" charset="0"/>
                <a:cs typeface="Roboto Condensed Medium" panose="020B0604020202020204" pitchFamily="2" charset="0"/>
              </a:rPr>
              <a:t>Osoby uczące się </a:t>
            </a:r>
            <a:endParaRPr lang="pl-PL" dirty="0">
              <a:solidFill>
                <a:prstClr val="black"/>
              </a:solidFill>
              <a:cs typeface="Arial" panose="020B0604020202020204" pitchFamily="34" charset="0"/>
            </a:endParaRPr>
          </a:p>
        </p:txBody>
      </p:sp>
      <p:sp>
        <p:nvSpPr>
          <p:cNvPr id="6" name="pole tekstowe 5">
            <a:extLst>
              <a:ext uri="{FF2B5EF4-FFF2-40B4-BE49-F238E27FC236}">
                <a16:creationId xmlns:a16="http://schemas.microsoft.com/office/drawing/2014/main" id="{AD9E11D0-89FA-8FFF-C852-3DF831F434B7}"/>
              </a:ext>
            </a:extLst>
          </p:cNvPr>
          <p:cNvSpPr txBox="1"/>
          <p:nvPr/>
        </p:nvSpPr>
        <p:spPr>
          <a:xfrm>
            <a:off x="478536" y="1295528"/>
            <a:ext cx="3240360" cy="374571"/>
          </a:xfrm>
          <a:prstGeom prst="roundRect">
            <a:avLst/>
          </a:prstGeom>
          <a:solidFill>
            <a:schemeClr val="bg2"/>
          </a:solidFill>
        </p:spPr>
        <p:txBody>
          <a:bodyPr wrap="square">
            <a:spAutoFit/>
          </a:bodyPr>
          <a:lstStyle>
            <a:defPPr>
              <a:defRPr lang="pl-PL"/>
            </a:defPPr>
            <a:lvl1pPr>
              <a:defRPr sz="2400">
                <a:solidFill>
                  <a:schemeClr val="bg1"/>
                </a:solidFill>
                <a:latin typeface="Roboto Light" panose="02000000000000000000" pitchFamily="2" charset="0"/>
                <a:ea typeface="Roboto Light" panose="02000000000000000000" pitchFamily="2" charset="0"/>
              </a:defRPr>
            </a:lvl1pPr>
          </a:lstStyle>
          <a:p>
            <a:pPr marL="0" marR="0" lvl="0" indent="0" algn="ctr" defTabSz="914400" eaLnBrk="0" latinLnBrk="0" hangingPunct="0">
              <a:lnSpc>
                <a:spcPct val="100000"/>
              </a:lnSpc>
              <a:buClrTx/>
              <a:buSzTx/>
              <a:buFontTx/>
              <a:buNone/>
              <a:tabLst/>
              <a:defRPr/>
            </a:pPr>
            <a:r>
              <a:rPr lang="pl-PL" sz="1400" dirty="0">
                <a:solidFill>
                  <a:schemeClr val="tx1"/>
                </a:solidFill>
                <a:latin typeface="+mn-lt"/>
                <a:cs typeface="Arial" panose="020B0604020202020204" pitchFamily="34" charset="0"/>
              </a:rPr>
              <a:t>Krótkoterminowa mobilność</a:t>
            </a:r>
          </a:p>
        </p:txBody>
      </p:sp>
      <p:sp>
        <p:nvSpPr>
          <p:cNvPr id="7" name="pole tekstowe 6">
            <a:extLst>
              <a:ext uri="{FF2B5EF4-FFF2-40B4-BE49-F238E27FC236}">
                <a16:creationId xmlns:a16="http://schemas.microsoft.com/office/drawing/2014/main" id="{8D9408C7-5FB3-1B06-F4BC-232BC64CFF3E}"/>
              </a:ext>
            </a:extLst>
          </p:cNvPr>
          <p:cNvSpPr txBox="1"/>
          <p:nvPr/>
        </p:nvSpPr>
        <p:spPr>
          <a:xfrm>
            <a:off x="478536" y="1672816"/>
            <a:ext cx="3240360" cy="340519"/>
          </a:xfrm>
          <a:prstGeom prst="roundRect">
            <a:avLst/>
          </a:prstGeom>
          <a:solidFill>
            <a:schemeClr val="bg2"/>
          </a:solidFill>
        </p:spPr>
        <p:txBody>
          <a:bodyPr wrap="square">
            <a:spAutoFit/>
          </a:bodyPr>
          <a:lstStyle/>
          <a:p>
            <a:pPr algn="ctr" eaLnBrk="0" hangingPunct="0"/>
            <a:r>
              <a:rPr lang="pl-PL" sz="1400" dirty="0">
                <a:latin typeface="+mn-lt"/>
                <a:ea typeface="Roboto Light" panose="02000000000000000000" pitchFamily="2" charset="0"/>
                <a:cs typeface="Arial" panose="020B0604020202020204" pitchFamily="34" charset="0"/>
              </a:rPr>
              <a:t>Długoterminowa mobilność</a:t>
            </a:r>
          </a:p>
        </p:txBody>
      </p:sp>
      <p:sp>
        <p:nvSpPr>
          <p:cNvPr id="8" name="pole tekstowe 7">
            <a:extLst>
              <a:ext uri="{FF2B5EF4-FFF2-40B4-BE49-F238E27FC236}">
                <a16:creationId xmlns:a16="http://schemas.microsoft.com/office/drawing/2014/main" id="{8C9D5460-76AB-57A6-2484-CA28D4DDDEDE}"/>
              </a:ext>
            </a:extLst>
          </p:cNvPr>
          <p:cNvSpPr txBox="1"/>
          <p:nvPr/>
        </p:nvSpPr>
        <p:spPr>
          <a:xfrm>
            <a:off x="478536" y="2005051"/>
            <a:ext cx="3240360" cy="340519"/>
          </a:xfrm>
          <a:prstGeom prst="roundRect">
            <a:avLst/>
          </a:prstGeom>
          <a:solidFill>
            <a:schemeClr val="bg2"/>
          </a:solidFill>
        </p:spPr>
        <p:txBody>
          <a:bodyPr wrap="square">
            <a:spAutoFit/>
          </a:bodyPr>
          <a:lstStyle>
            <a:defPPr>
              <a:defRPr lang="pl-PL"/>
            </a:defPPr>
            <a:lvl1pPr>
              <a:defRPr sz="2400">
                <a:solidFill>
                  <a:schemeClr val="bg1"/>
                </a:solidFill>
                <a:latin typeface="Roboto Light" panose="02000000000000000000" pitchFamily="2" charset="0"/>
                <a:ea typeface="Roboto Light" panose="02000000000000000000" pitchFamily="2" charset="0"/>
              </a:defRPr>
            </a:lvl1pPr>
          </a:lstStyle>
          <a:p>
            <a:pPr marL="0" marR="0" lvl="0" indent="0" algn="ctr" defTabSz="914400" eaLnBrk="0" latinLnBrk="0" hangingPunct="0">
              <a:lnSpc>
                <a:spcPct val="100000"/>
              </a:lnSpc>
              <a:buClrTx/>
              <a:buSzTx/>
              <a:buFontTx/>
              <a:buNone/>
              <a:tabLst/>
              <a:defRPr/>
            </a:pPr>
            <a:r>
              <a:rPr lang="pl-PL" sz="1400" dirty="0">
                <a:solidFill>
                  <a:schemeClr val="tx1"/>
                </a:solidFill>
                <a:latin typeface="+mn-lt"/>
                <a:cs typeface="Arial" panose="020B0604020202020204" pitchFamily="34" charset="0"/>
              </a:rPr>
              <a:t>Praktyki i staże</a:t>
            </a:r>
          </a:p>
        </p:txBody>
      </p:sp>
      <p:sp>
        <p:nvSpPr>
          <p:cNvPr id="10" name="pole tekstowe 9">
            <a:extLst>
              <a:ext uri="{FF2B5EF4-FFF2-40B4-BE49-F238E27FC236}">
                <a16:creationId xmlns:a16="http://schemas.microsoft.com/office/drawing/2014/main" id="{665280D5-A0A1-BC7E-373C-55F76A2A9916}"/>
              </a:ext>
            </a:extLst>
          </p:cNvPr>
          <p:cNvSpPr txBox="1"/>
          <p:nvPr/>
        </p:nvSpPr>
        <p:spPr>
          <a:xfrm>
            <a:off x="478536" y="2361602"/>
            <a:ext cx="3240360" cy="578882"/>
          </a:xfrm>
          <a:prstGeom prst="roundRect">
            <a:avLst/>
          </a:prstGeom>
          <a:solidFill>
            <a:schemeClr val="bg2"/>
          </a:solidFill>
        </p:spPr>
        <p:txBody>
          <a:bodyPr wrap="square">
            <a:spAutoFit/>
          </a:bodyPr>
          <a:lstStyle>
            <a:defPPr>
              <a:defRPr lang="pl-PL"/>
            </a:defPPr>
            <a:lvl1pPr>
              <a:defRPr sz="2400">
                <a:solidFill>
                  <a:schemeClr val="bg1"/>
                </a:solidFill>
                <a:latin typeface="Roboto Light" panose="02000000000000000000" pitchFamily="2" charset="0"/>
                <a:ea typeface="Roboto Light" panose="02000000000000000000" pitchFamily="2" charset="0"/>
              </a:defRPr>
            </a:lvl1pPr>
          </a:lstStyle>
          <a:p>
            <a:pPr algn="ctr" eaLnBrk="0" hangingPunct="0"/>
            <a:r>
              <a:rPr lang="pl-PL" sz="1400" dirty="0">
                <a:solidFill>
                  <a:schemeClr val="tx1"/>
                </a:solidFill>
                <a:latin typeface="+mn-lt"/>
                <a:cs typeface="Arial" panose="020B0604020202020204" pitchFamily="34" charset="0"/>
              </a:rPr>
              <a:t>Udział w międzynarodowych konkursach (VET)</a:t>
            </a:r>
          </a:p>
        </p:txBody>
      </p:sp>
      <p:sp>
        <p:nvSpPr>
          <p:cNvPr id="11" name="pole tekstowe 10">
            <a:extLst>
              <a:ext uri="{FF2B5EF4-FFF2-40B4-BE49-F238E27FC236}">
                <a16:creationId xmlns:a16="http://schemas.microsoft.com/office/drawing/2014/main" id="{4C3BE2CD-4370-8E40-02C5-AB26C6717AFF}"/>
              </a:ext>
            </a:extLst>
          </p:cNvPr>
          <p:cNvSpPr txBox="1"/>
          <p:nvPr/>
        </p:nvSpPr>
        <p:spPr>
          <a:xfrm>
            <a:off x="478536" y="2940484"/>
            <a:ext cx="3240360" cy="340519"/>
          </a:xfrm>
          <a:prstGeom prst="roundRect">
            <a:avLst/>
          </a:prstGeom>
          <a:solidFill>
            <a:schemeClr val="bg2"/>
          </a:solidFill>
        </p:spPr>
        <p:txBody>
          <a:bodyPr wrap="square">
            <a:spAutoFit/>
          </a:bodyPr>
          <a:lstStyle>
            <a:defPPr>
              <a:defRPr lang="pl-PL"/>
            </a:defPPr>
            <a:lvl1pPr>
              <a:defRPr sz="2400">
                <a:solidFill>
                  <a:schemeClr val="bg1"/>
                </a:solidFill>
                <a:latin typeface="Roboto Light" panose="02000000000000000000" pitchFamily="2" charset="0"/>
                <a:ea typeface="Roboto Light" panose="02000000000000000000" pitchFamily="2" charset="0"/>
              </a:defRPr>
            </a:lvl1pPr>
          </a:lstStyle>
          <a:p>
            <a:pPr algn="ctr" eaLnBrk="0" hangingPunct="0"/>
            <a:r>
              <a:rPr lang="pl-PL" sz="1400" dirty="0">
                <a:solidFill>
                  <a:schemeClr val="tx1"/>
                </a:solidFill>
                <a:latin typeface="+mn-lt"/>
                <a:cs typeface="Arial" panose="020B0604020202020204" pitchFamily="34" charset="0"/>
              </a:rPr>
              <a:t>Mieszane kursy intensywne (HED)</a:t>
            </a:r>
          </a:p>
        </p:txBody>
      </p:sp>
      <p:sp>
        <p:nvSpPr>
          <p:cNvPr id="12" name="pole tekstowe 11">
            <a:extLst>
              <a:ext uri="{FF2B5EF4-FFF2-40B4-BE49-F238E27FC236}">
                <a16:creationId xmlns:a16="http://schemas.microsoft.com/office/drawing/2014/main" id="{D0278F5A-045A-5ABA-0465-906B5D72886E}"/>
              </a:ext>
            </a:extLst>
          </p:cNvPr>
          <p:cNvSpPr txBox="1"/>
          <p:nvPr/>
        </p:nvSpPr>
        <p:spPr>
          <a:xfrm>
            <a:off x="478536" y="3283592"/>
            <a:ext cx="3240360" cy="340519"/>
          </a:xfrm>
          <a:prstGeom prst="roundRect">
            <a:avLst/>
          </a:prstGeom>
          <a:solidFill>
            <a:schemeClr val="bg2"/>
          </a:solidFill>
        </p:spPr>
        <p:txBody>
          <a:bodyPr wrap="square">
            <a:spAutoFit/>
          </a:bodyPr>
          <a:lstStyle>
            <a:defPPr>
              <a:defRPr lang="pl-PL"/>
            </a:defPPr>
            <a:lvl1pPr algn="ctr">
              <a:defRPr sz="1200">
                <a:solidFill>
                  <a:schemeClr val="bg1"/>
                </a:solidFill>
                <a:latin typeface="Roboto Light" panose="02000000000000000000" pitchFamily="2" charset="0"/>
                <a:ea typeface="Roboto Light" panose="02000000000000000000" pitchFamily="2" charset="0"/>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pl-PL" sz="1400" b="0" i="0" u="none" strike="noStrike" kern="1200" cap="none" spc="0" normalizeH="0" baseline="0" noProof="0" dirty="0" err="1">
                <a:ln>
                  <a:noFill/>
                </a:ln>
                <a:solidFill>
                  <a:schemeClr val="tx1"/>
                </a:solidFill>
                <a:effectLst/>
                <a:uLnTx/>
                <a:uFillTx/>
                <a:latin typeface="+mn-lt"/>
                <a:cs typeface="Arial" panose="020B0604020202020204" pitchFamily="34" charset="0"/>
              </a:rPr>
              <a:t>Wymiany</a:t>
            </a:r>
            <a:r>
              <a:rPr kumimoji="0" lang="en-US" altLang="pl-PL" sz="1400" b="0" i="0" u="none" strike="noStrike" kern="1200" cap="none" spc="0" normalizeH="0" baseline="0" noProof="0" dirty="0">
                <a:ln>
                  <a:noFill/>
                </a:ln>
                <a:solidFill>
                  <a:schemeClr val="tx1"/>
                </a:solidFill>
                <a:effectLst/>
                <a:uLnTx/>
                <a:uFillTx/>
                <a:latin typeface="+mn-lt"/>
                <a:cs typeface="Arial" panose="020B0604020202020204" pitchFamily="34" charset="0"/>
              </a:rPr>
              <a:t> </a:t>
            </a:r>
            <a:r>
              <a:rPr kumimoji="0" lang="en-US" altLang="pl-PL" sz="1400" b="0" i="0" u="none" strike="noStrike" kern="1200" cap="none" spc="0" normalizeH="0" baseline="0" noProof="0" dirty="0" err="1">
                <a:ln>
                  <a:noFill/>
                </a:ln>
                <a:solidFill>
                  <a:schemeClr val="tx1"/>
                </a:solidFill>
                <a:effectLst/>
                <a:uLnTx/>
                <a:uFillTx/>
                <a:latin typeface="+mn-lt"/>
                <a:cs typeface="Arial" panose="020B0604020202020204" pitchFamily="34" charset="0"/>
              </a:rPr>
              <a:t>młodzieży</a:t>
            </a:r>
            <a:r>
              <a:rPr kumimoji="0" lang="pl-PL" altLang="pl-PL" sz="1400" b="0" i="0" u="none" strike="noStrike" kern="1200" cap="none" spc="0" normalizeH="0" baseline="0" noProof="0" dirty="0">
                <a:ln>
                  <a:noFill/>
                </a:ln>
                <a:solidFill>
                  <a:schemeClr val="tx1"/>
                </a:solidFill>
                <a:effectLst/>
                <a:uLnTx/>
                <a:uFillTx/>
                <a:latin typeface="+mn-lt"/>
                <a:cs typeface="Arial" panose="020B0604020202020204" pitchFamily="34" charset="0"/>
              </a:rPr>
              <a:t> (YOU)</a:t>
            </a:r>
          </a:p>
        </p:txBody>
      </p:sp>
      <p:sp>
        <p:nvSpPr>
          <p:cNvPr id="13" name="pole tekstowe 12">
            <a:extLst>
              <a:ext uri="{FF2B5EF4-FFF2-40B4-BE49-F238E27FC236}">
                <a16:creationId xmlns:a16="http://schemas.microsoft.com/office/drawing/2014/main" id="{DC76A363-02CB-2909-F6C4-6690DB0C1B3A}"/>
              </a:ext>
            </a:extLst>
          </p:cNvPr>
          <p:cNvSpPr txBox="1"/>
          <p:nvPr/>
        </p:nvSpPr>
        <p:spPr>
          <a:xfrm>
            <a:off x="478536" y="3624111"/>
            <a:ext cx="3240360" cy="578882"/>
          </a:xfrm>
          <a:prstGeom prst="roundRect">
            <a:avLst/>
          </a:prstGeom>
          <a:solidFill>
            <a:schemeClr val="bg2"/>
          </a:solidFill>
        </p:spPr>
        <p:txBody>
          <a:bodyPr wrap="square">
            <a:spAutoFit/>
          </a:bodyPr>
          <a:lstStyle>
            <a:defPPr>
              <a:defRPr lang="pl-PL"/>
            </a:defPPr>
            <a:lvl1pPr algn="ctr">
              <a:defRPr sz="1200">
                <a:solidFill>
                  <a:schemeClr val="bg1"/>
                </a:solidFill>
                <a:latin typeface="Roboto Light" panose="02000000000000000000" pitchFamily="2" charset="0"/>
                <a:ea typeface="Roboto Light" panose="02000000000000000000" pitchFamily="2" charset="0"/>
              </a:defRPr>
            </a:lvl1pPr>
          </a:lstStyle>
          <a:p>
            <a:pPr eaLnBrk="0" hangingPunct="0"/>
            <a:r>
              <a:rPr lang="pl-PL" altLang="pl-PL" sz="1400" dirty="0">
                <a:solidFill>
                  <a:schemeClr val="tx1"/>
                </a:solidFill>
                <a:latin typeface="+mn-lt"/>
                <a:cs typeface="Arial" panose="020B0604020202020204" pitchFamily="34" charset="0"/>
              </a:rPr>
              <a:t>Działania wspierające uczestnictwo młodzieży (YOU)</a:t>
            </a:r>
          </a:p>
        </p:txBody>
      </p:sp>
      <p:sp>
        <p:nvSpPr>
          <p:cNvPr id="14" name="pole tekstowe 13">
            <a:extLst>
              <a:ext uri="{FF2B5EF4-FFF2-40B4-BE49-F238E27FC236}">
                <a16:creationId xmlns:a16="http://schemas.microsoft.com/office/drawing/2014/main" id="{25E007C4-67F4-9EAD-4801-B6547C89CAAA}"/>
              </a:ext>
            </a:extLst>
          </p:cNvPr>
          <p:cNvSpPr txBox="1"/>
          <p:nvPr/>
        </p:nvSpPr>
        <p:spPr>
          <a:xfrm>
            <a:off x="478536" y="4202993"/>
            <a:ext cx="3240360" cy="356765"/>
          </a:xfrm>
          <a:prstGeom prst="roundRect">
            <a:avLst/>
          </a:prstGeom>
          <a:solidFill>
            <a:schemeClr val="bg2"/>
          </a:solidFill>
        </p:spPr>
        <p:txBody>
          <a:bodyPr wrap="square">
            <a:spAutoFit/>
          </a:bodyPr>
          <a:lstStyle>
            <a:defPPr>
              <a:defRPr lang="pl-PL"/>
            </a:defPPr>
            <a:lvl1pPr algn="ctr">
              <a:defRPr sz="1200">
                <a:solidFill>
                  <a:schemeClr val="bg1"/>
                </a:solidFill>
                <a:latin typeface="Roboto Light" panose="02000000000000000000" pitchFamily="2" charset="0"/>
                <a:ea typeface="Roboto Light" panose="02000000000000000000" pitchFamily="2" charset="0"/>
              </a:defRPr>
            </a:lvl1pPr>
          </a:lstStyle>
          <a:p>
            <a:pPr marL="0" marR="0" lvl="0" indent="0" algn="ctr" defTabSz="914400" rtl="0" eaLnBrk="0" fontAlgn="base" latinLnBrk="0" hangingPunct="0">
              <a:lnSpc>
                <a:spcPts val="1925"/>
              </a:lnSpc>
              <a:spcBef>
                <a:spcPct val="0"/>
              </a:spcBef>
              <a:spcAft>
                <a:spcPct val="0"/>
              </a:spcAft>
              <a:buClrTx/>
              <a:buSzTx/>
              <a:buFontTx/>
              <a:buNone/>
              <a:tabLst/>
              <a:defRPr/>
            </a:pPr>
            <a:r>
              <a:rPr lang="pl-PL" altLang="pl-PL" sz="1400" dirty="0" err="1">
                <a:solidFill>
                  <a:schemeClr val="tx1"/>
                </a:solidFill>
                <a:latin typeface="+mn-lt"/>
                <a:cs typeface="Arial" panose="020B0604020202020204" pitchFamily="34" charset="0"/>
              </a:rPr>
              <a:t>DiscoverEU</a:t>
            </a:r>
            <a:r>
              <a:rPr lang="pl-PL" altLang="pl-PL" sz="1400" dirty="0">
                <a:solidFill>
                  <a:schemeClr val="tx1"/>
                </a:solidFill>
                <a:latin typeface="+mn-lt"/>
                <a:cs typeface="Arial" panose="020B0604020202020204" pitchFamily="34" charset="0"/>
              </a:rPr>
              <a:t> (YOU)</a:t>
            </a:r>
          </a:p>
        </p:txBody>
      </p:sp>
      <p:sp>
        <p:nvSpPr>
          <p:cNvPr id="15" name="Prostokąt 14"/>
          <p:cNvSpPr/>
          <p:nvPr/>
        </p:nvSpPr>
        <p:spPr>
          <a:xfrm>
            <a:off x="5178505" y="886957"/>
            <a:ext cx="2005677" cy="369332"/>
          </a:xfrm>
          <a:prstGeom prst="rect">
            <a:avLst/>
          </a:prstGeom>
        </p:spPr>
        <p:txBody>
          <a:bodyPr wrap="none">
            <a:spAutoFit/>
          </a:bodyPr>
          <a:lstStyle/>
          <a:p>
            <a:pPr lvl="0" eaLnBrk="0" hangingPunct="0">
              <a:defRPr/>
            </a:pPr>
            <a:r>
              <a:rPr lang="pl-PL" b="1" dirty="0">
                <a:solidFill>
                  <a:srgbClr val="034EA2"/>
                </a:solidFill>
                <a:latin typeface="Roboto" panose="02000000000000000000" pitchFamily="2" charset="0"/>
                <a:ea typeface="Roboto" panose="02000000000000000000" pitchFamily="2" charset="0"/>
                <a:cs typeface="Roboto Condensed Medium" panose="020B0604020202020204" pitchFamily="2" charset="0"/>
              </a:rPr>
              <a:t>Mobilność kadry</a:t>
            </a:r>
            <a:endParaRPr lang="pl-PL" dirty="0">
              <a:solidFill>
                <a:prstClr val="black"/>
              </a:solidFill>
              <a:cs typeface="Arial" panose="020B0604020202020204" pitchFamily="34" charset="0"/>
            </a:endParaRPr>
          </a:p>
        </p:txBody>
      </p:sp>
      <p:sp>
        <p:nvSpPr>
          <p:cNvPr id="16" name="pole tekstowe 15">
            <a:extLst>
              <a:ext uri="{FF2B5EF4-FFF2-40B4-BE49-F238E27FC236}">
                <a16:creationId xmlns:a16="http://schemas.microsoft.com/office/drawing/2014/main" id="{48E008E7-EF01-1E5E-D6E3-0EA6E38986B1}"/>
              </a:ext>
            </a:extLst>
          </p:cNvPr>
          <p:cNvSpPr txBox="1"/>
          <p:nvPr/>
        </p:nvSpPr>
        <p:spPr>
          <a:xfrm>
            <a:off x="4926415" y="1203731"/>
            <a:ext cx="3235879" cy="340519"/>
          </a:xfrm>
          <a:prstGeom prst="roundRect">
            <a:avLst/>
          </a:prstGeom>
          <a:solidFill>
            <a:srgbClr val="2CB7C5"/>
          </a:solidFill>
        </p:spPr>
        <p:txBody>
          <a:bodyPr wrap="square">
            <a:spAutoFit/>
          </a:bodyPr>
          <a:lstStyle>
            <a:defPPr>
              <a:defRPr lang="pl-PL"/>
            </a:defPPr>
            <a:lvl1pPr algn="ctr">
              <a:defRPr sz="1200">
                <a:solidFill>
                  <a:schemeClr val="bg1"/>
                </a:solidFill>
                <a:latin typeface="Roboto Light" panose="02000000000000000000" pitchFamily="2" charset="0"/>
                <a:ea typeface="Roboto Light" panose="02000000000000000000" pitchFamily="2" charset="0"/>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pl-PL" altLang="en-US" sz="1400" b="0" i="0" u="none" strike="noStrike" kern="1200" cap="none" spc="0" normalizeH="0" baseline="0" noProof="0" dirty="0">
                <a:ln>
                  <a:noFill/>
                </a:ln>
                <a:solidFill>
                  <a:schemeClr val="tx1"/>
                </a:solidFill>
                <a:effectLst/>
                <a:uLnTx/>
                <a:uFillTx/>
                <a:latin typeface="+mn-lt"/>
                <a:cs typeface="Arial" panose="020B0604020202020204" pitchFamily="34" charset="0"/>
              </a:rPr>
              <a:t>Obserwacja pracy</a:t>
            </a:r>
            <a:endParaRPr kumimoji="0" lang="en-US" sz="1400" b="0" i="0" u="none" strike="noStrike" kern="1200" cap="none" spc="0" normalizeH="0" baseline="0" noProof="0" dirty="0">
              <a:ln>
                <a:noFill/>
              </a:ln>
              <a:solidFill>
                <a:schemeClr val="tx1"/>
              </a:solidFill>
              <a:effectLst/>
              <a:uLnTx/>
              <a:uFillTx/>
              <a:latin typeface="+mn-lt"/>
              <a:cs typeface="Arial" panose="020B0604020202020204" pitchFamily="34" charset="0"/>
            </a:endParaRPr>
          </a:p>
        </p:txBody>
      </p:sp>
      <p:sp>
        <p:nvSpPr>
          <p:cNvPr id="17" name="pole tekstowe 16">
            <a:extLst>
              <a:ext uri="{FF2B5EF4-FFF2-40B4-BE49-F238E27FC236}">
                <a16:creationId xmlns:a16="http://schemas.microsoft.com/office/drawing/2014/main" id="{F5BC1607-290F-3DBD-468E-D0F7A42ADE75}"/>
              </a:ext>
            </a:extLst>
          </p:cNvPr>
          <p:cNvSpPr txBox="1"/>
          <p:nvPr/>
        </p:nvSpPr>
        <p:spPr>
          <a:xfrm>
            <a:off x="4909874" y="1547597"/>
            <a:ext cx="3240360" cy="578882"/>
          </a:xfrm>
          <a:prstGeom prst="roundRect">
            <a:avLst/>
          </a:prstGeom>
          <a:solidFill>
            <a:srgbClr val="2CB7C5"/>
          </a:solidFill>
        </p:spPr>
        <p:txBody>
          <a:bodyPr wrap="square">
            <a:spAutoFit/>
          </a:bodyPr>
          <a:lstStyle>
            <a:defPPr>
              <a:defRPr lang="pl-PL"/>
            </a:defPPr>
            <a:lvl1pPr algn="ctr">
              <a:defRPr sz="1200">
                <a:solidFill>
                  <a:schemeClr val="bg1"/>
                </a:solidFill>
                <a:latin typeface="Roboto Light" panose="02000000000000000000" pitchFamily="2" charset="0"/>
                <a:ea typeface="Roboto Light" panose="02000000000000000000" pitchFamily="2" charset="0"/>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pl-PL" altLang="en-US" sz="1400" dirty="0">
                <a:solidFill>
                  <a:schemeClr val="tx1"/>
                </a:solidFill>
                <a:latin typeface="+mn-lt"/>
                <a:cs typeface="Arial" panose="020B0604020202020204" pitchFamily="34" charset="0"/>
              </a:rPr>
              <a:t>Prowadzenie zajęć dydaktycznych lub szkoleniowych</a:t>
            </a:r>
            <a:endParaRPr lang="en-US" sz="1400" dirty="0">
              <a:solidFill>
                <a:schemeClr val="tx1"/>
              </a:solidFill>
              <a:latin typeface="+mn-lt"/>
              <a:cs typeface="Arial" panose="020B0604020202020204" pitchFamily="34" charset="0"/>
            </a:endParaRPr>
          </a:p>
        </p:txBody>
      </p:sp>
      <p:sp>
        <p:nvSpPr>
          <p:cNvPr id="19" name="pole tekstowe 18">
            <a:extLst>
              <a:ext uri="{FF2B5EF4-FFF2-40B4-BE49-F238E27FC236}">
                <a16:creationId xmlns:a16="http://schemas.microsoft.com/office/drawing/2014/main" id="{4CE76588-422D-4BF4-75BE-14073BC4F659}"/>
              </a:ext>
            </a:extLst>
          </p:cNvPr>
          <p:cNvSpPr txBox="1"/>
          <p:nvPr/>
        </p:nvSpPr>
        <p:spPr>
          <a:xfrm>
            <a:off x="4921934" y="2122118"/>
            <a:ext cx="3240360" cy="340519"/>
          </a:xfrm>
          <a:prstGeom prst="roundRect">
            <a:avLst/>
          </a:prstGeom>
          <a:solidFill>
            <a:srgbClr val="2CB7C5"/>
          </a:solidFill>
        </p:spPr>
        <p:txBody>
          <a:bodyPr wrap="square">
            <a:spAutoFit/>
          </a:bodyPr>
          <a:lstStyle>
            <a:defPPr>
              <a:defRPr lang="pl-PL"/>
            </a:defPPr>
            <a:lvl1pPr algn="ctr">
              <a:defRPr sz="1200">
                <a:solidFill>
                  <a:schemeClr val="bg1"/>
                </a:solidFill>
                <a:latin typeface="Roboto Light" panose="02000000000000000000" pitchFamily="2" charset="0"/>
                <a:ea typeface="Roboto Light" panose="02000000000000000000" pitchFamily="2" charset="0"/>
              </a:defRPr>
            </a:lvl1pPr>
          </a:lstStyle>
          <a:p>
            <a:pPr eaLnBrk="0" hangingPunct="0"/>
            <a:r>
              <a:rPr lang="pl-PL" altLang="en-US" sz="1400" dirty="0">
                <a:solidFill>
                  <a:schemeClr val="tx1"/>
                </a:solidFill>
                <a:latin typeface="+mn-lt"/>
                <a:cs typeface="Arial" panose="020B0604020202020204" pitchFamily="34" charset="0"/>
              </a:rPr>
              <a:t>Udział w kursach i szkoleniach</a:t>
            </a:r>
            <a:endParaRPr lang="pl-PL" sz="1400" dirty="0">
              <a:solidFill>
                <a:schemeClr val="tx1"/>
              </a:solidFill>
              <a:latin typeface="+mn-lt"/>
              <a:cs typeface="Arial" panose="020B0604020202020204" pitchFamily="34" charset="0"/>
            </a:endParaRPr>
          </a:p>
        </p:txBody>
      </p:sp>
      <p:sp>
        <p:nvSpPr>
          <p:cNvPr id="20" name="pole tekstowe 19">
            <a:extLst>
              <a:ext uri="{FF2B5EF4-FFF2-40B4-BE49-F238E27FC236}">
                <a16:creationId xmlns:a16="http://schemas.microsoft.com/office/drawing/2014/main" id="{68D19CE5-A37A-7205-0042-34A3385B0DCB}"/>
              </a:ext>
            </a:extLst>
          </p:cNvPr>
          <p:cNvSpPr txBox="1"/>
          <p:nvPr/>
        </p:nvSpPr>
        <p:spPr>
          <a:xfrm>
            <a:off x="4909874" y="2448192"/>
            <a:ext cx="3240360" cy="340519"/>
          </a:xfrm>
          <a:prstGeom prst="roundRect">
            <a:avLst/>
          </a:prstGeom>
          <a:solidFill>
            <a:srgbClr val="2CB7C5"/>
          </a:solidFill>
        </p:spPr>
        <p:txBody>
          <a:bodyPr wrap="square">
            <a:spAutoFit/>
          </a:bodyPr>
          <a:lstStyle>
            <a:defPPr>
              <a:defRPr lang="pl-PL"/>
            </a:defPPr>
            <a:lvl1pPr>
              <a:defRPr sz="2400">
                <a:solidFill>
                  <a:schemeClr val="bg1"/>
                </a:solidFill>
                <a:latin typeface="Roboto Light" panose="02000000000000000000" pitchFamily="2" charset="0"/>
                <a:ea typeface="Roboto Light" panose="02000000000000000000" pitchFamily="2" charset="0"/>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pl-PL" sz="1400" dirty="0">
                <a:solidFill>
                  <a:schemeClr val="tx1"/>
                </a:solidFill>
                <a:latin typeface="+mj-lt"/>
                <a:cs typeface="Arial" panose="020B0604020202020204" pitchFamily="34" charset="0"/>
              </a:rPr>
              <a:t>Mieszane</a:t>
            </a:r>
            <a:r>
              <a:rPr kumimoji="0" lang="pl-PL" sz="1200" b="0" i="0" u="none" strike="noStrike" kern="1200" cap="none" spc="0" normalizeH="0" baseline="0" noProof="0" dirty="0">
                <a:ln>
                  <a:noFill/>
                </a:ln>
                <a:solidFill>
                  <a:schemeClr val="tx1"/>
                </a:solidFill>
                <a:effectLst/>
                <a:uLnTx/>
                <a:uFillTx/>
                <a:latin typeface="+mj-lt"/>
                <a:cs typeface="Arial" panose="020B0604020202020204" pitchFamily="34" charset="0"/>
              </a:rPr>
              <a:t> kursy intensywne (HED)</a:t>
            </a:r>
          </a:p>
        </p:txBody>
      </p:sp>
      <p:sp>
        <p:nvSpPr>
          <p:cNvPr id="21" name="pole tekstowe 20">
            <a:extLst>
              <a:ext uri="{FF2B5EF4-FFF2-40B4-BE49-F238E27FC236}">
                <a16:creationId xmlns:a16="http://schemas.microsoft.com/office/drawing/2014/main" id="{5D27AD30-BCDE-00AC-9C2D-4411C71ADD85}"/>
              </a:ext>
            </a:extLst>
          </p:cNvPr>
          <p:cNvSpPr txBox="1"/>
          <p:nvPr/>
        </p:nvSpPr>
        <p:spPr>
          <a:xfrm>
            <a:off x="4909874" y="2758106"/>
            <a:ext cx="3240360" cy="578882"/>
          </a:xfrm>
          <a:prstGeom prst="roundRect">
            <a:avLst/>
          </a:prstGeom>
          <a:solidFill>
            <a:srgbClr val="2CB7C5"/>
          </a:solidFill>
        </p:spPr>
        <p:txBody>
          <a:bodyPr wrap="square">
            <a:spAutoFit/>
          </a:bodyPr>
          <a:lstStyle>
            <a:defPPr>
              <a:defRPr lang="pl-PL"/>
            </a:defPPr>
            <a:lvl1pPr>
              <a:defRPr sz="2400">
                <a:solidFill>
                  <a:schemeClr val="bg1"/>
                </a:solidFill>
                <a:latin typeface="Roboto Light" panose="02000000000000000000" pitchFamily="2" charset="0"/>
                <a:ea typeface="Roboto Light" panose="02000000000000000000" pitchFamily="2" charset="0"/>
              </a:defRPr>
            </a:lvl1pPr>
          </a:lstStyle>
          <a:p>
            <a:pPr algn="ctr" eaLnBrk="0" hangingPunct="0"/>
            <a:r>
              <a:rPr lang="pl-PL" altLang="en-US" sz="1400" dirty="0">
                <a:solidFill>
                  <a:schemeClr val="tx1"/>
                </a:solidFill>
                <a:latin typeface="+mj-lt"/>
                <a:cs typeface="Arial" panose="020B0604020202020204" pitchFamily="34" charset="0"/>
              </a:rPr>
              <a:t>zlecenia z zakresu praktyki trenerskiej lub szkolenia (SPORT)</a:t>
            </a:r>
            <a:endParaRPr lang="pl-PL" sz="1400" dirty="0">
              <a:solidFill>
                <a:schemeClr val="tx1"/>
              </a:solidFill>
              <a:latin typeface="+mj-lt"/>
              <a:cs typeface="Arial" panose="020B0604020202020204" pitchFamily="34" charset="0"/>
            </a:endParaRPr>
          </a:p>
        </p:txBody>
      </p:sp>
      <p:sp>
        <p:nvSpPr>
          <p:cNvPr id="22" name="pole tekstowe 21">
            <a:extLst>
              <a:ext uri="{FF2B5EF4-FFF2-40B4-BE49-F238E27FC236}">
                <a16:creationId xmlns:a16="http://schemas.microsoft.com/office/drawing/2014/main" id="{8D8F58DC-5F43-CA66-327E-2E041316EF84}"/>
              </a:ext>
            </a:extLst>
          </p:cNvPr>
          <p:cNvSpPr txBox="1"/>
          <p:nvPr/>
        </p:nvSpPr>
        <p:spPr>
          <a:xfrm>
            <a:off x="4921934" y="3282873"/>
            <a:ext cx="2302295" cy="36933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sz="1800" b="1" i="0" u="none" strike="noStrike" kern="1200" cap="none" spc="0" normalizeH="0" baseline="0" noProof="0" dirty="0">
                <a:ln>
                  <a:noFill/>
                </a:ln>
                <a:solidFill>
                  <a:srgbClr val="034EA2"/>
                </a:solidFill>
                <a:effectLst/>
                <a:uLnTx/>
                <a:uFillTx/>
                <a:latin typeface="Roboto" panose="02000000000000000000" pitchFamily="2" charset="0"/>
                <a:ea typeface="Roboto" panose="02000000000000000000" pitchFamily="2" charset="0"/>
                <a:cs typeface="Roboto Condensed Medium" panose="020B0604020202020204" pitchFamily="2" charset="0"/>
              </a:rPr>
              <a:t>Pozostałe działania</a:t>
            </a:r>
            <a:endParaRPr kumimoji="0" lang="pl-PL"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23" name="pole tekstowe 22">
            <a:extLst>
              <a:ext uri="{FF2B5EF4-FFF2-40B4-BE49-F238E27FC236}">
                <a16:creationId xmlns:a16="http://schemas.microsoft.com/office/drawing/2014/main" id="{C84B270C-A498-66A6-A0E2-D4FCDDC7669F}"/>
              </a:ext>
            </a:extLst>
          </p:cNvPr>
          <p:cNvSpPr txBox="1"/>
          <p:nvPr/>
        </p:nvSpPr>
        <p:spPr>
          <a:xfrm>
            <a:off x="5004048" y="3589289"/>
            <a:ext cx="3240360" cy="340519"/>
          </a:xfrm>
          <a:prstGeom prst="roundRect">
            <a:avLst/>
          </a:prstGeom>
          <a:solidFill>
            <a:schemeClr val="accent3"/>
          </a:solidFill>
        </p:spPr>
        <p:txBody>
          <a:bodyPr wrap="square">
            <a:spAutoFit/>
          </a:bodyPr>
          <a:lstStyle>
            <a:defPPr>
              <a:defRPr lang="pl-PL"/>
            </a:defPPr>
            <a:lvl1pPr>
              <a:defRPr sz="2400">
                <a:solidFill>
                  <a:schemeClr val="bg1"/>
                </a:solidFill>
                <a:latin typeface="Roboto Light" panose="02000000000000000000" pitchFamily="2" charset="0"/>
                <a:ea typeface="Roboto Light" panose="02000000000000000000" pitchFamily="2" charset="0"/>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pl-PL" sz="1400" dirty="0">
                <a:solidFill>
                  <a:schemeClr val="tx1"/>
                </a:solidFill>
                <a:latin typeface="+mj-lt"/>
                <a:cs typeface="Arial" panose="020B0604020202020204" pitchFamily="34" charset="0"/>
              </a:rPr>
              <a:t>Zapraszanie </a:t>
            </a:r>
            <a:r>
              <a:rPr lang="pl-PL" sz="1400" dirty="0">
                <a:solidFill>
                  <a:schemeClr val="tx1"/>
                </a:solidFill>
                <a:latin typeface="+mn-lt"/>
                <a:cs typeface="Arial" panose="020B0604020202020204" pitchFamily="34" charset="0"/>
              </a:rPr>
              <a:t>zagranicznych </a:t>
            </a:r>
            <a:r>
              <a:rPr kumimoji="0" lang="pl-PL" sz="1200" b="0" i="0" u="none" strike="noStrike" kern="1200" cap="none" spc="0" normalizeH="0" baseline="0" noProof="0" dirty="0">
                <a:ln>
                  <a:noFill/>
                </a:ln>
                <a:solidFill>
                  <a:schemeClr val="tx1"/>
                </a:solidFill>
                <a:effectLst/>
                <a:uLnTx/>
                <a:uFillTx/>
                <a:latin typeface="+mn-lt"/>
                <a:cs typeface="Arial" panose="020B0604020202020204" pitchFamily="34" charset="0"/>
              </a:rPr>
              <a:t>ekspertów</a:t>
            </a:r>
          </a:p>
        </p:txBody>
      </p:sp>
      <p:sp>
        <p:nvSpPr>
          <p:cNvPr id="24" name="pole tekstowe 23">
            <a:extLst>
              <a:ext uri="{FF2B5EF4-FFF2-40B4-BE49-F238E27FC236}">
                <a16:creationId xmlns:a16="http://schemas.microsoft.com/office/drawing/2014/main" id="{82ED67DD-905B-84D8-E2BF-DA549677AB3A}"/>
              </a:ext>
            </a:extLst>
          </p:cNvPr>
          <p:cNvSpPr txBox="1"/>
          <p:nvPr/>
        </p:nvSpPr>
        <p:spPr>
          <a:xfrm>
            <a:off x="5004048" y="3913552"/>
            <a:ext cx="3240360" cy="578882"/>
          </a:xfrm>
          <a:prstGeom prst="roundRect">
            <a:avLst/>
          </a:prstGeom>
          <a:solidFill>
            <a:schemeClr val="accent3"/>
          </a:solidFill>
        </p:spPr>
        <p:txBody>
          <a:bodyPr wrap="square">
            <a:spAutoFit/>
          </a:bodyPr>
          <a:lstStyle>
            <a:defPPr>
              <a:defRPr lang="pl-PL"/>
            </a:defPPr>
            <a:lvl1pPr>
              <a:defRPr sz="2400">
                <a:solidFill>
                  <a:schemeClr val="bg1"/>
                </a:solidFill>
                <a:latin typeface="Roboto Light" panose="02000000000000000000" pitchFamily="2" charset="0"/>
                <a:ea typeface="Roboto Light" panose="02000000000000000000" pitchFamily="2" charset="0"/>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pl-PL" sz="1400" dirty="0">
                <a:solidFill>
                  <a:schemeClr val="tx1"/>
                </a:solidFill>
                <a:latin typeface="+mn-lt"/>
                <a:cs typeface="Arial" panose="020B0604020202020204" pitchFamily="34" charset="0"/>
              </a:rPr>
              <a:t>Przyjmowanie</a:t>
            </a:r>
            <a:r>
              <a:rPr kumimoji="0" lang="pl-PL" sz="1200" b="0" i="0" u="none" strike="noStrike" kern="1200" cap="none" spc="0" normalizeH="0" baseline="0" noProof="0" dirty="0">
                <a:ln>
                  <a:noFill/>
                </a:ln>
                <a:solidFill>
                  <a:prstClr val="white"/>
                </a:solidFill>
                <a:effectLst/>
                <a:uLnTx/>
                <a:uFillTx/>
                <a:cs typeface="Arial" panose="020B0604020202020204" pitchFamily="34" charset="0"/>
              </a:rPr>
              <a:t> </a:t>
            </a:r>
            <a:r>
              <a:rPr kumimoji="0" lang="pl-PL" sz="1400" b="0" i="0" u="none" strike="noStrike" kern="1200" cap="none" spc="0" normalizeH="0" baseline="0" noProof="0" dirty="0">
                <a:ln>
                  <a:noFill/>
                </a:ln>
                <a:solidFill>
                  <a:schemeClr val="tx1"/>
                </a:solidFill>
                <a:effectLst/>
                <a:uLnTx/>
                <a:uFillTx/>
                <a:latin typeface="+mn-lt"/>
                <a:cs typeface="Arial" panose="020B0604020202020204" pitchFamily="34" charset="0"/>
              </a:rPr>
              <a:t>szkolących się nauczycieli i edukatorów</a:t>
            </a:r>
          </a:p>
        </p:txBody>
      </p:sp>
      <p:sp>
        <p:nvSpPr>
          <p:cNvPr id="25" name="pole tekstowe 24">
            <a:extLst>
              <a:ext uri="{FF2B5EF4-FFF2-40B4-BE49-F238E27FC236}">
                <a16:creationId xmlns:a16="http://schemas.microsoft.com/office/drawing/2014/main" id="{7669AEB3-784C-C7ED-B94D-096F7EAE2013}"/>
              </a:ext>
            </a:extLst>
          </p:cNvPr>
          <p:cNvSpPr txBox="1"/>
          <p:nvPr/>
        </p:nvSpPr>
        <p:spPr>
          <a:xfrm>
            <a:off x="5004048" y="4413262"/>
            <a:ext cx="3240360" cy="340519"/>
          </a:xfrm>
          <a:prstGeom prst="roundRect">
            <a:avLst/>
          </a:prstGeom>
          <a:solidFill>
            <a:schemeClr val="accent3"/>
          </a:solid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pl-PL" sz="1400" dirty="0">
                <a:latin typeface="+mn-lt"/>
                <a:ea typeface="Roboto Light" panose="02000000000000000000" pitchFamily="2" charset="0"/>
                <a:cs typeface="Arial" panose="020B0604020202020204" pitchFamily="34" charset="0"/>
              </a:rPr>
              <a:t>Wizyty przygotowawcze</a:t>
            </a:r>
          </a:p>
        </p:txBody>
      </p:sp>
    </p:spTree>
    <p:extLst>
      <p:ext uri="{BB962C8B-B14F-4D97-AF65-F5344CB8AC3E}">
        <p14:creationId xmlns:p14="http://schemas.microsoft.com/office/powerpoint/2010/main" val="21820918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a 8">
            <a:extLst>
              <a:ext uri="{FF2B5EF4-FFF2-40B4-BE49-F238E27FC236}">
                <a16:creationId xmlns:a16="http://schemas.microsoft.com/office/drawing/2014/main" id="{B33C066F-8929-4796-8811-BA104BBA374F}"/>
              </a:ext>
            </a:extLst>
          </p:cNvPr>
          <p:cNvGraphicFramePr>
            <a:graphicFrameLocks noGrp="1"/>
          </p:cNvGraphicFramePr>
          <p:nvPr>
            <p:extLst>
              <p:ext uri="{D42A27DB-BD31-4B8C-83A1-F6EECF244321}">
                <p14:modId xmlns:p14="http://schemas.microsoft.com/office/powerpoint/2010/main" val="3975789649"/>
              </p:ext>
            </p:extLst>
          </p:nvPr>
        </p:nvGraphicFramePr>
        <p:xfrm>
          <a:off x="0" y="555526"/>
          <a:ext cx="9123559" cy="3784461"/>
        </p:xfrm>
        <a:graphic>
          <a:graphicData uri="http://schemas.openxmlformats.org/drawingml/2006/table">
            <a:tbl>
              <a:tblPr firstRow="1" bandRow="1">
                <a:tableStyleId>{5C22544A-7EE6-4342-B048-85BDC9FD1C3A}</a:tableStyleId>
              </a:tblPr>
              <a:tblGrid>
                <a:gridCol w="4480122">
                  <a:extLst>
                    <a:ext uri="{9D8B030D-6E8A-4147-A177-3AD203B41FA5}">
                      <a16:colId xmlns:a16="http://schemas.microsoft.com/office/drawing/2014/main" val="3510473875"/>
                    </a:ext>
                  </a:extLst>
                </a:gridCol>
                <a:gridCol w="4643437">
                  <a:extLst>
                    <a:ext uri="{9D8B030D-6E8A-4147-A177-3AD203B41FA5}">
                      <a16:colId xmlns:a16="http://schemas.microsoft.com/office/drawing/2014/main" val="1791047034"/>
                    </a:ext>
                  </a:extLst>
                </a:gridCol>
              </a:tblGrid>
              <a:tr h="462141">
                <a:tc>
                  <a:txBody>
                    <a:bodyPr/>
                    <a:lstStyle/>
                    <a:p>
                      <a:pPr algn="ctr"/>
                      <a:r>
                        <a:rPr lang="pl-PL" sz="1400" dirty="0">
                          <a:solidFill>
                            <a:schemeClr val="bg1"/>
                          </a:solidFill>
                          <a:latin typeface="Roboto" pitchFamily="2" charset="0"/>
                          <a:ea typeface="Roboto" pitchFamily="2" charset="0"/>
                          <a:cs typeface="Roboto" pitchFamily="2" charset="0"/>
                        </a:rPr>
                        <a:t>A</a:t>
                      </a:r>
                      <a:r>
                        <a:rPr lang="pl-PL" sz="1400" dirty="0">
                          <a:solidFill>
                            <a:schemeClr val="bg1"/>
                          </a:solidFill>
                        </a:rPr>
                        <a:t>kredytacja (KA120)</a:t>
                      </a:r>
                    </a:p>
                  </a:txBody>
                  <a:tcPr/>
                </a:tc>
                <a:tc>
                  <a:txBody>
                    <a:bodyPr/>
                    <a:lstStyle/>
                    <a:p>
                      <a:pPr algn="ctr"/>
                      <a:r>
                        <a:rPr lang="pl-PL" sz="1400" dirty="0">
                          <a:solidFill>
                            <a:schemeClr val="bg1"/>
                          </a:solidFill>
                        </a:rPr>
                        <a:t>Krótkoterminowe projekty  mobilności  (KA122)</a:t>
                      </a:r>
                    </a:p>
                  </a:txBody>
                  <a:tcPr/>
                </a:tc>
                <a:extLst>
                  <a:ext uri="{0D108BD9-81ED-4DB2-BD59-A6C34878D82A}">
                    <a16:rowId xmlns:a16="http://schemas.microsoft.com/office/drawing/2014/main" val="1983036813"/>
                  </a:ext>
                </a:extLst>
              </a:tr>
              <a:tr h="2634203">
                <a:tc>
                  <a:txBody>
                    <a:bodyPr/>
                    <a:lstStyle/>
                    <a:p>
                      <a:pPr marL="285750" indent="-285750" algn="l">
                        <a:buFontTx/>
                        <a:buChar char="-"/>
                      </a:pPr>
                      <a:r>
                        <a:rPr lang="pl-PL" sz="1100" i="1" dirty="0">
                          <a:solidFill>
                            <a:schemeClr val="tx2"/>
                          </a:solidFill>
                        </a:rPr>
                        <a:t>we wniosku o Akredytację Erasmusa (KA120) nie wnioskuje się o konkretny budżet </a:t>
                      </a:r>
                    </a:p>
                    <a:p>
                      <a:pPr marL="285750" indent="-285750" algn="l">
                        <a:buFontTx/>
                        <a:buChar char="-"/>
                      </a:pPr>
                      <a:r>
                        <a:rPr lang="pl-PL" sz="1100" i="1" dirty="0">
                          <a:solidFill>
                            <a:schemeClr val="tx2"/>
                          </a:solidFill>
                        </a:rPr>
                        <a:t>dodatkowo co roku organizacje</a:t>
                      </a:r>
                      <a:r>
                        <a:rPr lang="pl-PL" sz="1100" i="1" baseline="0" dirty="0">
                          <a:solidFill>
                            <a:schemeClr val="tx2"/>
                          </a:solidFill>
                        </a:rPr>
                        <a:t> posiadające akredytację składają </a:t>
                      </a:r>
                      <a:r>
                        <a:rPr lang="pl-PL" sz="1100" i="1" dirty="0">
                          <a:solidFill>
                            <a:schemeClr val="tx2"/>
                          </a:solidFill>
                        </a:rPr>
                        <a:t>uproszczony </a:t>
                      </a:r>
                      <a:r>
                        <a:rPr lang="pl-PL" sz="1100" b="0" i="1" dirty="0">
                          <a:solidFill>
                            <a:schemeClr val="tx2"/>
                          </a:solidFill>
                        </a:rPr>
                        <a:t>wniosek o budżet </a:t>
                      </a:r>
                      <a:r>
                        <a:rPr lang="pl-PL" sz="1100" i="1" dirty="0">
                          <a:solidFill>
                            <a:schemeClr val="tx2"/>
                          </a:solidFill>
                        </a:rPr>
                        <a:t>(dodatkowy </a:t>
                      </a:r>
                      <a:r>
                        <a:rPr lang="pl-PL" sz="1100" i="1" dirty="0" err="1">
                          <a:solidFill>
                            <a:schemeClr val="tx2"/>
                          </a:solidFill>
                        </a:rPr>
                        <a:t>deadline</a:t>
                      </a:r>
                      <a:r>
                        <a:rPr lang="pl-PL" sz="1100" i="1" dirty="0">
                          <a:solidFill>
                            <a:schemeClr val="tx2"/>
                          </a:solidFill>
                        </a:rPr>
                        <a:t>), w którym określają rodzaje i ilość planowanych działań przez najbliższe </a:t>
                      </a:r>
                      <a:br>
                        <a:rPr lang="pl-PL" sz="1100" i="1" dirty="0">
                          <a:solidFill>
                            <a:schemeClr val="tx2"/>
                          </a:solidFill>
                        </a:rPr>
                      </a:br>
                      <a:r>
                        <a:rPr lang="pl-PL" sz="1100" i="1" dirty="0">
                          <a:solidFill>
                            <a:schemeClr val="tx2"/>
                          </a:solidFill>
                        </a:rPr>
                        <a:t>15 miesięcy. Na tej podstawie m.in. NA wyliczy dofinansowanie</a:t>
                      </a:r>
                    </a:p>
                    <a:p>
                      <a:pPr marL="285750" indent="-285750" algn="l">
                        <a:buFontTx/>
                        <a:buChar char="-"/>
                      </a:pPr>
                      <a:r>
                        <a:rPr lang="pl-PL" sz="1100" i="1" dirty="0">
                          <a:solidFill>
                            <a:schemeClr val="tx2"/>
                          </a:solidFill>
                        </a:rPr>
                        <a:t>we wniosku o Akredytację Erasmusa (KA120) nie trzeba deklarować</a:t>
                      </a:r>
                      <a:r>
                        <a:rPr lang="pl-PL" sz="1100" i="1" baseline="0" dirty="0">
                          <a:solidFill>
                            <a:schemeClr val="tx2"/>
                          </a:solidFill>
                        </a:rPr>
                        <a:t> </a:t>
                      </a:r>
                      <a:r>
                        <a:rPr lang="pl-PL" sz="1100" i="1" dirty="0">
                          <a:solidFill>
                            <a:schemeClr val="tx2"/>
                          </a:solidFill>
                        </a:rPr>
                        <a:t>organizacji partnerskich</a:t>
                      </a:r>
                    </a:p>
                    <a:p>
                      <a:pPr marL="285750" indent="-285750" algn="l">
                        <a:buFontTx/>
                        <a:buChar char="-"/>
                      </a:pPr>
                      <a:r>
                        <a:rPr lang="pl-PL" sz="1100" i="1" dirty="0">
                          <a:solidFill>
                            <a:schemeClr val="tx2"/>
                          </a:solidFill>
                        </a:rPr>
                        <a:t>projekt ma charakter długoterminowy</a:t>
                      </a:r>
                    </a:p>
                    <a:p>
                      <a:pPr marL="285750" indent="-285750" algn="l">
                        <a:buFontTx/>
                        <a:buChar char="-"/>
                      </a:pPr>
                      <a:r>
                        <a:rPr lang="pl-PL" sz="1100" i="1" dirty="0">
                          <a:solidFill>
                            <a:schemeClr val="tx2"/>
                          </a:solidFill>
                        </a:rPr>
                        <a:t>Akredytacja raz przyznana obowiązuje przez cały okres programu</a:t>
                      </a:r>
                    </a:p>
                    <a:p>
                      <a:pPr marL="285750" indent="-285750" algn="l">
                        <a:buFontTx/>
                        <a:buChar char="-"/>
                      </a:pPr>
                      <a:r>
                        <a:rPr lang="pl-PL" sz="1100" i="1" dirty="0">
                          <a:solidFill>
                            <a:schemeClr val="tx2"/>
                          </a:solidFill>
                        </a:rPr>
                        <a:t>brak ograniczeń, co do liczby mobilności: co roku organizacje wnioskują o budżet na konkretną liczbę działań. Możliwa jest też korekta Planu Erasmusa przedłożonego we wniosku o Akredytację KA120</a:t>
                      </a:r>
                    </a:p>
                    <a:p>
                      <a:pPr marL="285750" indent="-285750" algn="l">
                        <a:buFontTx/>
                        <a:buChar char="-"/>
                      </a:pPr>
                      <a:r>
                        <a:rPr lang="pl-PL" sz="1100" i="1" dirty="0">
                          <a:solidFill>
                            <a:schemeClr val="tx2"/>
                          </a:solidFill>
                        </a:rPr>
                        <a:t>ten format dostępny jest zarówno dla wnioskodawców indywidualnych, jak i dla</a:t>
                      </a:r>
                      <a:r>
                        <a:rPr lang="pl-PL" sz="1400" i="1" dirty="0">
                          <a:solidFill>
                            <a:schemeClr val="tx2"/>
                          </a:solidFill>
                        </a:rPr>
                        <a:t> </a:t>
                      </a:r>
                      <a:r>
                        <a:rPr lang="pl-PL" sz="1100" i="1" dirty="0">
                          <a:solidFill>
                            <a:schemeClr val="tx2"/>
                          </a:solidFill>
                        </a:rPr>
                        <a:t>koordynatorów konsorcjum</a:t>
                      </a:r>
                    </a:p>
                    <a:p>
                      <a:pPr algn="ctr" eaLnBrk="1" hangingPunct="1"/>
                      <a:r>
                        <a:rPr lang="pl-PL" sz="1100" dirty="0">
                          <a:latin typeface="Roboto" pitchFamily="2" charset="0"/>
                          <a:ea typeface="Roboto" pitchFamily="2" charset="0"/>
                          <a:cs typeface="Roboto" pitchFamily="2" charset="0"/>
                        </a:rPr>
                        <a:t/>
                      </a:r>
                      <a:br>
                        <a:rPr lang="pl-PL" sz="1100" dirty="0">
                          <a:latin typeface="Roboto" pitchFamily="2" charset="0"/>
                          <a:ea typeface="Roboto" pitchFamily="2" charset="0"/>
                          <a:cs typeface="Roboto" pitchFamily="2" charset="0"/>
                        </a:rPr>
                      </a:br>
                      <a:r>
                        <a:rPr lang="pl-PL" sz="1100" b="1" dirty="0">
                          <a:solidFill>
                            <a:schemeClr val="tx1"/>
                          </a:solidFill>
                          <a:latin typeface="Roboto" pitchFamily="2" charset="0"/>
                          <a:ea typeface="Roboto" pitchFamily="2" charset="0"/>
                          <a:cs typeface="Roboto" pitchFamily="2" charset="0"/>
                        </a:rPr>
                        <a:t>Termin składania wniosków o akredytację: </a:t>
                      </a:r>
                    </a:p>
                    <a:p>
                      <a:pPr algn="ctr" eaLnBrk="1" hangingPunct="1"/>
                      <a:r>
                        <a:rPr lang="pl-PL" sz="1100" b="1" dirty="0">
                          <a:solidFill>
                            <a:srgbClr val="FF0000"/>
                          </a:solidFill>
                          <a:latin typeface="Roboto" pitchFamily="2" charset="0"/>
                          <a:ea typeface="Roboto" pitchFamily="2" charset="0"/>
                          <a:cs typeface="Roboto" pitchFamily="2" charset="0"/>
                        </a:rPr>
                        <a:t>2</a:t>
                      </a:r>
                      <a:r>
                        <a:rPr lang="pl-PL" sz="1100" b="1" dirty="0" smtClean="0">
                          <a:solidFill>
                            <a:srgbClr val="FF0000"/>
                          </a:solidFill>
                          <a:latin typeface="Roboto" pitchFamily="2" charset="0"/>
                          <a:ea typeface="Roboto" pitchFamily="2" charset="0"/>
                          <a:cs typeface="Roboto" pitchFamily="2" charset="0"/>
                        </a:rPr>
                        <a:t>9 </a:t>
                      </a:r>
                      <a:r>
                        <a:rPr lang="pl-PL" sz="1100" b="1" dirty="0">
                          <a:solidFill>
                            <a:srgbClr val="FF0000"/>
                          </a:solidFill>
                          <a:latin typeface="Roboto" pitchFamily="2" charset="0"/>
                          <a:ea typeface="Roboto" pitchFamily="2" charset="0"/>
                          <a:cs typeface="Roboto" pitchFamily="2" charset="0"/>
                        </a:rPr>
                        <a:t>września 2026 r. godz. 12.00</a:t>
                      </a:r>
                    </a:p>
                  </a:txBody>
                  <a:tcPr/>
                </a:tc>
                <a:tc>
                  <a:txBody>
                    <a:bodyPr/>
                    <a:lstStyle/>
                    <a:p>
                      <a:pPr marL="171450" indent="-171450">
                        <a:buFontTx/>
                        <a:buChar char="-"/>
                      </a:pPr>
                      <a:r>
                        <a:rPr lang="pl-PL" sz="1100" i="1" dirty="0">
                          <a:solidFill>
                            <a:schemeClr val="tx2"/>
                          </a:solidFill>
                          <a:latin typeface="+mn-lt"/>
                          <a:cs typeface="+mn-cs"/>
                        </a:rPr>
                        <a:t>od razu wnioskuje się o konkretny budżet na realizację działań zaplanowanych w projekcie</a:t>
                      </a:r>
                    </a:p>
                    <a:p>
                      <a:pPr marL="171450" indent="-171450">
                        <a:buFontTx/>
                        <a:buChar char="-"/>
                      </a:pPr>
                      <a:r>
                        <a:rPr lang="pl-PL" sz="1100" i="1" dirty="0">
                          <a:solidFill>
                            <a:schemeClr val="tx2"/>
                          </a:solidFill>
                          <a:latin typeface="+mn-lt"/>
                          <a:cs typeface="+mn-cs"/>
                        </a:rPr>
                        <a:t>we wniosku należy podać instytucje przyjmujące</a:t>
                      </a:r>
                    </a:p>
                    <a:p>
                      <a:pPr marL="171450" indent="-171450">
                        <a:buFontTx/>
                        <a:buChar char="-"/>
                      </a:pPr>
                      <a:r>
                        <a:rPr lang="pl-PL" sz="1100" i="1" dirty="0">
                          <a:solidFill>
                            <a:schemeClr val="tx2"/>
                          </a:solidFill>
                          <a:latin typeface="+mn-lt"/>
                          <a:cs typeface="+mn-cs"/>
                        </a:rPr>
                        <a:t>Projekty tego typu - jak sama nazwa wskazuje - mają charakter krótkoterminowy, maksymalnie 18 miesięcy</a:t>
                      </a:r>
                    </a:p>
                    <a:p>
                      <a:pPr marL="171450" indent="-171450">
                        <a:buFontTx/>
                        <a:buChar char="-"/>
                      </a:pPr>
                      <a:r>
                        <a:rPr lang="pl-PL" sz="1100" i="1" dirty="0">
                          <a:solidFill>
                            <a:schemeClr val="tx2"/>
                          </a:solidFill>
                          <a:latin typeface="+mn-lt"/>
                          <a:cs typeface="+mn-cs"/>
                        </a:rPr>
                        <a:t>wnioskodawca może w ciągu obecnej perspektywy finansowej  zrealizować max. 3 projekty tego typu. W każdym przypadku musi złożyć odrębny wniosek i nie ma gwarancji uzyskania dofinansowania</a:t>
                      </a:r>
                    </a:p>
                    <a:p>
                      <a:pPr marL="171450" indent="-171450">
                        <a:buFontTx/>
                        <a:buChar char="-"/>
                      </a:pPr>
                      <a:r>
                        <a:rPr lang="pl-PL" sz="1100" i="1" dirty="0">
                          <a:solidFill>
                            <a:schemeClr val="tx2"/>
                          </a:solidFill>
                          <a:latin typeface="+mn-lt"/>
                          <a:cs typeface="+mn-cs"/>
                        </a:rPr>
                        <a:t>w ramach tego typu projektów można zaplanować max. 30 mobilności</a:t>
                      </a:r>
                    </a:p>
                    <a:p>
                      <a:pPr marL="171450" indent="-171450">
                        <a:buFontTx/>
                        <a:buChar char="-"/>
                      </a:pPr>
                      <a:r>
                        <a:rPr lang="pl-PL" sz="1100" i="1" dirty="0">
                          <a:solidFill>
                            <a:schemeClr val="tx2"/>
                          </a:solidFill>
                          <a:latin typeface="+mn-lt"/>
                          <a:cs typeface="+mn-cs"/>
                        </a:rPr>
                        <a:t>ten format nie jest dostępny dla instytucji posiadających Akredytację Erasmusa  (w obrębie danego sektora) oraz dla koordynatorów konsorcjów</a:t>
                      </a:r>
                    </a:p>
                    <a:p>
                      <a:pPr algn="ctr"/>
                      <a:r>
                        <a:rPr lang="pl-PL" sz="1100" dirty="0">
                          <a:latin typeface="Roboto" pitchFamily="2" charset="0"/>
                          <a:ea typeface="Roboto" pitchFamily="2" charset="0"/>
                          <a:cs typeface="Roboto" pitchFamily="2" charset="0"/>
                        </a:rPr>
                        <a:t/>
                      </a:r>
                      <a:br>
                        <a:rPr lang="pl-PL" sz="1100" dirty="0">
                          <a:latin typeface="Roboto" pitchFamily="2" charset="0"/>
                          <a:ea typeface="Roboto" pitchFamily="2" charset="0"/>
                          <a:cs typeface="Roboto" pitchFamily="2" charset="0"/>
                        </a:rPr>
                      </a:br>
                      <a:r>
                        <a:rPr lang="pl-PL" sz="1100" b="1" dirty="0">
                          <a:latin typeface="Roboto" pitchFamily="2" charset="0"/>
                          <a:ea typeface="Roboto" pitchFamily="2" charset="0"/>
                          <a:cs typeface="Roboto" pitchFamily="2" charset="0"/>
                        </a:rPr>
                        <a:t>Termin składania wniosków: </a:t>
                      </a:r>
                      <a:r>
                        <a:rPr lang="pl-PL" sz="1100" dirty="0">
                          <a:latin typeface="Roboto" pitchFamily="2" charset="0"/>
                          <a:ea typeface="Roboto" pitchFamily="2" charset="0"/>
                          <a:cs typeface="Roboto" pitchFamily="2" charset="0"/>
                        </a:rPr>
                        <a:t/>
                      </a:r>
                      <a:br>
                        <a:rPr lang="pl-PL" sz="1100" dirty="0">
                          <a:latin typeface="Roboto" pitchFamily="2" charset="0"/>
                          <a:ea typeface="Roboto" pitchFamily="2" charset="0"/>
                          <a:cs typeface="Roboto" pitchFamily="2" charset="0"/>
                        </a:rPr>
                      </a:br>
                      <a:r>
                        <a:rPr lang="pl-PL" sz="1100" b="1" baseline="0" dirty="0">
                          <a:solidFill>
                            <a:srgbClr val="FF0000"/>
                          </a:solidFill>
                          <a:latin typeface="Roboto" pitchFamily="2" charset="0"/>
                          <a:ea typeface="Roboto" pitchFamily="2" charset="0"/>
                          <a:cs typeface="Roboto" pitchFamily="2" charset="0"/>
                        </a:rPr>
                        <a:t> luty </a:t>
                      </a:r>
                      <a:r>
                        <a:rPr lang="pl-PL" sz="1100" b="1" dirty="0">
                          <a:solidFill>
                            <a:srgbClr val="FF0000"/>
                          </a:solidFill>
                          <a:latin typeface="Roboto" pitchFamily="2" charset="0"/>
                          <a:ea typeface="Roboto" pitchFamily="2" charset="0"/>
                          <a:cs typeface="Roboto" pitchFamily="2" charset="0"/>
                        </a:rPr>
                        <a:t>2027 r. godz. 12:00</a:t>
                      </a:r>
                      <a:endParaRPr lang="pl-PL" sz="1100" b="1" dirty="0">
                        <a:solidFill>
                          <a:srgbClr val="FF0000"/>
                        </a:solidFill>
                      </a:endParaRPr>
                    </a:p>
                  </a:txBody>
                  <a:tcPr/>
                </a:tc>
                <a:extLst>
                  <a:ext uri="{0D108BD9-81ED-4DB2-BD59-A6C34878D82A}">
                    <a16:rowId xmlns:a16="http://schemas.microsoft.com/office/drawing/2014/main" val="4007652400"/>
                  </a:ext>
                </a:extLst>
              </a:tr>
            </a:tbl>
          </a:graphicData>
        </a:graphic>
      </p:graphicFrame>
    </p:spTree>
    <p:extLst>
      <p:ext uri="{BB962C8B-B14F-4D97-AF65-F5344CB8AC3E}">
        <p14:creationId xmlns:p14="http://schemas.microsoft.com/office/powerpoint/2010/main" val="157624890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ytuł 1"/>
          <p:cNvSpPr txBox="1">
            <a:spLocks/>
          </p:cNvSpPr>
          <p:nvPr/>
        </p:nvSpPr>
        <p:spPr>
          <a:xfrm>
            <a:off x="675398" y="627534"/>
            <a:ext cx="7848872" cy="648072"/>
          </a:xfrm>
          <a:prstGeom prst="rect">
            <a:avLst/>
          </a:prstGeom>
        </p:spPr>
        <p:txBody>
          <a:bodyPr>
            <a:norm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endParaRPr lang="pl-PL" sz="2200" b="1" dirty="0">
              <a:solidFill>
                <a:srgbClr val="5EBFBE"/>
              </a:solidFill>
              <a:latin typeface="Roboto" pitchFamily="2" charset="0"/>
              <a:cs typeface="Arial" charset="0"/>
            </a:endParaRPr>
          </a:p>
        </p:txBody>
      </p:sp>
      <p:sp>
        <p:nvSpPr>
          <p:cNvPr id="7" name="Tytuł 2"/>
          <p:cNvSpPr>
            <a:spLocks noGrp="1"/>
          </p:cNvSpPr>
          <p:nvPr>
            <p:ph type="ctrTitle"/>
          </p:nvPr>
        </p:nvSpPr>
        <p:spPr>
          <a:xfrm>
            <a:off x="539552" y="627534"/>
            <a:ext cx="7918648" cy="648072"/>
          </a:xfrm>
        </p:spPr>
        <p:txBody>
          <a:bodyPr/>
          <a:lstStyle/>
          <a:p>
            <a:r>
              <a:rPr lang="pl-PL" sz="2400" dirty="0">
                <a:solidFill>
                  <a:srgbClr val="5EBFBE"/>
                </a:solidFill>
                <a:latin typeface="+mn-lt"/>
                <a:ea typeface="Cambria" panose="02040503050406030204" pitchFamily="18" charset="0"/>
              </a:rPr>
              <a:t>Informacje ogólne - Akredytacja</a:t>
            </a:r>
          </a:p>
        </p:txBody>
      </p:sp>
      <p:sp>
        <p:nvSpPr>
          <p:cNvPr id="2" name="Podtytuł 1"/>
          <p:cNvSpPr>
            <a:spLocks noGrp="1"/>
          </p:cNvSpPr>
          <p:nvPr>
            <p:ph type="subTitle" idx="1"/>
          </p:nvPr>
        </p:nvSpPr>
        <p:spPr>
          <a:xfrm>
            <a:off x="611560" y="1203598"/>
            <a:ext cx="7560840" cy="2736304"/>
          </a:xfrm>
        </p:spPr>
        <p:txBody>
          <a:bodyPr/>
          <a:lstStyle/>
          <a:p>
            <a:pPr marL="171450" indent="-171450" algn="l">
              <a:lnSpc>
                <a:spcPct val="170000"/>
              </a:lnSpc>
              <a:spcBef>
                <a:spcPts val="600"/>
              </a:spcBef>
              <a:buFont typeface="Wingdings" panose="05000000000000000000" pitchFamily="2" charset="2"/>
              <a:buChar char="ü"/>
            </a:pPr>
            <a:r>
              <a:rPr lang="pl-PL" sz="1200" i="1" dirty="0">
                <a:solidFill>
                  <a:srgbClr val="5EBFBE"/>
                </a:solidFill>
              </a:rPr>
              <a:t>Nowy program Erasmus to kontynuacja poprzedniej perspektywy finansowej (2014-2020)  na rzecz kształcenia, szkolenia, młodzieży i sportu. </a:t>
            </a:r>
          </a:p>
          <a:p>
            <a:pPr marL="171450" indent="-171450" algn="l">
              <a:lnSpc>
                <a:spcPct val="170000"/>
              </a:lnSpc>
              <a:spcBef>
                <a:spcPts val="600"/>
              </a:spcBef>
              <a:buFont typeface="Wingdings" panose="05000000000000000000" pitchFamily="2" charset="2"/>
              <a:buChar char="ü"/>
            </a:pPr>
            <a:r>
              <a:rPr lang="pl-PL" sz="1200" b="1" i="1" dirty="0">
                <a:solidFill>
                  <a:schemeClr val="tx1"/>
                </a:solidFill>
              </a:rPr>
              <a:t>Akredytacja</a:t>
            </a:r>
            <a:r>
              <a:rPr lang="pl-PL" sz="1200" i="1" dirty="0">
                <a:solidFill>
                  <a:schemeClr val="tx1"/>
                </a:solidFill>
              </a:rPr>
              <a:t> </a:t>
            </a:r>
            <a:r>
              <a:rPr lang="pl-PL" sz="1200" b="1" i="1" dirty="0">
                <a:solidFill>
                  <a:schemeClr val="tx1"/>
                </a:solidFill>
              </a:rPr>
              <a:t>Erasmusa</a:t>
            </a:r>
            <a:r>
              <a:rPr lang="pl-PL" sz="1200" i="1" dirty="0">
                <a:solidFill>
                  <a:schemeClr val="tx1"/>
                </a:solidFill>
              </a:rPr>
              <a:t> jest narzędziem dla organizacji zajmujących się kształceniem i szkoleniem, które chcą otworzyć się na międzynarodową wymianę i współpracę. </a:t>
            </a:r>
          </a:p>
          <a:p>
            <a:pPr marL="171450" indent="-171450" algn="l">
              <a:lnSpc>
                <a:spcPct val="170000"/>
              </a:lnSpc>
              <a:spcBef>
                <a:spcPts val="600"/>
              </a:spcBef>
              <a:buFont typeface="Wingdings" panose="05000000000000000000" pitchFamily="2" charset="2"/>
              <a:buChar char="ü"/>
            </a:pPr>
            <a:r>
              <a:rPr lang="pl-PL" sz="1200" i="1" dirty="0">
                <a:solidFill>
                  <a:srgbClr val="5EBFBE"/>
                </a:solidFill>
              </a:rPr>
              <a:t>Akredytacja p</a:t>
            </a:r>
            <a:r>
              <a:rPr lang="pl-PL" altLang="pl-PL" sz="1200" i="1" dirty="0">
                <a:solidFill>
                  <a:srgbClr val="5EBFBE"/>
                </a:solidFill>
              </a:rPr>
              <a:t>rzyznawana jest na okres od 2021 do 2027 roku. Plan Erasmusa przedłożony w ramach wniosku </a:t>
            </a:r>
            <a:br>
              <a:rPr lang="pl-PL" altLang="pl-PL" sz="1200" i="1" dirty="0">
                <a:solidFill>
                  <a:srgbClr val="5EBFBE"/>
                </a:solidFill>
              </a:rPr>
            </a:br>
            <a:r>
              <a:rPr lang="pl-PL" altLang="pl-PL" sz="1200" i="1" dirty="0">
                <a:solidFill>
                  <a:srgbClr val="5EBFBE"/>
                </a:solidFill>
              </a:rPr>
              <a:t>o akredytację obejmuje </a:t>
            </a:r>
            <a:r>
              <a:rPr lang="pl-PL" altLang="pl-PL" sz="1200" b="1" i="1" dirty="0">
                <a:solidFill>
                  <a:srgbClr val="5EBFBE"/>
                </a:solidFill>
              </a:rPr>
              <a:t>krótszy okres</a:t>
            </a:r>
            <a:r>
              <a:rPr lang="pl-PL" altLang="pl-PL" sz="1200" i="1" dirty="0">
                <a:solidFill>
                  <a:srgbClr val="5EBFBE"/>
                </a:solidFill>
              </a:rPr>
              <a:t>, wynoszący </a:t>
            </a:r>
            <a:r>
              <a:rPr lang="pl-PL" altLang="pl-PL" sz="1200" b="1" i="1" dirty="0">
                <a:solidFill>
                  <a:srgbClr val="5EBFBE"/>
                </a:solidFill>
              </a:rPr>
              <a:t>od</a:t>
            </a:r>
            <a:r>
              <a:rPr lang="pl-PL" altLang="pl-PL" sz="1200" i="1" dirty="0">
                <a:solidFill>
                  <a:srgbClr val="5EBFBE"/>
                </a:solidFill>
              </a:rPr>
              <a:t> </a:t>
            </a:r>
            <a:r>
              <a:rPr lang="pl-PL" altLang="pl-PL" sz="1200" b="1" i="1" dirty="0">
                <a:solidFill>
                  <a:srgbClr val="5EBFBE"/>
                </a:solidFill>
              </a:rPr>
              <a:t>2 do 5 lat </a:t>
            </a:r>
            <a:r>
              <a:rPr lang="pl-PL" altLang="pl-PL" sz="1200" i="1" dirty="0">
                <a:solidFill>
                  <a:srgbClr val="5EBFBE"/>
                </a:solidFill>
              </a:rPr>
              <a:t>i może być okresowo aktualizowany. </a:t>
            </a:r>
          </a:p>
          <a:p>
            <a:pPr marL="171450" indent="-171450" algn="l">
              <a:lnSpc>
                <a:spcPct val="170000"/>
              </a:lnSpc>
              <a:spcBef>
                <a:spcPts val="600"/>
              </a:spcBef>
              <a:buFont typeface="Wingdings" panose="05000000000000000000" pitchFamily="2" charset="2"/>
              <a:buChar char="ü"/>
            </a:pPr>
            <a:r>
              <a:rPr lang="pl-PL" sz="1200" b="1" i="1" dirty="0">
                <a:solidFill>
                  <a:schemeClr val="tx1"/>
                </a:solidFill>
              </a:rPr>
              <a:t>Organizacje posiadające Akredytację Erasmusa uzyskują uproszczony dostęp do możliwości finansowania </a:t>
            </a:r>
            <a:br>
              <a:rPr lang="pl-PL" sz="1200" b="1" i="1" dirty="0">
                <a:solidFill>
                  <a:schemeClr val="tx1"/>
                </a:solidFill>
              </a:rPr>
            </a:br>
            <a:r>
              <a:rPr lang="pl-PL" sz="1200" b="1" i="1" dirty="0">
                <a:solidFill>
                  <a:schemeClr val="tx1"/>
                </a:solidFill>
              </a:rPr>
              <a:t>w nowym programie Erasmus+ poprzez możliwość corocznego składania wniosku o budżet (KA121).</a:t>
            </a:r>
            <a:endParaRPr lang="pl-PL" sz="1100" i="1" dirty="0"/>
          </a:p>
        </p:txBody>
      </p:sp>
    </p:spTree>
    <p:extLst>
      <p:ext uri="{BB962C8B-B14F-4D97-AF65-F5344CB8AC3E}">
        <p14:creationId xmlns:p14="http://schemas.microsoft.com/office/powerpoint/2010/main" val="698688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1000"/>
                                        <p:tgtEl>
                                          <p:spTgt spid="2">
                                            <p:txEl>
                                              <p:pRg st="3" end="3"/>
                                            </p:txEl>
                                          </p:spTgt>
                                        </p:tgtEl>
                                      </p:cBhvr>
                                    </p:animEffect>
                                    <p:anim calcmode="lin" valueType="num">
                                      <p:cBhvr>
                                        <p:cTn id="29"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ymbol zastępczy zawartości 2"/>
          <p:cNvSpPr txBox="1">
            <a:spLocks/>
          </p:cNvSpPr>
          <p:nvPr/>
        </p:nvSpPr>
        <p:spPr>
          <a:xfrm>
            <a:off x="795179" y="1205329"/>
            <a:ext cx="7848872" cy="626803"/>
          </a:xfrm>
          <a:prstGeom prst="rect">
            <a:avLst/>
          </a:prstGeom>
        </p:spPr>
        <p:txBody>
          <a:bodyPr/>
          <a:lstStyle>
            <a:lvl1pPr marL="0" indent="0" algn="ctr" rtl="0" eaLnBrk="0" fontAlgn="base" hangingPunct="0">
              <a:spcBef>
                <a:spcPct val="20000"/>
              </a:spcBef>
              <a:spcAft>
                <a:spcPct val="0"/>
              </a:spcAft>
              <a:buFont typeface="Arial" charset="0"/>
              <a:buNone/>
              <a:defRPr sz="3200" kern="1200">
                <a:solidFill>
                  <a:schemeClr val="tx1">
                    <a:tint val="75000"/>
                  </a:schemeClr>
                </a:solidFill>
                <a:latin typeface="+mn-lt"/>
                <a:ea typeface="+mn-ea"/>
                <a:cs typeface="+mn-cs"/>
              </a:defRPr>
            </a:lvl1pPr>
            <a:lvl2pPr marL="457200" indent="0" algn="ctr" rtl="0" eaLnBrk="0" fontAlgn="base" hangingPunct="0">
              <a:spcBef>
                <a:spcPct val="20000"/>
              </a:spcBef>
              <a:spcAft>
                <a:spcPct val="0"/>
              </a:spcAft>
              <a:buFont typeface="Arial" charset="0"/>
              <a:buNone/>
              <a:defRPr sz="2800" kern="1200">
                <a:solidFill>
                  <a:schemeClr val="tx1">
                    <a:tint val="75000"/>
                  </a:schemeClr>
                </a:solidFill>
                <a:latin typeface="+mn-lt"/>
                <a:ea typeface="+mn-ea"/>
                <a:cs typeface="+mn-cs"/>
              </a:defRPr>
            </a:lvl2pPr>
            <a:lvl3pPr marL="914400" indent="0" algn="ctr" rtl="0" eaLnBrk="0" fontAlgn="base" hangingPunct="0">
              <a:spcBef>
                <a:spcPct val="20000"/>
              </a:spcBef>
              <a:spcAft>
                <a:spcPct val="0"/>
              </a:spcAft>
              <a:buFont typeface="Arial" charset="0"/>
              <a:buNone/>
              <a:defRPr sz="2400" kern="1200">
                <a:solidFill>
                  <a:schemeClr val="tx1">
                    <a:tint val="75000"/>
                  </a:schemeClr>
                </a:solidFill>
                <a:latin typeface="+mn-lt"/>
                <a:ea typeface="+mn-ea"/>
                <a:cs typeface="+mn-cs"/>
              </a:defRPr>
            </a:lvl3pPr>
            <a:lvl4pPr marL="1371600" indent="0" algn="ctr" rtl="0" eaLnBrk="0" fontAlgn="base" hangingPunct="0">
              <a:spcBef>
                <a:spcPct val="20000"/>
              </a:spcBef>
              <a:spcAft>
                <a:spcPct val="0"/>
              </a:spcAft>
              <a:buFont typeface="Arial" charset="0"/>
              <a:buNone/>
              <a:defRPr sz="2000" kern="1200">
                <a:solidFill>
                  <a:schemeClr val="tx1">
                    <a:tint val="75000"/>
                  </a:schemeClr>
                </a:solidFill>
                <a:latin typeface="+mn-lt"/>
                <a:ea typeface="+mn-ea"/>
                <a:cs typeface="+mn-cs"/>
              </a:defRPr>
            </a:lvl4pPr>
            <a:lvl5pPr marL="1828800" indent="0" algn="ctr" rtl="0" eaLnBrk="0" fontAlgn="base" hangingPunct="0">
              <a:spcBef>
                <a:spcPct val="20000"/>
              </a:spcBef>
              <a:spcAft>
                <a:spcPct val="0"/>
              </a:spcAft>
              <a:buFont typeface="Arial"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pl-PL" sz="1600" dirty="0">
                <a:solidFill>
                  <a:schemeClr val="tx1"/>
                </a:solidFill>
              </a:rPr>
              <a:t>Wnioskodawcy mogą ubiegać się o indywidualną akredytację Erasmusa dla swojej organizacji lub o akredytację Erasmusa dla lidera konsorcjum.</a:t>
            </a:r>
          </a:p>
          <a:p>
            <a:endParaRPr lang="pl-PL" dirty="0"/>
          </a:p>
        </p:txBody>
      </p:sp>
      <p:sp>
        <p:nvSpPr>
          <p:cNvPr id="10" name="Prostokąt 9"/>
          <p:cNvSpPr/>
          <p:nvPr/>
        </p:nvSpPr>
        <p:spPr>
          <a:xfrm>
            <a:off x="3132059" y="612725"/>
            <a:ext cx="3312281" cy="461665"/>
          </a:xfrm>
          <a:prstGeom prst="rect">
            <a:avLst/>
          </a:prstGeom>
        </p:spPr>
        <p:txBody>
          <a:bodyPr wrap="square">
            <a:spAutoFit/>
          </a:bodyPr>
          <a:lstStyle/>
          <a:p>
            <a:r>
              <a:rPr lang="pl-PL" sz="2400" dirty="0">
                <a:solidFill>
                  <a:srgbClr val="5EBFBE"/>
                </a:solidFill>
              </a:rPr>
              <a:t>Rodzaje akredytacji</a:t>
            </a:r>
            <a:endParaRPr lang="pl-PL" sz="2400" dirty="0"/>
          </a:p>
        </p:txBody>
      </p:sp>
      <p:sp>
        <p:nvSpPr>
          <p:cNvPr id="11" name="Strzałka zakrzywiona w lewo 10"/>
          <p:cNvSpPr/>
          <p:nvPr/>
        </p:nvSpPr>
        <p:spPr>
          <a:xfrm>
            <a:off x="6995209" y="2525592"/>
            <a:ext cx="828813" cy="1257909"/>
          </a:xfrm>
          <a:prstGeom prst="curvedLef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pl-PL">
              <a:solidFill>
                <a:schemeClr val="tx1"/>
              </a:solidFill>
            </a:endParaRPr>
          </a:p>
        </p:txBody>
      </p:sp>
      <p:sp>
        <p:nvSpPr>
          <p:cNvPr id="12" name="Strzałka zakrzywiona w prawo 11"/>
          <p:cNvSpPr/>
          <p:nvPr/>
        </p:nvSpPr>
        <p:spPr>
          <a:xfrm>
            <a:off x="1267897" y="2515418"/>
            <a:ext cx="957081" cy="1278258"/>
          </a:xfrm>
          <a:prstGeom prst="curved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pl-PL">
              <a:solidFill>
                <a:schemeClr val="tx1"/>
              </a:solidFill>
            </a:endParaRPr>
          </a:p>
        </p:txBody>
      </p:sp>
      <p:sp>
        <p:nvSpPr>
          <p:cNvPr id="13" name="Prostokąt zaokrąglony 12"/>
          <p:cNvSpPr/>
          <p:nvPr/>
        </p:nvSpPr>
        <p:spPr>
          <a:xfrm>
            <a:off x="2399004" y="3154546"/>
            <a:ext cx="1913895" cy="815567"/>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pl-PL" sz="1400" b="1" spc="150" dirty="0">
                <a:ln w="11430"/>
                <a:solidFill>
                  <a:srgbClr val="F8F8F8"/>
                </a:solidFill>
                <a:effectLst>
                  <a:outerShdw blurRad="25400" algn="tl" rotWithShape="0">
                    <a:srgbClr val="000000">
                      <a:alpha val="43000"/>
                    </a:srgbClr>
                  </a:outerShdw>
                </a:effectLst>
              </a:rPr>
              <a:t>AKREDYTACJA </a:t>
            </a:r>
          </a:p>
          <a:p>
            <a:pPr algn="ctr"/>
            <a:r>
              <a:rPr lang="pl-PL" sz="1400" b="1" spc="150" dirty="0">
                <a:ln w="11430"/>
                <a:solidFill>
                  <a:srgbClr val="F8F8F8"/>
                </a:solidFill>
                <a:effectLst>
                  <a:outerShdw blurRad="25400" algn="tl" rotWithShape="0">
                    <a:srgbClr val="000000">
                      <a:alpha val="43000"/>
                    </a:srgbClr>
                  </a:outerShdw>
                </a:effectLst>
              </a:rPr>
              <a:t>INDYWIDUALNA</a:t>
            </a:r>
          </a:p>
        </p:txBody>
      </p:sp>
      <p:sp>
        <p:nvSpPr>
          <p:cNvPr id="14" name="Prostokąt zaokrąglony 13"/>
          <p:cNvSpPr/>
          <p:nvPr/>
        </p:nvSpPr>
        <p:spPr>
          <a:xfrm>
            <a:off x="4694215" y="3154547"/>
            <a:ext cx="2111884" cy="826593"/>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pl-PL" sz="1400" b="1" spc="150" dirty="0">
                <a:ln w="11430"/>
                <a:solidFill>
                  <a:srgbClr val="F8F8F8"/>
                </a:solidFill>
                <a:effectLst>
                  <a:outerShdw blurRad="25400" algn="tl" rotWithShape="0">
                    <a:srgbClr val="000000">
                      <a:alpha val="43000"/>
                    </a:srgbClr>
                  </a:outerShdw>
                </a:effectLst>
              </a:rPr>
              <a:t>AKREDYTACJA DLA LIDERA KONSORCJUM</a:t>
            </a:r>
          </a:p>
        </p:txBody>
      </p:sp>
      <p:sp>
        <p:nvSpPr>
          <p:cNvPr id="15" name="Symbol zastępczy zawartości 7"/>
          <p:cNvSpPr txBox="1">
            <a:spLocks/>
          </p:cNvSpPr>
          <p:nvPr/>
        </p:nvSpPr>
        <p:spPr>
          <a:xfrm>
            <a:off x="2799205" y="2067694"/>
            <a:ext cx="3617598" cy="553998"/>
          </a:xfrm>
          <a:prstGeom prst="rect">
            <a:avLst/>
          </a:prstGeom>
          <a:noFill/>
        </p:spPr>
        <p:txBody>
          <a:bodyPr vert="horz" wrap="square" lIns="91440" tIns="45720" rIns="91440" bIns="45720" rtlCol="0">
            <a:spAutoFit/>
          </a:bodyPr>
          <a:lstStyle>
            <a:lvl1pPr marL="0" indent="0" algn="l" defTabSz="914400" rtl="0" eaLnBrk="1" latinLnBrk="0" hangingPunct="1">
              <a:spcBef>
                <a:spcPct val="20000"/>
              </a:spcBef>
              <a:buFont typeface="Arial" pitchFamily="34" charset="0"/>
              <a:buNone/>
              <a:defRPr lang="pl-PL" sz="1600" kern="1200" dirty="0" smtClean="0">
                <a:solidFill>
                  <a:srgbClr val="005061"/>
                </a:solidFill>
                <a:latin typeface="Trebuchet MS" pitchFamily="34" charset="0"/>
                <a:ea typeface="+mn-ea"/>
                <a:cs typeface="+mn-cs"/>
              </a:defRPr>
            </a:lvl1pPr>
            <a:lvl2pPr marL="742950" indent="-285750" algn="l" defTabSz="914400" rtl="0" eaLnBrk="1" latinLnBrk="0" hangingPunct="1">
              <a:spcBef>
                <a:spcPct val="20000"/>
              </a:spcBef>
              <a:buFont typeface="Arial" pitchFamily="34" charset="0"/>
              <a:buChar char="–"/>
              <a:defRPr lang="pl-PL" sz="1600" kern="1200" dirty="0" smtClean="0">
                <a:solidFill>
                  <a:srgbClr val="005061"/>
                </a:solidFill>
                <a:latin typeface="Trebuchet MS" pitchFamily="34" charset="0"/>
                <a:ea typeface="+mn-ea"/>
                <a:cs typeface="+mn-cs"/>
              </a:defRPr>
            </a:lvl2pPr>
            <a:lvl3pPr marL="1143000" indent="-228600" algn="l" defTabSz="914400" rtl="0" eaLnBrk="1" latinLnBrk="0" hangingPunct="1">
              <a:spcBef>
                <a:spcPct val="20000"/>
              </a:spcBef>
              <a:buFont typeface="Arial" pitchFamily="34" charset="0"/>
              <a:buChar char="•"/>
              <a:defRPr lang="pl-PL" sz="1600" kern="1200" dirty="0" smtClean="0">
                <a:solidFill>
                  <a:srgbClr val="005061"/>
                </a:solidFill>
                <a:latin typeface="Trebuchet MS" pitchFamily="34" charset="0"/>
                <a:ea typeface="+mn-ea"/>
                <a:cs typeface="+mn-cs"/>
              </a:defRPr>
            </a:lvl3pPr>
            <a:lvl4pPr marL="1600200" indent="-228600" algn="l" defTabSz="914400" rtl="0" eaLnBrk="1" latinLnBrk="0" hangingPunct="1">
              <a:spcBef>
                <a:spcPct val="20000"/>
              </a:spcBef>
              <a:buFont typeface="Arial" pitchFamily="34" charset="0"/>
              <a:buChar char="–"/>
              <a:defRPr lang="pl-PL" sz="1600" kern="1200" dirty="0" smtClean="0">
                <a:solidFill>
                  <a:srgbClr val="005061"/>
                </a:solidFill>
                <a:latin typeface="Trebuchet MS" pitchFamily="34" charset="0"/>
                <a:ea typeface="+mn-ea"/>
                <a:cs typeface="+mn-cs"/>
              </a:defRPr>
            </a:lvl4pPr>
            <a:lvl5pPr marL="2057400" indent="-228600" algn="l" defTabSz="914400" rtl="0" eaLnBrk="1" latinLnBrk="0" hangingPunct="1">
              <a:spcBef>
                <a:spcPct val="20000"/>
              </a:spcBef>
              <a:buFont typeface="Arial" pitchFamily="34" charset="0"/>
              <a:buChar char="»"/>
              <a:defRPr lang="pl-PL" sz="1600" kern="1200" dirty="0">
                <a:solidFill>
                  <a:srgbClr val="005061"/>
                </a:solidFill>
                <a:latin typeface="Trebuchet MS"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pl-PL" sz="3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AKREDYTACJA</a:t>
            </a:r>
            <a:endParaRPr lang="pl-PL" sz="3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extLst>
      <p:ext uri="{BB962C8B-B14F-4D97-AF65-F5344CB8AC3E}">
        <p14:creationId xmlns:p14="http://schemas.microsoft.com/office/powerpoint/2010/main" val="238978184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687760" y="1131590"/>
            <a:ext cx="7848872" cy="2917722"/>
          </a:xfrm>
          <a:prstGeom prst="rect">
            <a:avLst/>
          </a:prstGeom>
        </p:spPr>
        <p:txBody>
          <a:bodyPr wrap="square">
            <a:spAutoFit/>
          </a:bodyPr>
          <a:lstStyle/>
          <a:p>
            <a:pPr algn="just">
              <a:lnSpc>
                <a:spcPct val="170000"/>
              </a:lnSpc>
            </a:pPr>
            <a:r>
              <a:rPr lang="pl-PL" sz="1200" dirty="0"/>
              <a:t>Przyznanie Akredytacji Erasmusa stanowi potwierdzenie, że wnioskodawca ustanowił </a:t>
            </a:r>
            <a:r>
              <a:rPr lang="pl-PL" sz="1200" b="1" dirty="0"/>
              <a:t>plan</a:t>
            </a:r>
            <a:r>
              <a:rPr lang="pl-PL" sz="1200" dirty="0"/>
              <a:t> </a:t>
            </a:r>
            <a:r>
              <a:rPr lang="pl-PL" sz="1200" b="1" dirty="0"/>
              <a:t>realizacji wysokiej jakości działań w zakresie mobilności </a:t>
            </a:r>
            <a:r>
              <a:rPr lang="pl-PL" sz="1200" dirty="0"/>
              <a:t>w ramach szerzej zakrojonych działań wpisujących się w rozwój swojej organizacji. </a:t>
            </a:r>
            <a:br>
              <a:rPr lang="pl-PL" sz="1200" dirty="0"/>
            </a:br>
            <a:r>
              <a:rPr lang="pl-PL" sz="1200" dirty="0"/>
              <a:t>Plan ten nazywany jest </a:t>
            </a:r>
            <a:r>
              <a:rPr lang="pl-PL" sz="1200" b="1" dirty="0"/>
              <a:t>Planem Erasmusa </a:t>
            </a:r>
            <a:r>
              <a:rPr lang="pl-PL" sz="1200" dirty="0"/>
              <a:t>i stanowi kluczowy element wniosku o akredytację. </a:t>
            </a:r>
          </a:p>
          <a:p>
            <a:pPr marL="285750" indent="-285750">
              <a:lnSpc>
                <a:spcPct val="170000"/>
              </a:lnSpc>
              <a:buFont typeface="Wingdings" panose="05000000000000000000" pitchFamily="2" charset="2"/>
              <a:buChar char="ü"/>
            </a:pPr>
            <a:r>
              <a:rPr lang="pl-PL" altLang="pl-PL" sz="1200" dirty="0"/>
              <a:t>strategiczne podejście do współpracy międzynarodowej</a:t>
            </a:r>
          </a:p>
          <a:p>
            <a:pPr marL="285750" indent="-285750">
              <a:lnSpc>
                <a:spcPct val="170000"/>
              </a:lnSpc>
              <a:buFont typeface="Wingdings" panose="05000000000000000000" pitchFamily="2" charset="2"/>
              <a:buChar char="ü"/>
            </a:pPr>
            <a:r>
              <a:rPr lang="pl-PL" altLang="pl-PL" sz="1200" dirty="0"/>
              <a:t>plan Erasmusa zawiera: cele, działania, zarządzanie</a:t>
            </a:r>
          </a:p>
          <a:p>
            <a:pPr marL="285750" indent="-285750">
              <a:lnSpc>
                <a:spcPct val="170000"/>
              </a:lnSpc>
              <a:buFont typeface="Wingdings" panose="05000000000000000000" pitchFamily="2" charset="2"/>
              <a:buChar char="ü"/>
            </a:pPr>
            <a:r>
              <a:rPr lang="pl-PL" altLang="pl-PL" sz="1200" dirty="0"/>
              <a:t>rozpisany na kilka lat (od 2 do 5 lat), okresowo aktualizowany</a:t>
            </a:r>
            <a:endParaRPr lang="pl-PL" altLang="pl-PL" sz="1200" b="1" dirty="0"/>
          </a:p>
          <a:p>
            <a:pPr marL="285750" indent="-285750">
              <a:lnSpc>
                <a:spcPct val="170000"/>
              </a:lnSpc>
              <a:buFont typeface="Wingdings" panose="05000000000000000000" pitchFamily="2" charset="2"/>
              <a:buChar char="ü"/>
            </a:pPr>
            <a:r>
              <a:rPr lang="pl-PL" altLang="pl-PL" sz="1200" dirty="0"/>
              <a:t>zgodność z celami Erasmusa i potrzebami organizacji</a:t>
            </a:r>
          </a:p>
          <a:p>
            <a:pPr marL="285750" indent="-285750">
              <a:lnSpc>
                <a:spcPct val="170000"/>
              </a:lnSpc>
              <a:buFont typeface="Wingdings" panose="05000000000000000000" pitchFamily="2" charset="2"/>
              <a:buChar char="ü"/>
            </a:pPr>
            <a:r>
              <a:rPr lang="pl-PL" altLang="pl-PL" sz="1200" dirty="0"/>
              <a:t>działania adekwatne do wielkości i doświadczenia organizacji wnioskującej</a:t>
            </a:r>
          </a:p>
          <a:p>
            <a:pPr marL="285750" indent="-285750">
              <a:lnSpc>
                <a:spcPct val="170000"/>
              </a:lnSpc>
              <a:buFont typeface="Wingdings" panose="05000000000000000000" pitchFamily="2" charset="2"/>
              <a:buChar char="ü"/>
            </a:pPr>
            <a:r>
              <a:rPr lang="pl-PL" altLang="pl-PL" sz="1200" dirty="0"/>
              <a:t>zarządzanie zgodne ze standardami jakości Erasmusa</a:t>
            </a:r>
          </a:p>
        </p:txBody>
      </p:sp>
      <p:sp>
        <p:nvSpPr>
          <p:cNvPr id="16" name="Tytuł 2"/>
          <p:cNvSpPr>
            <a:spLocks noGrp="1"/>
          </p:cNvSpPr>
          <p:nvPr>
            <p:ph type="ctrTitle"/>
          </p:nvPr>
        </p:nvSpPr>
        <p:spPr>
          <a:xfrm>
            <a:off x="539552" y="627534"/>
            <a:ext cx="7918648" cy="504056"/>
          </a:xfrm>
        </p:spPr>
        <p:txBody>
          <a:bodyPr/>
          <a:lstStyle/>
          <a:p>
            <a:r>
              <a:rPr lang="pl-PL" sz="2400" dirty="0">
                <a:solidFill>
                  <a:srgbClr val="5EBFBE"/>
                </a:solidFill>
                <a:latin typeface="+mn-lt"/>
                <a:ea typeface="Cambria" panose="02040503050406030204" pitchFamily="18" charset="0"/>
              </a:rPr>
              <a:t>Plan Erasmusa</a:t>
            </a:r>
          </a:p>
        </p:txBody>
      </p:sp>
    </p:spTree>
    <p:extLst>
      <p:ext uri="{BB962C8B-B14F-4D97-AF65-F5344CB8AC3E}">
        <p14:creationId xmlns:p14="http://schemas.microsoft.com/office/powerpoint/2010/main" val="18147744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lipsa 1"/>
          <p:cNvSpPr/>
          <p:nvPr/>
        </p:nvSpPr>
        <p:spPr>
          <a:xfrm>
            <a:off x="3917094" y="469019"/>
            <a:ext cx="3774299" cy="3415733"/>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pl-PL" dirty="0">
              <a:solidFill>
                <a:srgbClr val="005061"/>
              </a:solidFill>
            </a:endParaRPr>
          </a:p>
        </p:txBody>
      </p:sp>
      <p:graphicFrame>
        <p:nvGraphicFramePr>
          <p:cNvPr id="3" name="Diagram 2"/>
          <p:cNvGraphicFramePr/>
          <p:nvPr>
            <p:extLst>
              <p:ext uri="{D42A27DB-BD31-4B8C-83A1-F6EECF244321}">
                <p14:modId xmlns:p14="http://schemas.microsoft.com/office/powerpoint/2010/main" val="778983059"/>
              </p:ext>
            </p:extLst>
          </p:nvPr>
        </p:nvGraphicFramePr>
        <p:xfrm>
          <a:off x="107504" y="195486"/>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pole tekstowe 3"/>
          <p:cNvSpPr txBox="1"/>
          <p:nvPr/>
        </p:nvSpPr>
        <p:spPr>
          <a:xfrm>
            <a:off x="1812937" y="1239698"/>
            <a:ext cx="1308280" cy="276999"/>
          </a:xfrm>
          <a:prstGeom prst="rect">
            <a:avLst/>
          </a:prstGeom>
          <a:noFill/>
        </p:spPr>
        <p:txBody>
          <a:bodyPr wrap="square" rtlCol="0">
            <a:spAutoFit/>
          </a:bodyPr>
          <a:lstStyle/>
          <a:p>
            <a:r>
              <a:rPr lang="pl-PL" sz="1200" b="1" dirty="0">
                <a:solidFill>
                  <a:schemeClr val="bg1"/>
                </a:solidFill>
              </a:rPr>
              <a:t>Cyfrowy Erasmus</a:t>
            </a:r>
          </a:p>
        </p:txBody>
      </p:sp>
      <p:sp>
        <p:nvSpPr>
          <p:cNvPr id="5" name="pole tekstowe 4"/>
          <p:cNvSpPr txBox="1"/>
          <p:nvPr/>
        </p:nvSpPr>
        <p:spPr>
          <a:xfrm>
            <a:off x="5257743" y="1272013"/>
            <a:ext cx="1440160" cy="646331"/>
          </a:xfrm>
          <a:prstGeom prst="rect">
            <a:avLst/>
          </a:prstGeom>
          <a:noFill/>
        </p:spPr>
        <p:txBody>
          <a:bodyPr wrap="square" rtlCol="0">
            <a:spAutoFit/>
          </a:bodyPr>
          <a:lstStyle/>
          <a:p>
            <a:r>
              <a:rPr lang="pl-PL" sz="1200" b="1" dirty="0">
                <a:solidFill>
                  <a:schemeClr val="accent1">
                    <a:lumMod val="75000"/>
                  </a:schemeClr>
                </a:solidFill>
              </a:rPr>
              <a:t>Podniesienie poziomu oraz jakości pracy szkoły </a:t>
            </a:r>
          </a:p>
        </p:txBody>
      </p:sp>
      <p:sp>
        <p:nvSpPr>
          <p:cNvPr id="6" name="pole tekstowe 5"/>
          <p:cNvSpPr txBox="1"/>
          <p:nvPr/>
        </p:nvSpPr>
        <p:spPr>
          <a:xfrm>
            <a:off x="3374238" y="2491829"/>
            <a:ext cx="1125753" cy="461665"/>
          </a:xfrm>
          <a:prstGeom prst="rect">
            <a:avLst/>
          </a:prstGeom>
          <a:noFill/>
        </p:spPr>
        <p:txBody>
          <a:bodyPr wrap="square" rtlCol="0">
            <a:spAutoFit/>
          </a:bodyPr>
          <a:lstStyle/>
          <a:p>
            <a:r>
              <a:rPr lang="pl-PL" sz="1200" b="1" dirty="0">
                <a:solidFill>
                  <a:schemeClr val="bg1"/>
                </a:solidFill>
              </a:rPr>
              <a:t>Zielony Erasmus</a:t>
            </a:r>
          </a:p>
        </p:txBody>
      </p:sp>
      <p:sp>
        <p:nvSpPr>
          <p:cNvPr id="7" name="pole tekstowe 6"/>
          <p:cNvSpPr txBox="1"/>
          <p:nvPr/>
        </p:nvSpPr>
        <p:spPr>
          <a:xfrm>
            <a:off x="5228453" y="625682"/>
            <a:ext cx="1656184" cy="646331"/>
          </a:xfrm>
          <a:prstGeom prst="rect">
            <a:avLst/>
          </a:prstGeom>
          <a:noFill/>
        </p:spPr>
        <p:txBody>
          <a:bodyPr wrap="square" rtlCol="0">
            <a:spAutoFit/>
          </a:bodyPr>
          <a:lstStyle/>
          <a:p>
            <a:r>
              <a:rPr lang="pl-PL" sz="1200" b="1" dirty="0">
                <a:solidFill>
                  <a:schemeClr val="accent1">
                    <a:lumMod val="75000"/>
                  </a:schemeClr>
                </a:solidFill>
              </a:rPr>
              <a:t>Realizacja mobilności zagranicznych uczniów </a:t>
            </a:r>
            <a:br>
              <a:rPr lang="pl-PL" sz="1200" b="1" dirty="0">
                <a:solidFill>
                  <a:schemeClr val="accent1">
                    <a:lumMod val="75000"/>
                  </a:schemeClr>
                </a:solidFill>
              </a:rPr>
            </a:br>
            <a:r>
              <a:rPr lang="pl-PL" sz="1200" b="1" dirty="0">
                <a:solidFill>
                  <a:schemeClr val="accent1">
                    <a:lumMod val="75000"/>
                  </a:schemeClr>
                </a:solidFill>
              </a:rPr>
              <a:t>i kadry</a:t>
            </a:r>
          </a:p>
        </p:txBody>
      </p:sp>
      <p:sp>
        <p:nvSpPr>
          <p:cNvPr id="8" name="pole tekstowe 7"/>
          <p:cNvSpPr txBox="1"/>
          <p:nvPr/>
        </p:nvSpPr>
        <p:spPr>
          <a:xfrm>
            <a:off x="3269022" y="748793"/>
            <a:ext cx="1296144" cy="1384995"/>
          </a:xfrm>
          <a:prstGeom prst="rect">
            <a:avLst/>
          </a:prstGeom>
          <a:noFill/>
        </p:spPr>
        <p:txBody>
          <a:bodyPr wrap="square" rtlCol="0">
            <a:spAutoFit/>
          </a:bodyPr>
          <a:lstStyle/>
          <a:p>
            <a:pPr lvl="0"/>
            <a:r>
              <a:rPr lang="pl-PL" sz="1200" b="1" dirty="0">
                <a:solidFill>
                  <a:schemeClr val="bg1"/>
                </a:solidFill>
              </a:rPr>
              <a:t>Promowanie wartości takich jak: włączenie, integracja, różnorodność, tolerancja i demokracja </a:t>
            </a:r>
          </a:p>
        </p:txBody>
      </p:sp>
      <p:sp>
        <p:nvSpPr>
          <p:cNvPr id="9" name="pole tekstowe 8"/>
          <p:cNvSpPr txBox="1"/>
          <p:nvPr/>
        </p:nvSpPr>
        <p:spPr>
          <a:xfrm>
            <a:off x="1979712" y="2315092"/>
            <a:ext cx="1141505" cy="1384995"/>
          </a:xfrm>
          <a:prstGeom prst="rect">
            <a:avLst/>
          </a:prstGeom>
          <a:noFill/>
        </p:spPr>
        <p:txBody>
          <a:bodyPr wrap="square" rtlCol="0">
            <a:spAutoFit/>
          </a:bodyPr>
          <a:lstStyle/>
          <a:p>
            <a:pPr lvl="0"/>
            <a:r>
              <a:rPr lang="pl-PL" sz="1200" b="1" dirty="0">
                <a:solidFill>
                  <a:schemeClr val="bg1">
                    <a:lumMod val="95000"/>
                  </a:schemeClr>
                </a:solidFill>
              </a:rPr>
              <a:t>Promowanie </a:t>
            </a:r>
            <a:br>
              <a:rPr lang="pl-PL" sz="1200" b="1" dirty="0">
                <a:solidFill>
                  <a:schemeClr val="bg1">
                    <a:lumMod val="95000"/>
                  </a:schemeClr>
                </a:solidFill>
              </a:rPr>
            </a:br>
            <a:r>
              <a:rPr lang="pl-PL" sz="1200" b="1" dirty="0">
                <a:solidFill>
                  <a:schemeClr val="bg1">
                    <a:lumMod val="95000"/>
                  </a:schemeClr>
                </a:solidFill>
              </a:rPr>
              <a:t>wiedzy</a:t>
            </a:r>
            <a:br>
              <a:rPr lang="pl-PL" sz="1200" b="1" dirty="0">
                <a:solidFill>
                  <a:schemeClr val="bg1">
                    <a:lumMod val="95000"/>
                  </a:schemeClr>
                </a:solidFill>
              </a:rPr>
            </a:br>
            <a:r>
              <a:rPr lang="pl-PL" sz="1200" b="1" dirty="0">
                <a:solidFill>
                  <a:schemeClr val="bg1">
                    <a:lumMod val="95000"/>
                  </a:schemeClr>
                </a:solidFill>
              </a:rPr>
              <a:t> o wspólnym europejskim dziedzictwie i bogactwie</a:t>
            </a:r>
            <a:br>
              <a:rPr lang="pl-PL" sz="1200" b="1" dirty="0">
                <a:solidFill>
                  <a:schemeClr val="bg1">
                    <a:lumMod val="95000"/>
                  </a:schemeClr>
                </a:solidFill>
              </a:rPr>
            </a:br>
            <a:r>
              <a:rPr lang="pl-PL" sz="1200" b="1" dirty="0">
                <a:solidFill>
                  <a:schemeClr val="bg1">
                    <a:lumMod val="95000"/>
                  </a:schemeClr>
                </a:solidFill>
              </a:rPr>
              <a:t> różnorodności</a:t>
            </a:r>
          </a:p>
        </p:txBody>
      </p:sp>
      <p:sp>
        <p:nvSpPr>
          <p:cNvPr id="10" name="Strzałka zakrzywiona w lewo 9"/>
          <p:cNvSpPr/>
          <p:nvPr/>
        </p:nvSpPr>
        <p:spPr>
          <a:xfrm>
            <a:off x="4341920" y="1759913"/>
            <a:ext cx="908122" cy="721194"/>
          </a:xfrm>
          <a:prstGeom prst="curvedLeftArrow">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pl-PL">
              <a:solidFill>
                <a:srgbClr val="005061"/>
              </a:solidFill>
            </a:endParaRPr>
          </a:p>
        </p:txBody>
      </p:sp>
      <p:sp>
        <p:nvSpPr>
          <p:cNvPr id="11" name="pole tekstowe 10"/>
          <p:cNvSpPr txBox="1"/>
          <p:nvPr/>
        </p:nvSpPr>
        <p:spPr>
          <a:xfrm>
            <a:off x="5220072" y="2717913"/>
            <a:ext cx="2129321" cy="646331"/>
          </a:xfrm>
          <a:prstGeom prst="rect">
            <a:avLst/>
          </a:prstGeom>
          <a:noFill/>
        </p:spPr>
        <p:txBody>
          <a:bodyPr wrap="square" rtlCol="0">
            <a:spAutoFit/>
          </a:bodyPr>
          <a:lstStyle/>
          <a:p>
            <a:r>
              <a:rPr lang="pl-PL" sz="1200" b="1" dirty="0">
                <a:solidFill>
                  <a:schemeClr val="accent1">
                    <a:lumMod val="75000"/>
                  </a:schemeClr>
                </a:solidFill>
              </a:rPr>
              <a:t>Wdrożenie nowych rozwiązań </a:t>
            </a:r>
            <a:br>
              <a:rPr lang="pl-PL" sz="1200" b="1" dirty="0">
                <a:solidFill>
                  <a:schemeClr val="accent1">
                    <a:lumMod val="75000"/>
                  </a:schemeClr>
                </a:solidFill>
              </a:rPr>
            </a:br>
            <a:r>
              <a:rPr lang="pl-PL" sz="1200" b="1" dirty="0">
                <a:solidFill>
                  <a:schemeClr val="accent1">
                    <a:lumMod val="75000"/>
                  </a:schemeClr>
                </a:solidFill>
              </a:rPr>
              <a:t>edukacyjnych i innowacyjnych metod pracy</a:t>
            </a:r>
          </a:p>
        </p:txBody>
      </p:sp>
      <p:sp>
        <p:nvSpPr>
          <p:cNvPr id="12" name="pole tekstowe 11"/>
          <p:cNvSpPr txBox="1"/>
          <p:nvPr/>
        </p:nvSpPr>
        <p:spPr>
          <a:xfrm>
            <a:off x="5265277" y="1995686"/>
            <a:ext cx="2226187" cy="646331"/>
          </a:xfrm>
          <a:prstGeom prst="rect">
            <a:avLst/>
          </a:prstGeom>
          <a:noFill/>
        </p:spPr>
        <p:txBody>
          <a:bodyPr wrap="none" rtlCol="0">
            <a:spAutoFit/>
          </a:bodyPr>
          <a:lstStyle/>
          <a:p>
            <a:r>
              <a:rPr lang="pl-PL" sz="1200" b="1" dirty="0">
                <a:solidFill>
                  <a:schemeClr val="accent1">
                    <a:lumMod val="75000"/>
                  </a:schemeClr>
                </a:solidFill>
              </a:rPr>
              <a:t>Podniesienie kompetencji </a:t>
            </a:r>
          </a:p>
          <a:p>
            <a:r>
              <a:rPr lang="pl-PL" sz="1200" b="1" dirty="0">
                <a:solidFill>
                  <a:schemeClr val="accent1">
                    <a:lumMod val="75000"/>
                  </a:schemeClr>
                </a:solidFill>
              </a:rPr>
              <a:t>Pracowników i poziomu wiedzy </a:t>
            </a:r>
          </a:p>
          <a:p>
            <a:r>
              <a:rPr lang="pl-PL" sz="1200" b="1" dirty="0">
                <a:solidFill>
                  <a:schemeClr val="accent1">
                    <a:lumMod val="75000"/>
                  </a:schemeClr>
                </a:solidFill>
              </a:rPr>
              <a:t>uczniów</a:t>
            </a:r>
          </a:p>
        </p:txBody>
      </p:sp>
      <p:sp>
        <p:nvSpPr>
          <p:cNvPr id="13" name="Wstęga w dół 12"/>
          <p:cNvSpPr/>
          <p:nvPr/>
        </p:nvSpPr>
        <p:spPr>
          <a:xfrm>
            <a:off x="3347864" y="3423303"/>
            <a:ext cx="2584304" cy="1129247"/>
          </a:xfrm>
          <a:prstGeom prst="ribbon">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pl-PL" dirty="0">
                <a:solidFill>
                  <a:prstClr val="white"/>
                </a:solidFill>
              </a:rPr>
              <a:t>Plan Erasmusa</a:t>
            </a:r>
          </a:p>
        </p:txBody>
      </p:sp>
      <p:sp>
        <p:nvSpPr>
          <p:cNvPr id="14" name="Tytuł 2"/>
          <p:cNvSpPr>
            <a:spLocks noGrp="1"/>
          </p:cNvSpPr>
          <p:nvPr>
            <p:ph type="ctrTitle"/>
          </p:nvPr>
        </p:nvSpPr>
        <p:spPr>
          <a:xfrm>
            <a:off x="6565" y="491651"/>
            <a:ext cx="1927525" cy="775248"/>
          </a:xfrm>
        </p:spPr>
        <p:txBody>
          <a:bodyPr/>
          <a:lstStyle/>
          <a:p>
            <a:r>
              <a:rPr lang="pl-PL" sz="2400" b="1" dirty="0">
                <a:solidFill>
                  <a:srgbClr val="5EBFBE"/>
                </a:solidFill>
                <a:latin typeface="+mn-lt"/>
                <a:ea typeface="Cambria" panose="02040503050406030204" pitchFamily="18" charset="0"/>
              </a:rPr>
              <a:t>Priorytety programu</a:t>
            </a:r>
          </a:p>
        </p:txBody>
      </p:sp>
      <p:sp>
        <p:nvSpPr>
          <p:cNvPr id="15" name="Tytuł 2"/>
          <p:cNvSpPr txBox="1">
            <a:spLocks/>
          </p:cNvSpPr>
          <p:nvPr/>
        </p:nvSpPr>
        <p:spPr>
          <a:xfrm>
            <a:off x="7193142" y="459336"/>
            <a:ext cx="1927525" cy="775248"/>
          </a:xfrm>
          <a:prstGeom prst="rect">
            <a:avLst/>
          </a:prstGeom>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pl-PL" sz="2400" b="1" dirty="0">
                <a:solidFill>
                  <a:srgbClr val="5EBFBE"/>
                </a:solidFill>
                <a:latin typeface="+mn-lt"/>
                <a:ea typeface="Cambria" panose="02040503050406030204" pitchFamily="18" charset="0"/>
              </a:rPr>
              <a:t>Cele programu</a:t>
            </a:r>
          </a:p>
        </p:txBody>
      </p:sp>
    </p:spTree>
    <p:extLst>
      <p:ext uri="{BB962C8B-B14F-4D97-AF65-F5344CB8AC3E}">
        <p14:creationId xmlns:p14="http://schemas.microsoft.com/office/powerpoint/2010/main" val="284078618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1"/>
          <p:cNvSpPr txBox="1">
            <a:spLocks/>
          </p:cNvSpPr>
          <p:nvPr/>
        </p:nvSpPr>
        <p:spPr bwMode="auto">
          <a:xfrm>
            <a:off x="478839" y="627534"/>
            <a:ext cx="8367093" cy="357188"/>
          </a:xfrm>
          <a:prstGeom prst="rect">
            <a:avLst/>
          </a:prstGeom>
          <a:noFill/>
          <a:ln w="9525">
            <a:noFill/>
            <a:miter lim="800000"/>
            <a:headEnd/>
            <a:tailEnd/>
          </a:ln>
        </p:spPr>
        <p:txBody>
          <a:bodyPr/>
          <a:lstStyle/>
          <a:p>
            <a:pPr algn="ctr"/>
            <a:r>
              <a:rPr lang="pl-PL" sz="2000" dirty="0">
                <a:solidFill>
                  <a:srgbClr val="5EBFBE"/>
                </a:solidFill>
                <a:latin typeface="Roboto" pitchFamily="2" charset="0"/>
              </a:rPr>
              <a:t>Informacje ogólne – Projekty krótkoterminowe</a:t>
            </a:r>
          </a:p>
        </p:txBody>
      </p:sp>
      <p:sp>
        <p:nvSpPr>
          <p:cNvPr id="8" name="pole tekstowe 4"/>
          <p:cNvSpPr txBox="1">
            <a:spLocks noChangeArrowheads="1"/>
          </p:cNvSpPr>
          <p:nvPr/>
        </p:nvSpPr>
        <p:spPr bwMode="auto">
          <a:xfrm>
            <a:off x="665941" y="1287212"/>
            <a:ext cx="7578467" cy="492443"/>
          </a:xfrm>
          <a:prstGeom prst="rect">
            <a:avLst/>
          </a:prstGeom>
          <a:noFill/>
          <a:ln w="9525">
            <a:noFill/>
            <a:miter lim="800000"/>
            <a:headEnd/>
            <a:tailEnd/>
          </a:ln>
        </p:spPr>
        <p:txBody>
          <a:bodyPr wrap="square">
            <a:spAutoFit/>
          </a:bodyPr>
          <a:lstStyle/>
          <a:p>
            <a:pPr marL="285750" indent="-285750" algn="just">
              <a:spcAft>
                <a:spcPts val="800"/>
              </a:spcAft>
              <a:buFont typeface="Wingdings" panose="05000000000000000000" pitchFamily="2" charset="2"/>
              <a:buChar char="ü"/>
            </a:pPr>
            <a:r>
              <a:rPr lang="pl-PL" sz="1300" i="1" dirty="0">
                <a:ea typeface="Calibri" panose="020F0502020204030204" pitchFamily="34" charset="0"/>
                <a:cs typeface="Calibri" panose="020F0502020204030204" pitchFamily="34" charset="0"/>
              </a:rPr>
              <a:t>Krótkoterminowe projekty dotyczące mobilności uczniów i kadry edukacji szkolnej (KA122) to prosty i łatwy sposób na skorzystanie ze środków Programu Erasmus+, Edukacja szkolna</a:t>
            </a:r>
          </a:p>
        </p:txBody>
      </p:sp>
      <p:sp>
        <p:nvSpPr>
          <p:cNvPr id="2" name="pole tekstowe 1"/>
          <p:cNvSpPr txBox="1"/>
          <p:nvPr/>
        </p:nvSpPr>
        <p:spPr>
          <a:xfrm flipH="1">
            <a:off x="667971" y="1995686"/>
            <a:ext cx="7848871" cy="492443"/>
          </a:xfrm>
          <a:prstGeom prst="rect">
            <a:avLst/>
          </a:prstGeom>
          <a:noFill/>
        </p:spPr>
        <p:txBody>
          <a:bodyPr wrap="square" rtlCol="0">
            <a:spAutoFit/>
          </a:bodyPr>
          <a:lstStyle/>
          <a:p>
            <a:pPr marL="285750" indent="-285750">
              <a:buFont typeface="Wingdings" panose="05000000000000000000" pitchFamily="2" charset="2"/>
              <a:buChar char="ü"/>
            </a:pPr>
            <a:r>
              <a:rPr lang="pl-PL" sz="1300" i="1" dirty="0">
                <a:solidFill>
                  <a:srgbClr val="5EBFBE"/>
                </a:solidFill>
                <a:ea typeface="Calibri" panose="020F0502020204030204" pitchFamily="34" charset="0"/>
                <a:cs typeface="Calibri" panose="020F0502020204030204" pitchFamily="34" charset="0"/>
              </a:rPr>
              <a:t>Projekty krótkoterminowe są najlepszym wyborem dla organizacji, które po raz pierwszy próbują swoich sił </a:t>
            </a:r>
            <a:br>
              <a:rPr lang="pl-PL" sz="1300" i="1" dirty="0">
                <a:solidFill>
                  <a:srgbClr val="5EBFBE"/>
                </a:solidFill>
                <a:ea typeface="Calibri" panose="020F0502020204030204" pitchFamily="34" charset="0"/>
                <a:cs typeface="Calibri" panose="020F0502020204030204" pitchFamily="34" charset="0"/>
              </a:rPr>
            </a:br>
            <a:r>
              <a:rPr lang="pl-PL" sz="1300" i="1" dirty="0">
                <a:solidFill>
                  <a:srgbClr val="5EBFBE"/>
                </a:solidFill>
                <a:ea typeface="Calibri" panose="020F0502020204030204" pitchFamily="34" charset="0"/>
                <a:cs typeface="Calibri" panose="020F0502020204030204" pitchFamily="34" charset="0"/>
              </a:rPr>
              <a:t>w Programie Erasmus+ i chcą zdobyć doświadczenie w realizacji projektów</a:t>
            </a:r>
            <a:endParaRPr lang="pl-PL" i="1" dirty="0">
              <a:solidFill>
                <a:srgbClr val="5EBFBE"/>
              </a:solidFill>
            </a:endParaRPr>
          </a:p>
        </p:txBody>
      </p:sp>
      <p:sp>
        <p:nvSpPr>
          <p:cNvPr id="3" name="pole tekstowe 2"/>
          <p:cNvSpPr txBox="1"/>
          <p:nvPr/>
        </p:nvSpPr>
        <p:spPr>
          <a:xfrm flipH="1">
            <a:off x="712788" y="2690762"/>
            <a:ext cx="7759236" cy="492443"/>
          </a:xfrm>
          <a:prstGeom prst="rect">
            <a:avLst/>
          </a:prstGeom>
          <a:noFill/>
        </p:spPr>
        <p:txBody>
          <a:bodyPr wrap="square" rtlCol="0">
            <a:spAutoFit/>
          </a:bodyPr>
          <a:lstStyle/>
          <a:p>
            <a:pPr marL="285750" indent="-285750">
              <a:buFont typeface="Wingdings" panose="05000000000000000000" pitchFamily="2" charset="2"/>
              <a:buChar char="ü"/>
            </a:pPr>
            <a:r>
              <a:rPr lang="pl-PL" sz="1300" i="1" dirty="0">
                <a:ea typeface="Calibri" panose="020F0502020204030204" pitchFamily="34" charset="0"/>
                <a:cs typeface="Calibri" panose="020F0502020204030204" pitchFamily="34" charset="0"/>
              </a:rPr>
              <a:t>Projekty krótkoterminowe są odpowiednim wyborem dla  wnioskodawców, którzy planują zrealizować ograniczoną liczbę działań </a:t>
            </a:r>
            <a:r>
              <a:rPr lang="pl-PL" sz="1300" i="1" dirty="0" err="1">
                <a:ea typeface="Calibri" panose="020F0502020204030204" pitchFamily="34" charset="0"/>
                <a:cs typeface="Calibri" panose="020F0502020204030204" pitchFamily="34" charset="0"/>
              </a:rPr>
              <a:t>mobilnościowych</a:t>
            </a:r>
            <a:r>
              <a:rPr lang="pl-PL" sz="1300" i="1" dirty="0">
                <a:ea typeface="Calibri" panose="020F0502020204030204" pitchFamily="34" charset="0"/>
                <a:cs typeface="Calibri" panose="020F0502020204030204" pitchFamily="34" charset="0"/>
              </a:rPr>
              <a:t>, tj. </a:t>
            </a:r>
            <a:r>
              <a:rPr lang="pl-PL" sz="1300" b="1" i="1" dirty="0">
                <a:ea typeface="Calibri" panose="020F0502020204030204" pitchFamily="34" charset="0"/>
                <a:cs typeface="Calibri" panose="020F0502020204030204" pitchFamily="34" charset="0"/>
              </a:rPr>
              <a:t>maksymalnie 30</a:t>
            </a:r>
          </a:p>
        </p:txBody>
      </p:sp>
      <p:sp>
        <p:nvSpPr>
          <p:cNvPr id="5" name="pole tekstowe 4"/>
          <p:cNvSpPr txBox="1"/>
          <p:nvPr/>
        </p:nvSpPr>
        <p:spPr>
          <a:xfrm>
            <a:off x="757606" y="3385838"/>
            <a:ext cx="7270778" cy="492443"/>
          </a:xfrm>
          <a:prstGeom prst="rect">
            <a:avLst/>
          </a:prstGeom>
          <a:noFill/>
        </p:spPr>
        <p:txBody>
          <a:bodyPr wrap="square" rtlCol="0">
            <a:spAutoFit/>
          </a:bodyPr>
          <a:lstStyle/>
          <a:p>
            <a:pPr marL="285750" indent="-285750">
              <a:buFont typeface="Wingdings" panose="05000000000000000000" pitchFamily="2" charset="2"/>
              <a:buChar char="ü"/>
            </a:pPr>
            <a:r>
              <a:rPr lang="pl-PL" sz="1300" i="1" dirty="0">
                <a:solidFill>
                  <a:srgbClr val="5EBFBE"/>
                </a:solidFill>
                <a:ea typeface="Calibri" panose="020F0502020204030204" pitchFamily="34" charset="0"/>
                <a:cs typeface="Calibri" panose="020F0502020204030204" pitchFamily="34" charset="0"/>
              </a:rPr>
              <a:t>Projekty krótkoterminowe są najlepszym wyborem dla wnioskodawców, którzy nie chcą planować działań długoterminowych – </a:t>
            </a:r>
            <a:r>
              <a:rPr lang="pl-PL" sz="1300" b="1" i="1" dirty="0">
                <a:solidFill>
                  <a:srgbClr val="5EBFBE"/>
                </a:solidFill>
                <a:ea typeface="Calibri" panose="020F0502020204030204" pitchFamily="34" charset="0"/>
                <a:cs typeface="Calibri" panose="020F0502020204030204" pitchFamily="34" charset="0"/>
              </a:rPr>
              <a:t>maksymalny czas trwania projektu to 18 miesięcy</a:t>
            </a:r>
          </a:p>
        </p:txBody>
      </p:sp>
    </p:spTree>
    <p:extLst>
      <p:ext uri="{BB962C8B-B14F-4D97-AF65-F5344CB8AC3E}">
        <p14:creationId xmlns:p14="http://schemas.microsoft.com/office/powerpoint/2010/main" val="1560939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p:bldP spid="3" grpId="0"/>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1"/>
          <p:cNvSpPr txBox="1">
            <a:spLocks/>
          </p:cNvSpPr>
          <p:nvPr/>
        </p:nvSpPr>
        <p:spPr bwMode="auto">
          <a:xfrm>
            <a:off x="478838" y="668566"/>
            <a:ext cx="8367093" cy="357188"/>
          </a:xfrm>
          <a:prstGeom prst="rect">
            <a:avLst/>
          </a:prstGeom>
          <a:noFill/>
          <a:ln w="9525">
            <a:noFill/>
            <a:miter lim="800000"/>
            <a:headEnd/>
            <a:tailEnd/>
          </a:ln>
        </p:spPr>
        <p:txBody>
          <a:bodyPr/>
          <a:lstStyle/>
          <a:p>
            <a:pPr algn="ctr"/>
            <a:r>
              <a:rPr lang="pl-PL" sz="2000" dirty="0">
                <a:solidFill>
                  <a:srgbClr val="5EBFBE"/>
                </a:solidFill>
                <a:latin typeface="Roboto" pitchFamily="2" charset="0"/>
              </a:rPr>
              <a:t>Organizacje uprawnione do składania wniosków</a:t>
            </a:r>
          </a:p>
        </p:txBody>
      </p:sp>
      <p:sp>
        <p:nvSpPr>
          <p:cNvPr id="8" name="pole tekstowe 4"/>
          <p:cNvSpPr txBox="1">
            <a:spLocks noChangeArrowheads="1"/>
          </p:cNvSpPr>
          <p:nvPr/>
        </p:nvSpPr>
        <p:spPr bwMode="auto">
          <a:xfrm>
            <a:off x="665941" y="1131590"/>
            <a:ext cx="7992888" cy="2862322"/>
          </a:xfrm>
          <a:prstGeom prst="rect">
            <a:avLst/>
          </a:prstGeom>
          <a:noFill/>
          <a:ln w="9525">
            <a:noFill/>
            <a:miter lim="800000"/>
            <a:headEnd/>
            <a:tailEnd/>
          </a:ln>
        </p:spPr>
        <p:txBody>
          <a:bodyPr wrap="square">
            <a:spAutoFit/>
          </a:bodyPr>
          <a:lstStyle/>
          <a:p>
            <a:r>
              <a:rPr lang="pl-PL" sz="1200" b="1" dirty="0">
                <a:cs typeface="Calibri" panose="020F0502020204030204" pitchFamily="34" charset="0"/>
              </a:rPr>
              <a:t>Warunek kwalifikowalności(1): placówki edukacyjne wdrażające programy edukacyjne i inne działania w obszarze edukacji szkolnej:</a:t>
            </a:r>
            <a:endParaRPr lang="pl-PL" sz="1200" b="1" dirty="0">
              <a:ea typeface="Roboto" panose="02000000000000000000" pitchFamily="2" charset="0"/>
              <a:cs typeface="Calibri" panose="020F0502020204030204" pitchFamily="34" charset="0"/>
            </a:endParaRPr>
          </a:p>
          <a:p>
            <a:pPr marL="171450" indent="-171450">
              <a:lnSpc>
                <a:spcPct val="150000"/>
              </a:lnSpc>
              <a:buFont typeface="Arial" panose="020B0604020202020204" pitchFamily="34" charset="0"/>
              <a:buChar char="•"/>
            </a:pPr>
            <a:r>
              <a:rPr lang="pl-PL" sz="1200" dirty="0">
                <a:cs typeface="Calibri" panose="020F0502020204030204" pitchFamily="34" charset="0"/>
              </a:rPr>
              <a:t>Publiczne i niepubliczne placówki wychowania przedszkolnego</a:t>
            </a:r>
          </a:p>
          <a:p>
            <a:pPr marL="171450" indent="-171450">
              <a:lnSpc>
                <a:spcPct val="150000"/>
              </a:lnSpc>
              <a:buFont typeface="Arial" panose="020B0604020202020204" pitchFamily="34" charset="0"/>
              <a:buChar char="•"/>
            </a:pPr>
            <a:r>
              <a:rPr lang="pl-PL" sz="1200" dirty="0">
                <a:cs typeface="Calibri" panose="020F0502020204030204" pitchFamily="34" charset="0"/>
              </a:rPr>
              <a:t>Publiczne i niepubliczne szkoły podstawowe realizujące powszechny obowiązek szkolny lub obowiązek nauki</a:t>
            </a:r>
          </a:p>
          <a:p>
            <a:pPr marL="171450" indent="-171450">
              <a:lnSpc>
                <a:spcPct val="150000"/>
              </a:lnSpc>
              <a:buFont typeface="Arial" panose="020B0604020202020204" pitchFamily="34" charset="0"/>
              <a:buChar char="•"/>
            </a:pPr>
            <a:r>
              <a:rPr lang="pl-PL" sz="1200" dirty="0">
                <a:cs typeface="Calibri" panose="020F0502020204030204" pitchFamily="34" charset="0"/>
              </a:rPr>
              <a:t>Publiczne i niepubliczne szkoły ponadpodstawowe realizujące powszechny obowiązek szkolny lub obowiązek nauki</a:t>
            </a:r>
          </a:p>
          <a:p>
            <a:pPr marL="171450" indent="-171450">
              <a:lnSpc>
                <a:spcPct val="150000"/>
              </a:lnSpc>
              <a:buFont typeface="Arial" panose="020B0604020202020204" pitchFamily="34" charset="0"/>
              <a:buChar char="•"/>
            </a:pPr>
            <a:r>
              <a:rPr lang="pl-PL" sz="1200" dirty="0">
                <a:cs typeface="Calibri" panose="020F0502020204030204" pitchFamily="34" charset="0"/>
              </a:rPr>
              <a:t>Specjalne ośrodki realizujące powszechny obowiązek szkolny lub obowiązek nauki</a:t>
            </a:r>
          </a:p>
          <a:p>
            <a:pPr marL="171450" indent="-171450">
              <a:lnSpc>
                <a:spcPct val="150000"/>
              </a:lnSpc>
              <a:buFont typeface="Arial" panose="020B0604020202020204" pitchFamily="34" charset="0"/>
              <a:buChar char="•"/>
            </a:pPr>
            <a:r>
              <a:rPr lang="pl-PL" sz="1200" dirty="0">
                <a:cs typeface="Calibri" panose="020F0502020204030204" pitchFamily="34" charset="0"/>
              </a:rPr>
              <a:t>Ośrodki umożliwiające dzieciom i młodzieży z niepełnosprawnością intelektualną w stopniu głębokim, a także dzieciom </a:t>
            </a:r>
            <a:br>
              <a:rPr lang="pl-PL" sz="1200" dirty="0">
                <a:cs typeface="Calibri" panose="020F0502020204030204" pitchFamily="34" charset="0"/>
              </a:rPr>
            </a:br>
            <a:r>
              <a:rPr lang="pl-PL" sz="1200" dirty="0">
                <a:cs typeface="Calibri" panose="020F0502020204030204" pitchFamily="34" charset="0"/>
              </a:rPr>
              <a:t>i młodzieży z niepełnosprawnościami sprzężonymi, z których jedną z niepełnosprawności jest niepełnosprawność intelektualna, realizację odpowiednio obowiązku rocznego przygotowania przedszkolnego, obowiązku szkolnego </a:t>
            </a:r>
            <a:br>
              <a:rPr lang="pl-PL" sz="1200" dirty="0">
                <a:cs typeface="Calibri" panose="020F0502020204030204" pitchFamily="34" charset="0"/>
              </a:rPr>
            </a:br>
            <a:r>
              <a:rPr lang="pl-PL" sz="1200" dirty="0">
                <a:cs typeface="Calibri" panose="020F0502020204030204" pitchFamily="34" charset="0"/>
              </a:rPr>
              <a:t>i obowiązku nauki.</a:t>
            </a:r>
          </a:p>
          <a:p>
            <a:pPr lvl="0" algn="ctr">
              <a:spcAft>
                <a:spcPts val="0"/>
              </a:spcAft>
            </a:pPr>
            <a:endParaRPr lang="pl-PL" sz="1200" dirty="0">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268828694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1"/>
          <p:cNvSpPr txBox="1">
            <a:spLocks/>
          </p:cNvSpPr>
          <p:nvPr/>
        </p:nvSpPr>
        <p:spPr bwMode="auto">
          <a:xfrm>
            <a:off x="478838" y="668566"/>
            <a:ext cx="8367093" cy="357188"/>
          </a:xfrm>
          <a:prstGeom prst="rect">
            <a:avLst/>
          </a:prstGeom>
          <a:noFill/>
          <a:ln w="9525">
            <a:noFill/>
            <a:miter lim="800000"/>
            <a:headEnd/>
            <a:tailEnd/>
          </a:ln>
        </p:spPr>
        <p:txBody>
          <a:bodyPr/>
          <a:lstStyle/>
          <a:p>
            <a:pPr algn="ctr"/>
            <a:r>
              <a:rPr lang="pl-PL" sz="2000" dirty="0">
                <a:solidFill>
                  <a:srgbClr val="5EBFBE"/>
                </a:solidFill>
                <a:latin typeface="Roboto" pitchFamily="2" charset="0"/>
              </a:rPr>
              <a:t>Organizacje uprawnione do składania wniosków</a:t>
            </a:r>
          </a:p>
        </p:txBody>
      </p:sp>
      <p:sp>
        <p:nvSpPr>
          <p:cNvPr id="8" name="pole tekstowe 4"/>
          <p:cNvSpPr txBox="1">
            <a:spLocks noChangeArrowheads="1"/>
          </p:cNvSpPr>
          <p:nvPr/>
        </p:nvSpPr>
        <p:spPr bwMode="auto">
          <a:xfrm>
            <a:off x="525942" y="1124838"/>
            <a:ext cx="8179990" cy="2400657"/>
          </a:xfrm>
          <a:prstGeom prst="rect">
            <a:avLst/>
          </a:prstGeom>
          <a:noFill/>
          <a:ln w="9525">
            <a:noFill/>
            <a:miter lim="800000"/>
            <a:headEnd/>
            <a:tailEnd/>
          </a:ln>
        </p:spPr>
        <p:txBody>
          <a:bodyPr wrap="square">
            <a:spAutoFit/>
          </a:bodyPr>
          <a:lstStyle/>
          <a:p>
            <a:r>
              <a:rPr lang="pl-PL" sz="1200" b="1" dirty="0">
                <a:cs typeface="Calibri" panose="020F0502020204030204" pitchFamily="34" charset="0"/>
              </a:rPr>
              <a:t>Warunek kwalifikowalności(2): lokalne i regionalne władze publiczne, organy koordynacyjne i inne organizacje odgrywające rolę w obszarze edukacji szkolnej</a:t>
            </a:r>
          </a:p>
          <a:p>
            <a:pPr marL="171450" indent="-171450">
              <a:lnSpc>
                <a:spcPct val="150000"/>
              </a:lnSpc>
              <a:buFont typeface="Arial" panose="020B0604020202020204" pitchFamily="34" charset="0"/>
              <a:buChar char="•"/>
            </a:pPr>
            <a:r>
              <a:rPr lang="pl-PL" sz="1200" dirty="0">
                <a:cs typeface="Calibri" panose="020F0502020204030204" pitchFamily="34" charset="0"/>
              </a:rPr>
              <a:t>Organy prowadzące lub koordynujące pracę placówek wychowania przedszkolnego, szkół i placówek systemu oświaty uprawnione do występowania jako lider konsorcjum w akcji </a:t>
            </a:r>
            <a:r>
              <a:rPr lang="pl-PL" sz="1200" dirty="0" err="1">
                <a:cs typeface="Calibri" panose="020F0502020204030204" pitchFamily="34" charset="0"/>
              </a:rPr>
              <a:t>KA1</a:t>
            </a:r>
            <a:r>
              <a:rPr lang="pl-PL" sz="1200" dirty="0">
                <a:cs typeface="Calibri" panose="020F0502020204030204" pitchFamily="34" charset="0"/>
              </a:rPr>
              <a:t> </a:t>
            </a:r>
          </a:p>
          <a:p>
            <a:pPr marL="171450" indent="-171450">
              <a:lnSpc>
                <a:spcPct val="150000"/>
              </a:lnSpc>
              <a:buFont typeface="Arial" panose="020B0604020202020204" pitchFamily="34" charset="0"/>
              <a:buChar char="•"/>
            </a:pPr>
            <a:r>
              <a:rPr lang="pl-PL" sz="1200" dirty="0">
                <a:cs typeface="Calibri" panose="020F0502020204030204" pitchFamily="34" charset="0"/>
              </a:rPr>
              <a:t>Podmioty zajmujące się definiowaniem ram kwalifikacji, standardów i możliwości ciągłego rozwoju zawodowego liderów szkół i pedagogów w edukacji szkolnej</a:t>
            </a:r>
          </a:p>
          <a:p>
            <a:pPr marL="171450" indent="-171450">
              <a:lnSpc>
                <a:spcPct val="150000"/>
              </a:lnSpc>
              <a:buFont typeface="Arial" panose="020B0604020202020204" pitchFamily="34" charset="0"/>
              <a:buChar char="•"/>
            </a:pPr>
            <a:r>
              <a:rPr lang="pl-PL" sz="1200" dirty="0">
                <a:cs typeface="Calibri" panose="020F0502020204030204" pitchFamily="34" charset="0"/>
              </a:rPr>
              <a:t>Podmioty sprawujące nadzór i kontrolę jakości w edukacji szkolnej.</a:t>
            </a:r>
          </a:p>
          <a:p>
            <a:pPr marL="171450" indent="-171450">
              <a:buFont typeface="Arial" panose="020B0604020202020204" pitchFamily="34" charset="0"/>
              <a:buChar char="•"/>
            </a:pPr>
            <a:endParaRPr lang="pl-PL" sz="1200" dirty="0">
              <a:cs typeface="Calibri" panose="020F0502020204030204" pitchFamily="34" charset="0"/>
            </a:endParaRPr>
          </a:p>
          <a:p>
            <a:pPr lvl="0">
              <a:spcAft>
                <a:spcPts val="0"/>
              </a:spcAft>
            </a:pPr>
            <a:r>
              <a:rPr lang="pl-PL" sz="1200" b="1" dirty="0">
                <a:ea typeface="Roboto" panose="02000000000000000000" pitchFamily="2" charset="0"/>
                <a:cs typeface="Calibri" panose="020F0502020204030204" pitchFamily="34" charset="0"/>
              </a:rPr>
              <a:t>Pełna lista instytucji uprawnionych do wnioskowania co roku zatwierdzana jest przez Władzę Krajową i publikowana przez NA.</a:t>
            </a:r>
          </a:p>
          <a:p>
            <a:pPr lvl="0">
              <a:spcAft>
                <a:spcPts val="0"/>
              </a:spcAft>
            </a:pPr>
            <a:endParaRPr lang="pl-PL" sz="1200" b="1" dirty="0">
              <a:ea typeface="Roboto" panose="02000000000000000000" pitchFamily="2" charset="0"/>
              <a:cs typeface="Calibri" panose="020F0502020204030204" pitchFamily="34" charset="0"/>
            </a:endParaRPr>
          </a:p>
        </p:txBody>
      </p:sp>
      <p:sp>
        <p:nvSpPr>
          <p:cNvPr id="5" name="Prostokąt 4"/>
          <p:cNvSpPr/>
          <p:nvPr/>
        </p:nvSpPr>
        <p:spPr>
          <a:xfrm>
            <a:off x="458642" y="3624580"/>
            <a:ext cx="8247290" cy="461665"/>
          </a:xfrm>
          <a:prstGeom prst="rect">
            <a:avLst/>
          </a:prstGeom>
          <a:solidFill>
            <a:srgbClr val="CCECFF"/>
          </a:solidFill>
        </p:spPr>
        <p:txBody>
          <a:bodyPr wrap="square">
            <a:spAutoFit/>
          </a:bodyPr>
          <a:lstStyle/>
          <a:p>
            <a:pPr marL="228600" algn="ctr">
              <a:spcAft>
                <a:spcPts val="0"/>
              </a:spcAft>
            </a:pPr>
            <a:r>
              <a:rPr lang="pl-PL" sz="1200" b="1" dirty="0">
                <a:ea typeface="Calibri" panose="020F0502020204030204" pitchFamily="34" charset="0"/>
              </a:rPr>
              <a:t>Uwaga!</a:t>
            </a:r>
            <a:r>
              <a:rPr lang="pl-PL" sz="1200" dirty="0">
                <a:ea typeface="Calibri" panose="020F0502020204030204" pitchFamily="34" charset="0"/>
              </a:rPr>
              <a:t> W nowym programie mogą również uczestniczyć szkoły i inne organizacje </a:t>
            </a:r>
            <a:br>
              <a:rPr lang="pl-PL" sz="1200" dirty="0">
                <a:ea typeface="Calibri" panose="020F0502020204030204" pitchFamily="34" charset="0"/>
              </a:rPr>
            </a:br>
            <a:r>
              <a:rPr lang="pl-PL" sz="1200" b="1" dirty="0">
                <a:ea typeface="Calibri" panose="020F0502020204030204" pitchFamily="34" charset="0"/>
              </a:rPr>
              <a:t>prowadzone przez osoby fizyczne, bądź spółki cywilne.</a:t>
            </a:r>
            <a:endParaRPr lang="pl-PL" sz="12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392716932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1"/>
          <p:cNvSpPr txBox="1">
            <a:spLocks/>
          </p:cNvSpPr>
          <p:nvPr/>
        </p:nvSpPr>
        <p:spPr bwMode="auto">
          <a:xfrm>
            <a:off x="467544" y="699542"/>
            <a:ext cx="8367093" cy="357188"/>
          </a:xfrm>
          <a:prstGeom prst="rect">
            <a:avLst/>
          </a:prstGeom>
          <a:noFill/>
          <a:ln w="9525">
            <a:noFill/>
            <a:miter lim="800000"/>
            <a:headEnd/>
            <a:tailEnd/>
          </a:ln>
        </p:spPr>
        <p:txBody>
          <a:bodyPr/>
          <a:lstStyle/>
          <a:p>
            <a:pPr algn="ctr"/>
            <a:r>
              <a:rPr lang="pl-PL" sz="2000" dirty="0">
                <a:solidFill>
                  <a:srgbClr val="5EBFBE"/>
                </a:solidFill>
                <a:latin typeface="Roboto" pitchFamily="2" charset="0"/>
              </a:rPr>
              <a:t>Uczestnicy uprawnieni do udziału w mobilnościach</a:t>
            </a:r>
          </a:p>
        </p:txBody>
      </p:sp>
      <p:sp>
        <p:nvSpPr>
          <p:cNvPr id="8" name="pole tekstowe 4"/>
          <p:cNvSpPr txBox="1">
            <a:spLocks noChangeArrowheads="1"/>
          </p:cNvSpPr>
          <p:nvPr/>
        </p:nvSpPr>
        <p:spPr bwMode="auto">
          <a:xfrm>
            <a:off x="665941" y="1131590"/>
            <a:ext cx="7992888" cy="2377574"/>
          </a:xfrm>
          <a:prstGeom prst="rect">
            <a:avLst/>
          </a:prstGeom>
          <a:noFill/>
          <a:ln w="9525">
            <a:noFill/>
            <a:miter lim="800000"/>
            <a:headEnd/>
            <a:tailEnd/>
          </a:ln>
        </p:spPr>
        <p:txBody>
          <a:bodyPr wrap="square">
            <a:spAutoFit/>
          </a:bodyPr>
          <a:lstStyle/>
          <a:p>
            <a:pPr marL="285750" lvl="0" indent="-285750" algn="just">
              <a:lnSpc>
                <a:spcPct val="150000"/>
              </a:lnSpc>
              <a:buFont typeface="Arial" panose="020B0604020202020204" pitchFamily="34" charset="0"/>
              <a:buChar char="•"/>
            </a:pPr>
            <a:r>
              <a:rPr lang="pl-PL" sz="1300" dirty="0">
                <a:cs typeface="Calibri" panose="020F0502020204030204" pitchFamily="34" charset="0"/>
              </a:rPr>
              <a:t> uczniowie,</a:t>
            </a:r>
          </a:p>
          <a:p>
            <a:pPr marL="285750" lvl="0" indent="-285750" algn="just">
              <a:lnSpc>
                <a:spcPct val="150000"/>
              </a:lnSpc>
              <a:buFont typeface="Arial" panose="020B0604020202020204" pitchFamily="34" charset="0"/>
              <a:buChar char="•"/>
            </a:pPr>
            <a:r>
              <a:rPr lang="pl-PL" sz="1300" dirty="0">
                <a:cs typeface="Calibri" panose="020F0502020204030204" pitchFamily="34" charset="0"/>
              </a:rPr>
              <a:t> nauczyciele, </a:t>
            </a:r>
          </a:p>
          <a:p>
            <a:pPr marL="285750" lvl="0" indent="-285750" algn="just">
              <a:lnSpc>
                <a:spcPct val="150000"/>
              </a:lnSpc>
              <a:buFont typeface="Arial" panose="020B0604020202020204" pitchFamily="34" charset="0"/>
              <a:buChar char="•"/>
            </a:pPr>
            <a:r>
              <a:rPr lang="pl-PL" sz="1300" dirty="0">
                <a:cs typeface="Calibri" panose="020F0502020204030204" pitchFamily="34" charset="0"/>
              </a:rPr>
              <a:t>pracownicy szkół i innych instytucji, których działalność jest związana z edukacją szkolną oraz kadra zarządzająca w placówkach oświatowych,</a:t>
            </a:r>
          </a:p>
          <a:p>
            <a:pPr marL="285750" lvl="0" indent="-285750" algn="just">
              <a:lnSpc>
                <a:spcPct val="150000"/>
              </a:lnSpc>
              <a:buFont typeface="Arial" panose="020B0604020202020204" pitchFamily="34" charset="0"/>
              <a:buChar char="•"/>
            </a:pPr>
            <a:r>
              <a:rPr lang="pl-PL" sz="1300" dirty="0">
                <a:cs typeface="Calibri" panose="020F0502020204030204" pitchFamily="34" charset="0"/>
              </a:rPr>
              <a:t>pracownicy niebędący nauczycielami zajmujący się edukacją szkolną, zarówno w szkołach (asystenci nauczycieli, doradcy pedagogiczni, psychologowie itp.) jak i w innych organizacjach działających w dziedzinie edukacji szkolnej (np. inspektorzy szkolni, doradcy, koordynatorzy polityczni odpowiedzialni za edukację szkolną itp.).</a:t>
            </a:r>
          </a:p>
          <a:p>
            <a:pPr algn="just"/>
            <a:endParaRPr lang="pl-PL" sz="1200" dirty="0">
              <a:cs typeface="Calibri" panose="020F0502020204030204" pitchFamily="34" charset="0"/>
            </a:endParaRPr>
          </a:p>
        </p:txBody>
      </p:sp>
    </p:spTree>
    <p:extLst>
      <p:ext uri="{BB962C8B-B14F-4D97-AF65-F5344CB8AC3E}">
        <p14:creationId xmlns:p14="http://schemas.microsoft.com/office/powerpoint/2010/main" val="169157326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ole tekstowe 6"/>
          <p:cNvSpPr txBox="1">
            <a:spLocks noChangeArrowheads="1"/>
          </p:cNvSpPr>
          <p:nvPr/>
        </p:nvSpPr>
        <p:spPr bwMode="auto">
          <a:xfrm>
            <a:off x="525623" y="1804040"/>
            <a:ext cx="8386792" cy="2636619"/>
          </a:xfrm>
          <a:prstGeom prst="rect">
            <a:avLst/>
          </a:prstGeom>
          <a:noFill/>
          <a:ln w="9525">
            <a:noFill/>
            <a:miter lim="800000"/>
            <a:headEnd/>
            <a:tailEnd/>
          </a:ln>
        </p:spPr>
        <p:txBody>
          <a:bodyPr wrap="square" numCol="3">
            <a:spAutoFit/>
          </a:bodyPr>
          <a:lstStyle/>
          <a:p>
            <a:pPr marL="180000" marR="0" lvl="0" indent="-180000" algn="l" defTabSz="914400" rtl="0" eaLnBrk="1" fontAlgn="base" latinLnBrk="0" hangingPunct="1">
              <a:lnSpc>
                <a:spcPct val="100000"/>
              </a:lnSpc>
              <a:spcBef>
                <a:spcPct val="0"/>
              </a:spcBef>
              <a:spcAft>
                <a:spcPts val="400"/>
              </a:spcAft>
              <a:buClrTx/>
              <a:buSzTx/>
              <a:buFont typeface="Arial" pitchFamily="34" charset="0"/>
              <a:buChar char="•"/>
              <a:tabLst/>
              <a:defRPr/>
            </a:pPr>
            <a:r>
              <a:rPr kumimoji="0" lang="pl-PL" sz="1100" b="0" i="0" u="none" strike="noStrike" kern="1200" cap="none" spc="0" normalizeH="0" baseline="0" noProof="0" dirty="0">
                <a:ln>
                  <a:noFill/>
                </a:ln>
                <a:solidFill>
                  <a:srgbClr val="005061"/>
                </a:solidFill>
                <a:effectLst/>
                <a:uLnTx/>
                <a:uFillTx/>
                <a:latin typeface="Calibri" pitchFamily="34" charset="0"/>
                <a:ea typeface="+mn-ea"/>
                <a:cs typeface="Arial" charset="0"/>
              </a:rPr>
              <a:t>szkoły techniczne</a:t>
            </a:r>
          </a:p>
          <a:p>
            <a:pPr marL="180000" marR="0" lvl="0" indent="-180000" algn="l" defTabSz="914400" rtl="0" eaLnBrk="1" fontAlgn="base" latinLnBrk="0" hangingPunct="1">
              <a:lnSpc>
                <a:spcPct val="100000"/>
              </a:lnSpc>
              <a:spcBef>
                <a:spcPct val="0"/>
              </a:spcBef>
              <a:spcAft>
                <a:spcPts val="400"/>
              </a:spcAft>
              <a:buClrTx/>
              <a:buSzTx/>
              <a:buFont typeface="Arial" pitchFamily="34" charset="0"/>
              <a:buChar char="•"/>
              <a:tabLst/>
              <a:defRPr/>
            </a:pPr>
            <a:r>
              <a:rPr kumimoji="0" lang="pl-PL" sz="1100" b="0" i="0" u="none" strike="noStrike" kern="1200" cap="none" spc="0" normalizeH="0" baseline="0" noProof="0" dirty="0">
                <a:ln>
                  <a:noFill/>
                </a:ln>
                <a:solidFill>
                  <a:srgbClr val="005061"/>
                </a:solidFill>
                <a:effectLst/>
                <a:uLnTx/>
                <a:uFillTx/>
                <a:latin typeface="Calibri" pitchFamily="34" charset="0"/>
                <a:ea typeface="+mn-ea"/>
                <a:cs typeface="Arial" charset="0"/>
              </a:rPr>
              <a:t>szkoły branżowe</a:t>
            </a:r>
          </a:p>
          <a:p>
            <a:pPr marL="180000" marR="0" lvl="0" indent="-180000" algn="l" defTabSz="914400" rtl="0" eaLnBrk="1" fontAlgn="base" latinLnBrk="0" hangingPunct="1">
              <a:lnSpc>
                <a:spcPct val="100000"/>
              </a:lnSpc>
              <a:spcBef>
                <a:spcPct val="0"/>
              </a:spcBef>
              <a:spcAft>
                <a:spcPts val="400"/>
              </a:spcAft>
              <a:buClrTx/>
              <a:buSzTx/>
              <a:buFont typeface="Arial" pitchFamily="34" charset="0"/>
              <a:buChar char="•"/>
              <a:tabLst/>
              <a:defRPr/>
            </a:pPr>
            <a:r>
              <a:rPr kumimoji="0" lang="pl-PL" sz="1100" b="0" i="0" u="none" strike="noStrike" kern="1200" cap="none" spc="0" normalizeH="0" baseline="0" noProof="0" dirty="0">
                <a:ln>
                  <a:noFill/>
                </a:ln>
                <a:solidFill>
                  <a:srgbClr val="005061"/>
                </a:solidFill>
                <a:effectLst/>
                <a:uLnTx/>
                <a:uFillTx/>
                <a:latin typeface="Calibri" pitchFamily="34" charset="0"/>
                <a:ea typeface="+mn-ea"/>
                <a:cs typeface="Arial" charset="0"/>
              </a:rPr>
              <a:t>szkoły policealne</a:t>
            </a:r>
          </a:p>
          <a:p>
            <a:pPr marL="180000" marR="0" lvl="0" indent="-180000" algn="l" defTabSz="914400" rtl="0" eaLnBrk="1" fontAlgn="base" latinLnBrk="0" hangingPunct="1">
              <a:lnSpc>
                <a:spcPct val="100000"/>
              </a:lnSpc>
              <a:spcBef>
                <a:spcPct val="0"/>
              </a:spcBef>
              <a:spcAft>
                <a:spcPts val="400"/>
              </a:spcAft>
              <a:buClrTx/>
              <a:buSzTx/>
              <a:buFont typeface="Arial" pitchFamily="34" charset="0"/>
              <a:buChar char="•"/>
              <a:tabLst/>
              <a:defRPr/>
            </a:pPr>
            <a:r>
              <a:rPr kumimoji="0" lang="pl-PL" sz="1100" b="0" i="0" u="none" strike="noStrike" kern="1200" cap="none" spc="0" normalizeH="0" baseline="0" noProof="0" dirty="0">
                <a:ln>
                  <a:noFill/>
                </a:ln>
                <a:solidFill>
                  <a:srgbClr val="005061"/>
                </a:solidFill>
                <a:effectLst/>
                <a:uLnTx/>
                <a:uFillTx/>
                <a:latin typeface="Calibri" pitchFamily="34" charset="0"/>
                <a:ea typeface="+mn-ea"/>
                <a:cs typeface="Arial" charset="0"/>
              </a:rPr>
              <a:t>szkoły artystyczne</a:t>
            </a:r>
          </a:p>
          <a:p>
            <a:pPr marL="180000" marR="0" lvl="0" indent="-180000" algn="l" defTabSz="914400" rtl="0" eaLnBrk="1" fontAlgn="base" latinLnBrk="0" hangingPunct="1">
              <a:lnSpc>
                <a:spcPct val="100000"/>
              </a:lnSpc>
              <a:spcBef>
                <a:spcPct val="0"/>
              </a:spcBef>
              <a:spcAft>
                <a:spcPts val="400"/>
              </a:spcAft>
              <a:buClrTx/>
              <a:buSzTx/>
              <a:buFont typeface="Arial" pitchFamily="34" charset="0"/>
              <a:buChar char="•"/>
              <a:tabLst/>
              <a:defRPr/>
            </a:pPr>
            <a:r>
              <a:rPr kumimoji="0" lang="pl-PL" sz="1100" b="0" i="0" u="none" strike="noStrike" kern="1200" cap="none" spc="0" normalizeH="0" baseline="0" noProof="0" dirty="0">
                <a:ln>
                  <a:noFill/>
                </a:ln>
                <a:solidFill>
                  <a:srgbClr val="005061"/>
                </a:solidFill>
                <a:effectLst/>
                <a:uLnTx/>
                <a:uFillTx/>
                <a:latin typeface="Calibri" pitchFamily="34" charset="0"/>
                <a:ea typeface="+mn-ea"/>
                <a:cs typeface="Arial" charset="0"/>
              </a:rPr>
              <a:t>podmioty prowadzące kształcenie </a:t>
            </a:r>
            <a:br>
              <a:rPr kumimoji="0" lang="pl-PL" sz="1100" b="0" i="0" u="none" strike="noStrike" kern="1200" cap="none" spc="0" normalizeH="0" baseline="0" noProof="0" dirty="0">
                <a:ln>
                  <a:noFill/>
                </a:ln>
                <a:solidFill>
                  <a:srgbClr val="005061"/>
                </a:solidFill>
                <a:effectLst/>
                <a:uLnTx/>
                <a:uFillTx/>
                <a:latin typeface="Calibri" pitchFamily="34" charset="0"/>
                <a:ea typeface="+mn-ea"/>
                <a:cs typeface="Arial" charset="0"/>
              </a:rPr>
            </a:br>
            <a:r>
              <a:rPr kumimoji="0" lang="pl-PL" sz="1100" b="0" i="0" u="none" strike="noStrike" kern="1200" cap="none" spc="0" normalizeH="0" baseline="0" noProof="0" dirty="0">
                <a:ln>
                  <a:noFill/>
                </a:ln>
                <a:solidFill>
                  <a:srgbClr val="005061"/>
                </a:solidFill>
                <a:effectLst/>
                <a:uLnTx/>
                <a:uFillTx/>
                <a:latin typeface="Calibri" pitchFamily="34" charset="0"/>
                <a:ea typeface="+mn-ea"/>
                <a:cs typeface="Arial" charset="0"/>
              </a:rPr>
              <a:t>specjalne (kształcenie zawodowe specjalne oraz przysposobienie do pracy)</a:t>
            </a:r>
          </a:p>
          <a:p>
            <a:pPr marL="0" marR="0" lvl="0" indent="0" algn="l" defTabSz="914400" rtl="0" eaLnBrk="1" fontAlgn="base" latinLnBrk="0" hangingPunct="1">
              <a:lnSpc>
                <a:spcPct val="100000"/>
              </a:lnSpc>
              <a:spcBef>
                <a:spcPct val="0"/>
              </a:spcBef>
              <a:spcAft>
                <a:spcPts val="400"/>
              </a:spcAft>
              <a:buClrTx/>
              <a:buSzTx/>
              <a:buFontTx/>
              <a:buNone/>
              <a:tabLst/>
              <a:defRPr/>
            </a:pPr>
            <a:endParaRPr kumimoji="0" lang="pl-PL" sz="1100" b="0" i="0" u="none" strike="noStrike" kern="1200" cap="none" spc="0" normalizeH="0" baseline="0" noProof="0" dirty="0">
              <a:ln>
                <a:noFill/>
              </a:ln>
              <a:solidFill>
                <a:srgbClr val="005061"/>
              </a:solidFill>
              <a:effectLst/>
              <a:uLnTx/>
              <a:uFillTx/>
              <a:latin typeface="Calibri" pitchFamily="34" charset="0"/>
              <a:ea typeface="+mn-ea"/>
              <a:cs typeface="Arial" charset="0"/>
            </a:endParaRPr>
          </a:p>
          <a:p>
            <a:pPr marL="180000" marR="0" lvl="0" indent="-180000" algn="l" defTabSz="914400" rtl="0" eaLnBrk="1" fontAlgn="base" latinLnBrk="0" hangingPunct="1">
              <a:lnSpc>
                <a:spcPct val="100000"/>
              </a:lnSpc>
              <a:spcBef>
                <a:spcPct val="0"/>
              </a:spcBef>
              <a:spcAft>
                <a:spcPts val="400"/>
              </a:spcAft>
              <a:buClrTx/>
              <a:buSzTx/>
              <a:buFont typeface="Arial" pitchFamily="34" charset="0"/>
              <a:buChar char="•"/>
              <a:tabLst/>
              <a:defRPr/>
            </a:pPr>
            <a:endParaRPr kumimoji="0" lang="pl-PL" sz="1100" b="0" i="0" u="none" strike="noStrike" kern="1200" cap="none" spc="0" normalizeH="0" baseline="0" noProof="0" dirty="0">
              <a:ln>
                <a:noFill/>
              </a:ln>
              <a:solidFill>
                <a:srgbClr val="005061"/>
              </a:solidFill>
              <a:effectLst/>
              <a:uLnTx/>
              <a:uFillTx/>
              <a:latin typeface="Calibri" pitchFamily="34" charset="0"/>
              <a:ea typeface="+mn-ea"/>
              <a:cs typeface="Arial" charset="0"/>
            </a:endParaRPr>
          </a:p>
          <a:p>
            <a:pPr marL="180000" marR="0" lvl="0" indent="-180000" algn="l" defTabSz="914400" rtl="0" eaLnBrk="1" fontAlgn="base" latinLnBrk="0" hangingPunct="1">
              <a:lnSpc>
                <a:spcPct val="100000"/>
              </a:lnSpc>
              <a:spcBef>
                <a:spcPct val="0"/>
              </a:spcBef>
              <a:spcAft>
                <a:spcPts val="400"/>
              </a:spcAft>
              <a:buClrTx/>
              <a:buSzTx/>
              <a:buFont typeface="Arial" pitchFamily="34" charset="0"/>
              <a:buChar char="•"/>
              <a:tabLst/>
              <a:defRPr/>
            </a:pPr>
            <a:endParaRPr kumimoji="0" lang="pl-PL" sz="1100" b="0" i="0" u="none" strike="noStrike" kern="1200" cap="none" spc="0" normalizeH="0" baseline="0" noProof="0" dirty="0">
              <a:ln>
                <a:noFill/>
              </a:ln>
              <a:solidFill>
                <a:srgbClr val="005061"/>
              </a:solidFill>
              <a:effectLst/>
              <a:uLnTx/>
              <a:uFillTx/>
              <a:latin typeface="Calibri" pitchFamily="34" charset="0"/>
              <a:ea typeface="+mn-ea"/>
              <a:cs typeface="Arial" charset="0"/>
            </a:endParaRPr>
          </a:p>
          <a:p>
            <a:pPr marL="180000" marR="0" lvl="0" indent="-180000" algn="l" defTabSz="914400" rtl="0" eaLnBrk="1" fontAlgn="base" latinLnBrk="0" hangingPunct="1">
              <a:lnSpc>
                <a:spcPct val="100000"/>
              </a:lnSpc>
              <a:spcBef>
                <a:spcPct val="0"/>
              </a:spcBef>
              <a:spcAft>
                <a:spcPts val="400"/>
              </a:spcAft>
              <a:buClrTx/>
              <a:buSzTx/>
              <a:buFont typeface="Arial" pitchFamily="34" charset="0"/>
              <a:buChar char="•"/>
              <a:tabLst/>
              <a:defRPr/>
            </a:pPr>
            <a:endParaRPr kumimoji="0" lang="pl-PL" sz="1100" b="0" i="0" u="none" strike="noStrike" kern="1200" cap="none" spc="0" normalizeH="0" baseline="0" noProof="0" dirty="0">
              <a:ln>
                <a:noFill/>
              </a:ln>
              <a:solidFill>
                <a:srgbClr val="005061"/>
              </a:solidFill>
              <a:effectLst/>
              <a:uLnTx/>
              <a:uFillTx/>
              <a:latin typeface="Calibri" pitchFamily="34" charset="0"/>
              <a:ea typeface="+mn-ea"/>
              <a:cs typeface="Arial" charset="0"/>
            </a:endParaRPr>
          </a:p>
          <a:p>
            <a:pPr marL="180000" marR="0" lvl="0" indent="-180000" algn="l" defTabSz="914400" rtl="0" eaLnBrk="1" fontAlgn="base" latinLnBrk="0" hangingPunct="1">
              <a:lnSpc>
                <a:spcPct val="100000"/>
              </a:lnSpc>
              <a:spcBef>
                <a:spcPct val="0"/>
              </a:spcBef>
              <a:spcAft>
                <a:spcPts val="400"/>
              </a:spcAft>
              <a:buClrTx/>
              <a:buSzTx/>
              <a:buFont typeface="Arial" pitchFamily="34" charset="0"/>
              <a:buChar char="•"/>
              <a:tabLst/>
              <a:defRPr/>
            </a:pPr>
            <a:endParaRPr kumimoji="0" lang="pl-PL" sz="1100" b="0" i="0" u="none" strike="noStrike" kern="1200" cap="none" spc="0" normalizeH="0" baseline="0" noProof="0" dirty="0">
              <a:ln>
                <a:noFill/>
              </a:ln>
              <a:solidFill>
                <a:srgbClr val="005061"/>
              </a:solidFill>
              <a:effectLst/>
              <a:uLnTx/>
              <a:uFillTx/>
              <a:latin typeface="Calibri" pitchFamily="34" charset="0"/>
              <a:ea typeface="+mn-ea"/>
              <a:cs typeface="Arial" charset="0"/>
            </a:endParaRPr>
          </a:p>
          <a:p>
            <a:pPr marL="180000" marR="0" lvl="0" indent="-180000" algn="l" defTabSz="914400" rtl="0" eaLnBrk="1" fontAlgn="base" latinLnBrk="0" hangingPunct="1">
              <a:lnSpc>
                <a:spcPct val="100000"/>
              </a:lnSpc>
              <a:spcBef>
                <a:spcPct val="0"/>
              </a:spcBef>
              <a:spcAft>
                <a:spcPts val="400"/>
              </a:spcAft>
              <a:buClrTx/>
              <a:buSzTx/>
              <a:buFont typeface="Arial" pitchFamily="34" charset="0"/>
              <a:buChar char="•"/>
              <a:tabLst/>
              <a:defRPr/>
            </a:pPr>
            <a:r>
              <a:rPr kumimoji="0" lang="pl-PL" sz="1100" b="0" i="0" u="none" strike="noStrike" kern="1200" cap="none" spc="0" normalizeH="0" baseline="0" noProof="0" dirty="0">
                <a:ln>
                  <a:noFill/>
                </a:ln>
                <a:solidFill>
                  <a:srgbClr val="005061"/>
                </a:solidFill>
                <a:effectLst/>
                <a:uLnTx/>
                <a:uFillTx/>
                <a:latin typeface="Calibri" pitchFamily="34" charset="0"/>
                <a:ea typeface="+mn-ea"/>
                <a:cs typeface="Arial" charset="0"/>
              </a:rPr>
              <a:t>Centra Kształcenia Zawodowego</a:t>
            </a:r>
          </a:p>
          <a:p>
            <a:pPr marL="180000" marR="0" lvl="0" indent="-180000" algn="l" defTabSz="914400" rtl="0" eaLnBrk="1" fontAlgn="base" latinLnBrk="0" hangingPunct="1">
              <a:lnSpc>
                <a:spcPct val="100000"/>
              </a:lnSpc>
              <a:spcBef>
                <a:spcPct val="0"/>
              </a:spcBef>
              <a:spcAft>
                <a:spcPts val="400"/>
              </a:spcAft>
              <a:buClrTx/>
              <a:buSzTx/>
              <a:buFont typeface="Arial" pitchFamily="34" charset="0"/>
              <a:buChar char="•"/>
              <a:tabLst/>
              <a:defRPr/>
            </a:pPr>
            <a:r>
              <a:rPr kumimoji="0" lang="pl-PL" sz="1100" b="0" i="0" u="none" strike="noStrike" kern="1200" cap="none" spc="0" normalizeH="0" baseline="0" noProof="0" dirty="0">
                <a:ln>
                  <a:noFill/>
                </a:ln>
                <a:solidFill>
                  <a:srgbClr val="005061"/>
                </a:solidFill>
                <a:effectLst/>
                <a:uLnTx/>
                <a:uFillTx/>
                <a:latin typeface="Calibri" pitchFamily="34" charset="0"/>
                <a:ea typeface="+mn-ea"/>
                <a:cs typeface="Arial" charset="0"/>
              </a:rPr>
              <a:t>Centra Kształcenia Zawodowego </a:t>
            </a:r>
            <a:br>
              <a:rPr kumimoji="0" lang="pl-PL" sz="1100" b="0" i="0" u="none" strike="noStrike" kern="1200" cap="none" spc="0" normalizeH="0" baseline="0" noProof="0" dirty="0">
                <a:ln>
                  <a:noFill/>
                </a:ln>
                <a:solidFill>
                  <a:srgbClr val="005061"/>
                </a:solidFill>
                <a:effectLst/>
                <a:uLnTx/>
                <a:uFillTx/>
                <a:latin typeface="Calibri" pitchFamily="34" charset="0"/>
                <a:ea typeface="+mn-ea"/>
                <a:cs typeface="Arial" charset="0"/>
              </a:rPr>
            </a:br>
            <a:r>
              <a:rPr kumimoji="0" lang="pl-PL" sz="1100" b="0" i="0" u="none" strike="noStrike" kern="1200" cap="none" spc="0" normalizeH="0" baseline="0" noProof="0" dirty="0">
                <a:ln>
                  <a:noFill/>
                </a:ln>
                <a:solidFill>
                  <a:srgbClr val="005061"/>
                </a:solidFill>
                <a:effectLst/>
                <a:uLnTx/>
                <a:uFillTx/>
                <a:latin typeface="Calibri" pitchFamily="34" charset="0"/>
                <a:ea typeface="+mn-ea"/>
                <a:cs typeface="Arial" charset="0"/>
              </a:rPr>
              <a:t>i Ustawicznego</a:t>
            </a:r>
          </a:p>
          <a:p>
            <a:pPr marL="180000" marR="0" lvl="0" indent="-180000" algn="l" defTabSz="914400" rtl="0" eaLnBrk="1" fontAlgn="base" latinLnBrk="0" hangingPunct="1">
              <a:lnSpc>
                <a:spcPct val="100000"/>
              </a:lnSpc>
              <a:spcBef>
                <a:spcPct val="0"/>
              </a:spcBef>
              <a:spcAft>
                <a:spcPts val="400"/>
              </a:spcAft>
              <a:buClrTx/>
              <a:buSzTx/>
              <a:buFont typeface="Arial" pitchFamily="34" charset="0"/>
              <a:buChar char="•"/>
              <a:tabLst/>
              <a:defRPr/>
            </a:pPr>
            <a:r>
              <a:rPr kumimoji="0" lang="pl-PL" sz="1100" b="0" i="0" u="none" strike="noStrike" kern="1200" cap="none" spc="0" normalizeH="0" baseline="0" noProof="0" dirty="0">
                <a:ln>
                  <a:noFill/>
                </a:ln>
                <a:solidFill>
                  <a:srgbClr val="005061"/>
                </a:solidFill>
                <a:effectLst/>
                <a:uLnTx/>
                <a:uFillTx/>
                <a:latin typeface="Calibri" pitchFamily="34" charset="0"/>
                <a:ea typeface="+mn-ea"/>
                <a:cs typeface="Arial" charset="0"/>
              </a:rPr>
              <a:t>placówki doskonalenia nauczycieli (podnoszenie kwalifikacji nauczycieli przedmiotów zawodowych)</a:t>
            </a:r>
          </a:p>
          <a:p>
            <a:pPr marL="180000" marR="0" lvl="0" indent="-180000" algn="l" defTabSz="914400" rtl="0" eaLnBrk="1" fontAlgn="base" latinLnBrk="0" hangingPunct="1">
              <a:lnSpc>
                <a:spcPct val="100000"/>
              </a:lnSpc>
              <a:spcBef>
                <a:spcPct val="0"/>
              </a:spcBef>
              <a:spcAft>
                <a:spcPts val="400"/>
              </a:spcAft>
              <a:buClrTx/>
              <a:buSzTx/>
              <a:buFont typeface="Arial" pitchFamily="34" charset="0"/>
              <a:buChar char="•"/>
              <a:tabLst/>
              <a:defRPr/>
            </a:pPr>
            <a:r>
              <a:rPr kumimoji="0" lang="pl-PL" sz="1100" b="0" i="0" u="none" strike="noStrike" kern="1200" cap="none" spc="0" normalizeH="0" baseline="0" noProof="0" dirty="0">
                <a:ln>
                  <a:noFill/>
                </a:ln>
                <a:solidFill>
                  <a:srgbClr val="005061"/>
                </a:solidFill>
                <a:effectLst/>
                <a:uLnTx/>
                <a:uFillTx/>
                <a:latin typeface="Calibri" pitchFamily="34" charset="0"/>
                <a:ea typeface="+mn-ea"/>
                <a:cs typeface="Arial" charset="0"/>
              </a:rPr>
              <a:t>Zakłady Doskonalenia Zawodowego</a:t>
            </a:r>
          </a:p>
          <a:p>
            <a:pPr marL="0" marR="0" lvl="0" indent="0" algn="l" defTabSz="914400" rtl="0" eaLnBrk="1" fontAlgn="base" latinLnBrk="0" hangingPunct="1">
              <a:lnSpc>
                <a:spcPct val="100000"/>
              </a:lnSpc>
              <a:spcBef>
                <a:spcPct val="0"/>
              </a:spcBef>
              <a:spcAft>
                <a:spcPts val="400"/>
              </a:spcAft>
              <a:buClrTx/>
              <a:buSzTx/>
              <a:buFontTx/>
              <a:buNone/>
              <a:tabLst/>
              <a:defRPr/>
            </a:pPr>
            <a:endParaRPr kumimoji="0" lang="pl-PL" sz="1100" b="0" i="0" u="none" strike="noStrike" kern="1200" cap="none" spc="0" normalizeH="0" baseline="0" noProof="0" dirty="0">
              <a:ln>
                <a:noFill/>
              </a:ln>
              <a:solidFill>
                <a:srgbClr val="005061"/>
              </a:solidFill>
              <a:effectLst/>
              <a:uLnTx/>
              <a:uFillTx/>
              <a:latin typeface="Calibri" pitchFamily="34" charset="0"/>
              <a:ea typeface="+mn-ea"/>
              <a:cs typeface="Arial" charset="0"/>
            </a:endParaRPr>
          </a:p>
          <a:p>
            <a:pPr marL="180000" marR="0" lvl="0" indent="-180000" algn="l" defTabSz="914400" rtl="0" eaLnBrk="1" fontAlgn="base" latinLnBrk="0" hangingPunct="1">
              <a:lnSpc>
                <a:spcPct val="100000"/>
              </a:lnSpc>
              <a:spcBef>
                <a:spcPct val="0"/>
              </a:spcBef>
              <a:spcAft>
                <a:spcPts val="400"/>
              </a:spcAft>
              <a:buClrTx/>
              <a:buSzTx/>
              <a:buFont typeface="Arial" pitchFamily="34" charset="0"/>
              <a:buChar char="•"/>
              <a:tabLst/>
              <a:defRPr/>
            </a:pPr>
            <a:endParaRPr kumimoji="0" lang="pl-PL" sz="1100" b="0" i="0" u="none" strike="noStrike" kern="1200" cap="none" spc="0" normalizeH="0" baseline="0" noProof="0" dirty="0">
              <a:ln>
                <a:noFill/>
              </a:ln>
              <a:solidFill>
                <a:srgbClr val="005061"/>
              </a:solidFill>
              <a:effectLst/>
              <a:uLnTx/>
              <a:uFillTx/>
              <a:latin typeface="Calibri" pitchFamily="34" charset="0"/>
              <a:ea typeface="+mn-ea"/>
              <a:cs typeface="Arial" charset="0"/>
            </a:endParaRPr>
          </a:p>
          <a:p>
            <a:pPr marL="0" marR="0" lvl="0" indent="0" algn="l" defTabSz="914400" rtl="0" eaLnBrk="1" fontAlgn="base" latinLnBrk="0" hangingPunct="1">
              <a:lnSpc>
                <a:spcPct val="100000"/>
              </a:lnSpc>
              <a:spcBef>
                <a:spcPct val="0"/>
              </a:spcBef>
              <a:spcAft>
                <a:spcPts val="400"/>
              </a:spcAft>
              <a:buClrTx/>
              <a:buSzTx/>
              <a:buFontTx/>
              <a:buNone/>
              <a:tabLst/>
              <a:defRPr/>
            </a:pPr>
            <a:endParaRPr kumimoji="0" lang="pl-PL" sz="1100" b="0" i="0" u="none" strike="noStrike" kern="1200" cap="none" spc="0" normalizeH="0" baseline="0" noProof="0" dirty="0">
              <a:ln>
                <a:noFill/>
              </a:ln>
              <a:solidFill>
                <a:srgbClr val="005061"/>
              </a:solidFill>
              <a:effectLst/>
              <a:uLnTx/>
              <a:uFillTx/>
              <a:latin typeface="Calibri" pitchFamily="34" charset="0"/>
              <a:ea typeface="+mn-ea"/>
              <a:cs typeface="Arial" charset="0"/>
            </a:endParaRPr>
          </a:p>
          <a:p>
            <a:pPr marL="0" marR="0" lvl="0" indent="0" algn="l" defTabSz="914400" rtl="0" eaLnBrk="1" fontAlgn="base" latinLnBrk="0" hangingPunct="1">
              <a:lnSpc>
                <a:spcPct val="100000"/>
              </a:lnSpc>
              <a:spcBef>
                <a:spcPct val="0"/>
              </a:spcBef>
              <a:spcAft>
                <a:spcPts val="400"/>
              </a:spcAft>
              <a:buClrTx/>
              <a:buSzTx/>
              <a:buFontTx/>
              <a:buNone/>
              <a:tabLst/>
              <a:defRPr/>
            </a:pPr>
            <a:endParaRPr kumimoji="0" lang="pl-PL" sz="1100" b="0" i="0" u="none" strike="noStrike" kern="1200" cap="none" spc="0" normalizeH="0" baseline="0" noProof="0" dirty="0">
              <a:ln>
                <a:noFill/>
              </a:ln>
              <a:solidFill>
                <a:srgbClr val="005061"/>
              </a:solidFill>
              <a:effectLst/>
              <a:uLnTx/>
              <a:uFillTx/>
              <a:latin typeface="Calibri" pitchFamily="34" charset="0"/>
              <a:ea typeface="+mn-ea"/>
              <a:cs typeface="Arial" charset="0"/>
            </a:endParaRPr>
          </a:p>
          <a:p>
            <a:pPr marL="0" marR="0" lvl="0" indent="0" algn="l" defTabSz="914400" rtl="0" eaLnBrk="1" fontAlgn="base" latinLnBrk="0" hangingPunct="1">
              <a:lnSpc>
                <a:spcPct val="100000"/>
              </a:lnSpc>
              <a:spcBef>
                <a:spcPct val="0"/>
              </a:spcBef>
              <a:spcAft>
                <a:spcPts val="400"/>
              </a:spcAft>
              <a:buClrTx/>
              <a:buSzTx/>
              <a:buFontTx/>
              <a:buNone/>
              <a:tabLst/>
              <a:defRPr/>
            </a:pPr>
            <a:endParaRPr kumimoji="0" lang="pl-PL" sz="1100" b="0" i="0" u="none" strike="noStrike" kern="1200" cap="none" spc="0" normalizeH="0" baseline="0" noProof="0" dirty="0">
              <a:ln>
                <a:noFill/>
              </a:ln>
              <a:solidFill>
                <a:srgbClr val="005061"/>
              </a:solidFill>
              <a:effectLst/>
              <a:uLnTx/>
              <a:uFillTx/>
              <a:latin typeface="Calibri" pitchFamily="34" charset="0"/>
              <a:ea typeface="+mn-ea"/>
              <a:cs typeface="Arial" charset="0"/>
            </a:endParaRPr>
          </a:p>
          <a:p>
            <a:pPr marL="180000" marR="0" lvl="0" indent="-180000" algn="l" defTabSz="914400" rtl="0" eaLnBrk="1" fontAlgn="base" latinLnBrk="0" hangingPunct="1">
              <a:lnSpc>
                <a:spcPct val="100000"/>
              </a:lnSpc>
              <a:spcBef>
                <a:spcPct val="0"/>
              </a:spcBef>
              <a:spcAft>
                <a:spcPts val="400"/>
              </a:spcAft>
              <a:buClrTx/>
              <a:buSzTx/>
              <a:buFont typeface="Arial" pitchFamily="34" charset="0"/>
              <a:buChar char="•"/>
              <a:tabLst/>
              <a:defRPr/>
            </a:pPr>
            <a:r>
              <a:rPr kumimoji="0" lang="pl-PL" sz="1100" b="0" i="0" u="none" strike="noStrike" kern="1200" cap="none" spc="0" normalizeH="0" baseline="0" noProof="0" dirty="0">
                <a:ln>
                  <a:noFill/>
                </a:ln>
                <a:solidFill>
                  <a:srgbClr val="005061"/>
                </a:solidFill>
                <a:effectLst/>
                <a:uLnTx/>
                <a:uFillTx/>
                <a:latin typeface="Calibri" pitchFamily="34" charset="0"/>
                <a:ea typeface="+mn-ea"/>
                <a:cs typeface="Arial" charset="0"/>
              </a:rPr>
              <a:t>Ochotnicze Hufce Pracy – Komendy</a:t>
            </a:r>
          </a:p>
          <a:p>
            <a:pPr marL="180000" marR="0" lvl="0" indent="-180000" algn="l" defTabSz="914400" rtl="0" eaLnBrk="1" fontAlgn="base" latinLnBrk="0" hangingPunct="1">
              <a:lnSpc>
                <a:spcPct val="100000"/>
              </a:lnSpc>
              <a:spcBef>
                <a:spcPct val="0"/>
              </a:spcBef>
              <a:spcAft>
                <a:spcPts val="400"/>
              </a:spcAft>
              <a:buClrTx/>
              <a:buSzTx/>
              <a:buFont typeface="Arial" pitchFamily="34" charset="0"/>
              <a:buChar char="•"/>
              <a:tabLst/>
              <a:defRPr/>
            </a:pPr>
            <a:r>
              <a:rPr kumimoji="0" lang="pl-PL" sz="1100" b="0" i="0" u="none" strike="noStrike" kern="1200" cap="none" spc="0" normalizeH="0" baseline="0" noProof="0" dirty="0">
                <a:ln>
                  <a:noFill/>
                </a:ln>
                <a:solidFill>
                  <a:srgbClr val="005061"/>
                </a:solidFill>
                <a:effectLst/>
                <a:uLnTx/>
                <a:uFillTx/>
                <a:latin typeface="Calibri" pitchFamily="34" charset="0"/>
                <a:ea typeface="+mn-ea"/>
                <a:cs typeface="Arial" charset="0"/>
              </a:rPr>
              <a:t>izby rzemieślnicze i cechy</a:t>
            </a:r>
          </a:p>
          <a:p>
            <a:pPr marL="180000" marR="0" lvl="0" indent="-180000" algn="l" defTabSz="914400" rtl="0" eaLnBrk="1" fontAlgn="base" latinLnBrk="0" hangingPunct="1">
              <a:lnSpc>
                <a:spcPct val="100000"/>
              </a:lnSpc>
              <a:spcBef>
                <a:spcPct val="0"/>
              </a:spcBef>
              <a:spcAft>
                <a:spcPts val="400"/>
              </a:spcAft>
              <a:buClrTx/>
              <a:buSzTx/>
              <a:buFont typeface="Arial" pitchFamily="34" charset="0"/>
              <a:buChar char="•"/>
              <a:tabLst/>
              <a:defRPr/>
            </a:pPr>
            <a:r>
              <a:rPr kumimoji="0" lang="pl-PL" sz="1100" b="0" i="0" u="none" strike="noStrike" kern="1200" cap="none" spc="0" normalizeH="0" baseline="0" noProof="0" dirty="0">
                <a:ln>
                  <a:noFill/>
                </a:ln>
                <a:solidFill>
                  <a:srgbClr val="005061"/>
                </a:solidFill>
                <a:effectLst/>
                <a:uLnTx/>
                <a:uFillTx/>
                <a:latin typeface="Calibri" pitchFamily="34" charset="0"/>
                <a:ea typeface="+mn-ea"/>
                <a:cs typeface="Arial" charset="0"/>
              </a:rPr>
              <a:t>izby gospodarcze</a:t>
            </a:r>
          </a:p>
          <a:p>
            <a:pPr marL="180000" marR="0" lvl="0" indent="-180000" algn="l" defTabSz="914400" rtl="0" eaLnBrk="1" fontAlgn="base" latinLnBrk="0" hangingPunct="1">
              <a:lnSpc>
                <a:spcPct val="100000"/>
              </a:lnSpc>
              <a:spcBef>
                <a:spcPct val="0"/>
              </a:spcBef>
              <a:spcAft>
                <a:spcPts val="400"/>
              </a:spcAft>
              <a:buClrTx/>
              <a:buSzTx/>
              <a:buFont typeface="Arial" pitchFamily="34" charset="0"/>
              <a:buChar char="•"/>
              <a:tabLst/>
              <a:defRPr/>
            </a:pPr>
            <a:r>
              <a:rPr kumimoji="0" lang="pl-PL" sz="1100" b="0" i="0" u="none" strike="noStrike" kern="1200" cap="none" spc="0" normalizeH="0" baseline="0" noProof="0" dirty="0">
                <a:ln>
                  <a:noFill/>
                </a:ln>
                <a:solidFill>
                  <a:srgbClr val="005061"/>
                </a:solidFill>
                <a:effectLst/>
                <a:uLnTx/>
                <a:uFillTx/>
                <a:latin typeface="Calibri" pitchFamily="34" charset="0"/>
                <a:ea typeface="+mn-ea"/>
                <a:cs typeface="Arial" charset="0"/>
              </a:rPr>
              <a:t>podmioty prowadzące działania szkoleniowe w zakresie podnoszenia kwalifikacji zawodowych uczniów i absolwentów </a:t>
            </a:r>
            <a:br>
              <a:rPr kumimoji="0" lang="pl-PL" sz="1100" b="0" i="0" u="none" strike="noStrike" kern="1200" cap="none" spc="0" normalizeH="0" baseline="0" noProof="0" dirty="0">
                <a:ln>
                  <a:noFill/>
                </a:ln>
                <a:solidFill>
                  <a:srgbClr val="005061"/>
                </a:solidFill>
                <a:effectLst/>
                <a:uLnTx/>
                <a:uFillTx/>
                <a:latin typeface="Calibri" pitchFamily="34" charset="0"/>
                <a:ea typeface="+mn-ea"/>
                <a:cs typeface="Arial" charset="0"/>
              </a:rPr>
            </a:br>
            <a:r>
              <a:rPr kumimoji="0" lang="pl-PL" sz="1100" b="0" i="0" u="none" strike="noStrike" kern="1200" cap="none" spc="0" normalizeH="0" baseline="0" noProof="0" dirty="0">
                <a:ln>
                  <a:noFill/>
                </a:ln>
                <a:solidFill>
                  <a:srgbClr val="005061"/>
                </a:solidFill>
                <a:effectLst/>
                <a:uLnTx/>
                <a:uFillTx/>
                <a:latin typeface="Calibri" pitchFamily="34" charset="0"/>
                <a:ea typeface="+mn-ea"/>
                <a:cs typeface="Arial" charset="0"/>
              </a:rPr>
              <a:t>lub doskonalenia zawodowego nauczycieli przedmiotów zawodowych</a:t>
            </a:r>
          </a:p>
          <a:p>
            <a:pPr marL="180000" marR="0" lvl="0" indent="-180000" algn="l" defTabSz="914400" rtl="0" eaLnBrk="1" fontAlgn="base" latinLnBrk="0" hangingPunct="1">
              <a:lnSpc>
                <a:spcPct val="100000"/>
              </a:lnSpc>
              <a:spcBef>
                <a:spcPct val="0"/>
              </a:spcBef>
              <a:spcAft>
                <a:spcPts val="400"/>
              </a:spcAft>
              <a:buClrTx/>
              <a:buSzTx/>
              <a:buFont typeface="Arial" pitchFamily="34" charset="0"/>
              <a:buChar char="•"/>
              <a:tabLst/>
              <a:defRPr/>
            </a:pPr>
            <a:r>
              <a:rPr kumimoji="0" lang="pl-PL" sz="1100" b="0" i="0" u="none" strike="noStrike" kern="1200" cap="none" spc="0" normalizeH="0" baseline="0" noProof="0" dirty="0">
                <a:ln>
                  <a:noFill/>
                </a:ln>
                <a:solidFill>
                  <a:srgbClr val="0070C0"/>
                </a:solidFill>
                <a:effectLst/>
                <a:uLnTx/>
                <a:uFillTx/>
                <a:latin typeface="Calibri" pitchFamily="34" charset="0"/>
                <a:ea typeface="+mn-ea"/>
                <a:cs typeface="Arial" charset="0"/>
              </a:rPr>
              <a:t>osoby fizyczne prowadzące działalność gospodarczą (nowość !!!)</a:t>
            </a:r>
          </a:p>
          <a:p>
            <a:pPr marL="180000" marR="0" lvl="0" indent="-180000" algn="l" defTabSz="914400" rtl="0" eaLnBrk="1" fontAlgn="base" latinLnBrk="0" hangingPunct="1">
              <a:lnSpc>
                <a:spcPct val="100000"/>
              </a:lnSpc>
              <a:spcBef>
                <a:spcPct val="0"/>
              </a:spcBef>
              <a:spcAft>
                <a:spcPts val="400"/>
              </a:spcAft>
              <a:buClrTx/>
              <a:buSzTx/>
              <a:buFont typeface="Arial" pitchFamily="34" charset="0"/>
              <a:buChar char="•"/>
              <a:tabLst/>
              <a:defRPr/>
            </a:pPr>
            <a:endParaRPr kumimoji="0" lang="pl-PL" sz="1100" b="0" i="0" u="none" strike="noStrike" kern="1200" cap="none" spc="0" normalizeH="0" baseline="0" noProof="0" dirty="0">
              <a:ln>
                <a:noFill/>
              </a:ln>
              <a:solidFill>
                <a:srgbClr val="005061"/>
              </a:solidFill>
              <a:effectLst/>
              <a:uLnTx/>
              <a:uFillTx/>
              <a:latin typeface="Calibri" pitchFamily="34" charset="0"/>
              <a:ea typeface="+mn-ea"/>
              <a:cs typeface="Arial" charset="0"/>
            </a:endParaRPr>
          </a:p>
        </p:txBody>
      </p:sp>
      <p:sp>
        <p:nvSpPr>
          <p:cNvPr id="6" name="Tytuł 1"/>
          <p:cNvSpPr>
            <a:spLocks noGrp="1"/>
          </p:cNvSpPr>
          <p:nvPr>
            <p:ph type="ctrTitle" idx="4294967295"/>
          </p:nvPr>
        </p:nvSpPr>
        <p:spPr bwMode="auto">
          <a:xfrm>
            <a:off x="611560" y="1347614"/>
            <a:ext cx="8386762" cy="287338"/>
          </a:xfrm>
          <a:noFill/>
          <a:ln>
            <a:miter lim="800000"/>
            <a:headEnd/>
            <a:tailEnd/>
          </a:ln>
        </p:spPr>
        <p:txBody>
          <a:bodyPr vert="horz" wrap="square" lIns="91440" tIns="45720" rIns="91440" bIns="45720" numCol="1" anchor="t" anchorCtr="0" compatLnSpc="1">
            <a:prstTxWarp prst="textNoShape">
              <a:avLst/>
            </a:prstTxWarp>
          </a:bodyPr>
          <a:lstStyle/>
          <a:p>
            <a:pPr algn="l" eaLnBrk="1" hangingPunct="1"/>
            <a:r>
              <a:rPr lang="pl-PL" sz="1200" b="1" u="sng" dirty="0">
                <a:solidFill>
                  <a:schemeClr val="accent3">
                    <a:lumMod val="75000"/>
                  </a:schemeClr>
                </a:solidFill>
                <a:latin typeface="Calibri" panose="020F0502020204030204" pitchFamily="34" charset="0"/>
                <a:ea typeface="Roboto" pitchFamily="2" charset="0"/>
                <a:cs typeface="Calibri" panose="020F0502020204030204" pitchFamily="34" charset="0"/>
              </a:rPr>
              <a:t>Uprawnieni wnioskodawcy (przykłady):</a:t>
            </a:r>
            <a:endParaRPr lang="pl-PL" sz="1200" dirty="0">
              <a:solidFill>
                <a:schemeClr val="accent3">
                  <a:lumMod val="75000"/>
                </a:schemeClr>
              </a:solidFill>
              <a:latin typeface="Calibri" panose="020F0502020204030204" pitchFamily="34" charset="0"/>
              <a:ea typeface="Roboto" pitchFamily="2" charset="0"/>
              <a:cs typeface="Calibri" panose="020F0502020204030204" pitchFamily="34" charset="0"/>
            </a:endParaRPr>
          </a:p>
        </p:txBody>
      </p:sp>
      <p:sp>
        <p:nvSpPr>
          <p:cNvPr id="3" name="Prostokąt 2"/>
          <p:cNvSpPr/>
          <p:nvPr/>
        </p:nvSpPr>
        <p:spPr>
          <a:xfrm>
            <a:off x="539552" y="843558"/>
            <a:ext cx="7437700" cy="369332"/>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pl-PL" sz="1800" b="1" i="0" u="none" strike="noStrike" kern="1200" cap="none" spc="0" normalizeH="0" baseline="0" noProof="0" dirty="0">
                <a:ln>
                  <a:noFill/>
                </a:ln>
                <a:solidFill>
                  <a:srgbClr val="78B832"/>
                </a:solidFill>
                <a:effectLst/>
                <a:uLnTx/>
                <a:uFillTx/>
                <a:latin typeface="Calibri" pitchFamily="34" charset="0"/>
                <a:ea typeface="Roboto" pitchFamily="2" charset="0"/>
                <a:cs typeface="Calibri" panose="020F0502020204030204" pitchFamily="34" charset="0"/>
              </a:rPr>
              <a:t>Mobilność osób w dziedzinie kształcenia i szkolenia zawodowego</a:t>
            </a:r>
          </a:p>
        </p:txBody>
      </p:sp>
    </p:spTree>
    <p:extLst>
      <p:ext uri="{BB962C8B-B14F-4D97-AF65-F5344CB8AC3E}">
        <p14:creationId xmlns:p14="http://schemas.microsoft.com/office/powerpoint/2010/main" val="156130883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1"/>
          <p:cNvSpPr txBox="1">
            <a:spLocks/>
          </p:cNvSpPr>
          <p:nvPr/>
        </p:nvSpPr>
        <p:spPr bwMode="auto">
          <a:xfrm>
            <a:off x="478838" y="668566"/>
            <a:ext cx="8367093" cy="357188"/>
          </a:xfrm>
          <a:prstGeom prst="rect">
            <a:avLst/>
          </a:prstGeom>
          <a:noFill/>
          <a:ln w="9525">
            <a:noFill/>
            <a:miter lim="800000"/>
            <a:headEnd/>
            <a:tailEnd/>
          </a:ln>
        </p:spPr>
        <p:txBody>
          <a:bodyPr/>
          <a:lstStyle/>
          <a:p>
            <a:pPr algn="ctr"/>
            <a:r>
              <a:rPr lang="pl-PL" sz="2000" dirty="0">
                <a:solidFill>
                  <a:srgbClr val="5EBFBE"/>
                </a:solidFill>
                <a:latin typeface="Roboto" pitchFamily="2" charset="0"/>
              </a:rPr>
              <a:t>Organizacje uczestniczące w projekcie</a:t>
            </a:r>
          </a:p>
        </p:txBody>
      </p:sp>
      <p:sp>
        <p:nvSpPr>
          <p:cNvPr id="8" name="pole tekstowe 4"/>
          <p:cNvSpPr txBox="1">
            <a:spLocks noChangeArrowheads="1"/>
          </p:cNvSpPr>
          <p:nvPr/>
        </p:nvSpPr>
        <p:spPr bwMode="auto">
          <a:xfrm>
            <a:off x="1187624" y="1347614"/>
            <a:ext cx="7471204" cy="2031325"/>
          </a:xfrm>
          <a:prstGeom prst="rect">
            <a:avLst/>
          </a:prstGeom>
          <a:noFill/>
          <a:ln w="9525">
            <a:noFill/>
            <a:miter lim="800000"/>
            <a:headEnd/>
            <a:tailEnd/>
          </a:ln>
        </p:spPr>
        <p:txBody>
          <a:bodyPr wrap="square">
            <a:spAutoFit/>
          </a:bodyPr>
          <a:lstStyle/>
          <a:p>
            <a:pPr lvl="0"/>
            <a:r>
              <a:rPr lang="pl-PL" sz="1400" b="1" dirty="0">
                <a:solidFill>
                  <a:srgbClr val="007FC8"/>
                </a:solidFill>
                <a:latin typeface="Roboto" pitchFamily="2" charset="0"/>
              </a:rPr>
              <a:t>Organizacja wysyłająca </a:t>
            </a:r>
            <a:r>
              <a:rPr lang="pl-PL" sz="1200" b="1" dirty="0">
                <a:cs typeface="Calibri" panose="020F0502020204030204" pitchFamily="34" charset="0"/>
              </a:rPr>
              <a:t>(beneficjent) </a:t>
            </a:r>
            <a:r>
              <a:rPr lang="pl-PL" sz="1200" dirty="0">
                <a:cs typeface="Calibri" panose="020F0502020204030204" pitchFamily="34" charset="0"/>
              </a:rPr>
              <a:t>odpowiada za selekcję uczestników projektu i wysłanie ich za granicę oraz wdrożenie wiedzy i kompetencji przez nich nabytych po ich powrocie</a:t>
            </a:r>
          </a:p>
          <a:p>
            <a:pPr lvl="0"/>
            <a:endParaRPr lang="pl-PL" sz="1200" dirty="0">
              <a:cs typeface="Calibri" panose="020F0502020204030204" pitchFamily="34" charset="0"/>
            </a:endParaRPr>
          </a:p>
          <a:p>
            <a:pPr lvl="0"/>
            <a:r>
              <a:rPr lang="pl-PL" sz="1400" b="1" dirty="0">
                <a:solidFill>
                  <a:srgbClr val="007FC8"/>
                </a:solidFill>
                <a:latin typeface="Roboto" pitchFamily="2" charset="0"/>
              </a:rPr>
              <a:t>Organizacja przyjmująca </a:t>
            </a:r>
            <a:r>
              <a:rPr lang="pl-PL" sz="1200" dirty="0">
                <a:cs typeface="Calibri" panose="020F0502020204030204" pitchFamily="34" charset="0"/>
              </a:rPr>
              <a:t> odpowiada za goszczenie uczestników i realizację zaplanowanego programu szkolenia (brak konieczności identyfikacji organizacji przyjmującej/organizatora kursu na etapie wnioskowania)</a:t>
            </a:r>
          </a:p>
          <a:p>
            <a:pPr lvl="0"/>
            <a:endParaRPr lang="pl-PL" sz="1200" dirty="0">
              <a:cs typeface="Calibri" panose="020F0502020204030204" pitchFamily="34" charset="0"/>
            </a:endParaRPr>
          </a:p>
          <a:p>
            <a:pPr lvl="0"/>
            <a:r>
              <a:rPr lang="pl-PL" sz="1400" b="1" dirty="0">
                <a:solidFill>
                  <a:srgbClr val="007FC8"/>
                </a:solidFill>
                <a:latin typeface="Roboto" pitchFamily="2" charset="0"/>
              </a:rPr>
              <a:t>Partnerzy projektu </a:t>
            </a:r>
            <a:r>
              <a:rPr lang="pl-PL" sz="1200" dirty="0">
                <a:cs typeface="Calibri" panose="020F0502020204030204" pitchFamily="34" charset="0"/>
              </a:rPr>
              <a:t>organizatorzy kursów/szkoleń/seminariów/konferencji, szkoły zagraniczne, organizacje prywatne lub publiczne aktywne w obszarze edukacji szkolnej prowadzące działania edukacyjne w obszarze edukacji szkolnej</a:t>
            </a:r>
          </a:p>
          <a:p>
            <a:pPr algn="just"/>
            <a:endParaRPr lang="pl-PL" sz="1200" b="1" dirty="0">
              <a:cs typeface="Calibri" panose="020F0502020204030204" pitchFamily="34" charset="0"/>
            </a:endParaRPr>
          </a:p>
        </p:txBody>
      </p:sp>
      <p:pic>
        <p:nvPicPr>
          <p:cNvPr id="5" name="Obraz 4" descr="Ikonka V.png"/>
          <p:cNvPicPr>
            <a:picLocks noChangeAspect="1"/>
          </p:cNvPicPr>
          <p:nvPr/>
        </p:nvPicPr>
        <p:blipFill>
          <a:blip r:embed="rId3" cstate="print"/>
          <a:stretch>
            <a:fillRect/>
          </a:stretch>
        </p:blipFill>
        <p:spPr>
          <a:xfrm>
            <a:off x="611560" y="1419622"/>
            <a:ext cx="285752" cy="285752"/>
          </a:xfrm>
          <a:prstGeom prst="rect">
            <a:avLst/>
          </a:prstGeom>
        </p:spPr>
      </p:pic>
      <p:pic>
        <p:nvPicPr>
          <p:cNvPr id="6" name="Obraz 5" descr="Ikonka V.png"/>
          <p:cNvPicPr>
            <a:picLocks noChangeAspect="1"/>
          </p:cNvPicPr>
          <p:nvPr/>
        </p:nvPicPr>
        <p:blipFill>
          <a:blip r:embed="rId3" cstate="print"/>
          <a:stretch>
            <a:fillRect/>
          </a:stretch>
        </p:blipFill>
        <p:spPr>
          <a:xfrm>
            <a:off x="611560" y="2028647"/>
            <a:ext cx="285752" cy="285752"/>
          </a:xfrm>
          <a:prstGeom prst="rect">
            <a:avLst/>
          </a:prstGeom>
        </p:spPr>
      </p:pic>
      <p:pic>
        <p:nvPicPr>
          <p:cNvPr id="7" name="Obraz 6" descr="Ikonka V.png"/>
          <p:cNvPicPr>
            <a:picLocks noChangeAspect="1"/>
          </p:cNvPicPr>
          <p:nvPr/>
        </p:nvPicPr>
        <p:blipFill>
          <a:blip r:embed="rId3" cstate="print"/>
          <a:stretch>
            <a:fillRect/>
          </a:stretch>
        </p:blipFill>
        <p:spPr>
          <a:xfrm>
            <a:off x="611560" y="2740252"/>
            <a:ext cx="285752" cy="285752"/>
          </a:xfrm>
          <a:prstGeom prst="rect">
            <a:avLst/>
          </a:prstGeom>
        </p:spPr>
      </p:pic>
    </p:spTree>
    <p:extLst>
      <p:ext uri="{BB962C8B-B14F-4D97-AF65-F5344CB8AC3E}">
        <p14:creationId xmlns:p14="http://schemas.microsoft.com/office/powerpoint/2010/main" val="335947136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1"/>
          <p:cNvSpPr txBox="1">
            <a:spLocks/>
          </p:cNvSpPr>
          <p:nvPr/>
        </p:nvSpPr>
        <p:spPr bwMode="auto">
          <a:xfrm>
            <a:off x="412404" y="543835"/>
            <a:ext cx="8367093" cy="357188"/>
          </a:xfrm>
          <a:prstGeom prst="rect">
            <a:avLst/>
          </a:prstGeom>
          <a:noFill/>
          <a:ln w="9525">
            <a:noFill/>
            <a:miter lim="800000"/>
            <a:headEnd/>
            <a:tailEnd/>
          </a:ln>
        </p:spPr>
        <p:txBody>
          <a:bodyPr/>
          <a:lstStyle/>
          <a:p>
            <a:pPr algn="ctr"/>
            <a:r>
              <a:rPr lang="pl-PL" sz="2000" b="1" dirty="0">
                <a:solidFill>
                  <a:srgbClr val="5EBFBE"/>
                </a:solidFill>
                <a:latin typeface="Roboto" pitchFamily="2" charset="0"/>
              </a:rPr>
              <a:t>Rodzaje działań</a:t>
            </a:r>
          </a:p>
        </p:txBody>
      </p:sp>
      <p:graphicFrame>
        <p:nvGraphicFramePr>
          <p:cNvPr id="6" name="Obiekt 5"/>
          <p:cNvGraphicFramePr>
            <a:graphicFrameLocks noChangeAspect="1"/>
          </p:cNvGraphicFramePr>
          <p:nvPr/>
        </p:nvGraphicFramePr>
        <p:xfrm>
          <a:off x="395536" y="1635646"/>
          <a:ext cx="2736304" cy="1728191"/>
        </p:xfrm>
        <a:graphic>
          <a:graphicData uri="http://schemas.openxmlformats.org/presentationml/2006/ole">
            <mc:AlternateContent xmlns:mc="http://schemas.openxmlformats.org/markup-compatibility/2006">
              <mc:Choice xmlns:v="urn:schemas-microsoft-com:vml" Requires="v">
                <p:oleObj spid="_x0000_s1054" r:id="rId4" imgW="4754880" imgH="2743200" progId="">
                  <p:embed/>
                </p:oleObj>
              </mc:Choice>
              <mc:Fallback>
                <p:oleObj r:id="rId4" imgW="4754880" imgH="2743200" progId="">
                  <p:embed/>
                  <p:pic>
                    <p:nvPicPr>
                      <p:cNvPr id="6" name="Obiekt 5"/>
                      <p:cNvPicPr/>
                      <p:nvPr/>
                    </p:nvPicPr>
                    <p:blipFill>
                      <a:blip r:embed="rId5"/>
                      <a:stretch>
                        <a:fillRect/>
                      </a:stretch>
                    </p:blipFill>
                    <p:spPr>
                      <a:xfrm>
                        <a:off x="395536" y="1635646"/>
                        <a:ext cx="2736304" cy="1728191"/>
                      </a:xfrm>
                      <a:prstGeom prst="rect">
                        <a:avLst/>
                      </a:prstGeom>
                    </p:spPr>
                  </p:pic>
                </p:oleObj>
              </mc:Fallback>
            </mc:AlternateContent>
          </a:graphicData>
        </a:graphic>
      </p:graphicFrame>
      <p:sp>
        <p:nvSpPr>
          <p:cNvPr id="2" name="pole tekstowe 1"/>
          <p:cNvSpPr txBox="1"/>
          <p:nvPr/>
        </p:nvSpPr>
        <p:spPr>
          <a:xfrm>
            <a:off x="251520" y="1131590"/>
            <a:ext cx="2880320" cy="400110"/>
          </a:xfrm>
          <a:prstGeom prst="rect">
            <a:avLst/>
          </a:prstGeom>
          <a:noFill/>
        </p:spPr>
        <p:txBody>
          <a:bodyPr wrap="square" rtlCol="0">
            <a:spAutoFit/>
          </a:bodyPr>
          <a:lstStyle/>
          <a:p>
            <a:r>
              <a:rPr lang="pl-PL" sz="2000" dirty="0">
                <a:solidFill>
                  <a:srgbClr val="5EBFBE"/>
                </a:solidFill>
                <a:latin typeface="Roboto" pitchFamily="2" charset="0"/>
              </a:rPr>
              <a:t>   I. mobilność uczniów</a:t>
            </a:r>
          </a:p>
        </p:txBody>
      </p:sp>
      <p:pic>
        <p:nvPicPr>
          <p:cNvPr id="7" name="Obraz 3" descr="shutterstock_187290716.jpg"/>
          <p:cNvPicPr>
            <a:picLocks noChangeAspect="1"/>
          </p:cNvPicPr>
          <p:nvPr/>
        </p:nvPicPr>
        <p:blipFill>
          <a:blip r:embed="rId6" cstate="print"/>
          <a:srcRect l="31532"/>
          <a:stretch>
            <a:fillRect/>
          </a:stretch>
        </p:blipFill>
        <p:spPr bwMode="auto">
          <a:xfrm>
            <a:off x="3419872" y="1635647"/>
            <a:ext cx="2050199" cy="1728191"/>
          </a:xfrm>
          <a:prstGeom prst="rect">
            <a:avLst/>
          </a:prstGeom>
          <a:noFill/>
          <a:ln w="9525">
            <a:noFill/>
            <a:miter lim="800000"/>
            <a:headEnd/>
            <a:tailEnd/>
          </a:ln>
        </p:spPr>
      </p:pic>
      <p:sp>
        <p:nvSpPr>
          <p:cNvPr id="9" name="pole tekstowe 8"/>
          <p:cNvSpPr txBox="1"/>
          <p:nvPr/>
        </p:nvSpPr>
        <p:spPr>
          <a:xfrm>
            <a:off x="3021406" y="1131590"/>
            <a:ext cx="2880320" cy="400110"/>
          </a:xfrm>
          <a:prstGeom prst="rect">
            <a:avLst/>
          </a:prstGeom>
          <a:noFill/>
        </p:spPr>
        <p:txBody>
          <a:bodyPr wrap="square" rtlCol="0">
            <a:spAutoFit/>
          </a:bodyPr>
          <a:lstStyle/>
          <a:p>
            <a:r>
              <a:rPr lang="pl-PL" sz="2000" dirty="0">
                <a:solidFill>
                  <a:srgbClr val="5EBFBE"/>
                </a:solidFill>
                <a:latin typeface="Roboto" pitchFamily="2" charset="0"/>
              </a:rPr>
              <a:t>    II. mobilność kadry</a:t>
            </a:r>
          </a:p>
        </p:txBody>
      </p:sp>
      <p:sp>
        <p:nvSpPr>
          <p:cNvPr id="10" name="pole tekstowe 9"/>
          <p:cNvSpPr txBox="1"/>
          <p:nvPr/>
        </p:nvSpPr>
        <p:spPr>
          <a:xfrm>
            <a:off x="5604234" y="1131590"/>
            <a:ext cx="3175263" cy="400110"/>
          </a:xfrm>
          <a:prstGeom prst="rect">
            <a:avLst/>
          </a:prstGeom>
          <a:noFill/>
        </p:spPr>
        <p:txBody>
          <a:bodyPr wrap="square" rtlCol="0">
            <a:spAutoFit/>
          </a:bodyPr>
          <a:lstStyle/>
          <a:p>
            <a:r>
              <a:rPr lang="pl-PL" sz="2000" dirty="0">
                <a:solidFill>
                  <a:srgbClr val="5EBFBE"/>
                </a:solidFill>
                <a:latin typeface="Roboto" pitchFamily="2" charset="0"/>
              </a:rPr>
              <a:t>    III. </a:t>
            </a:r>
            <a:r>
              <a:rPr lang="pl-PL" sz="1900" dirty="0">
                <a:solidFill>
                  <a:srgbClr val="5EBFBE"/>
                </a:solidFill>
                <a:latin typeface="Roboto" pitchFamily="2" charset="0"/>
              </a:rPr>
              <a:t>działania wspierające</a:t>
            </a:r>
          </a:p>
        </p:txBody>
      </p:sp>
      <p:pic>
        <p:nvPicPr>
          <p:cNvPr id="11" name="Obraz 3" descr="shutterstock_187290716.jpg"/>
          <p:cNvPicPr>
            <a:picLocks noChangeAspect="1"/>
          </p:cNvPicPr>
          <p:nvPr/>
        </p:nvPicPr>
        <p:blipFill>
          <a:blip r:embed="rId7" cstate="print"/>
          <a:srcRect t="5080"/>
          <a:stretch>
            <a:fillRect/>
          </a:stretch>
        </p:blipFill>
        <p:spPr bwMode="auto">
          <a:xfrm>
            <a:off x="5868976" y="1635646"/>
            <a:ext cx="2964344" cy="1728191"/>
          </a:xfrm>
          <a:prstGeom prst="rect">
            <a:avLst/>
          </a:prstGeom>
          <a:noFill/>
          <a:ln w="9525">
            <a:noFill/>
            <a:miter lim="800000"/>
            <a:headEnd/>
            <a:tailEnd/>
          </a:ln>
        </p:spPr>
      </p:pic>
    </p:spTree>
    <p:extLst>
      <p:ext uri="{BB962C8B-B14F-4D97-AF65-F5344CB8AC3E}">
        <p14:creationId xmlns:p14="http://schemas.microsoft.com/office/powerpoint/2010/main" val="332146517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1"/>
          <p:cNvSpPr txBox="1">
            <a:spLocks/>
          </p:cNvSpPr>
          <p:nvPr/>
        </p:nvSpPr>
        <p:spPr bwMode="auto">
          <a:xfrm>
            <a:off x="478838" y="668566"/>
            <a:ext cx="8367093" cy="357188"/>
          </a:xfrm>
          <a:prstGeom prst="rect">
            <a:avLst/>
          </a:prstGeom>
          <a:noFill/>
          <a:ln w="9525">
            <a:noFill/>
            <a:miter lim="800000"/>
            <a:headEnd/>
            <a:tailEnd/>
          </a:ln>
        </p:spPr>
        <p:txBody>
          <a:bodyPr/>
          <a:lstStyle/>
          <a:p>
            <a:pPr algn="ctr"/>
            <a:r>
              <a:rPr lang="pl-PL" sz="2000" dirty="0">
                <a:solidFill>
                  <a:srgbClr val="5EBFBE"/>
                </a:solidFill>
                <a:latin typeface="Roboto" pitchFamily="2" charset="0"/>
              </a:rPr>
              <a:t>Rodzaje działań – I. mobilność uczniów</a:t>
            </a:r>
          </a:p>
        </p:txBody>
      </p:sp>
      <p:sp>
        <p:nvSpPr>
          <p:cNvPr id="8" name="pole tekstowe 4"/>
          <p:cNvSpPr txBox="1">
            <a:spLocks noChangeArrowheads="1"/>
          </p:cNvSpPr>
          <p:nvPr/>
        </p:nvSpPr>
        <p:spPr bwMode="auto">
          <a:xfrm>
            <a:off x="4427984" y="1321444"/>
            <a:ext cx="4032448" cy="2954655"/>
          </a:xfrm>
          <a:prstGeom prst="rect">
            <a:avLst/>
          </a:prstGeom>
          <a:noFill/>
          <a:ln w="9525">
            <a:noFill/>
            <a:miter lim="800000"/>
            <a:headEnd/>
            <a:tailEnd/>
          </a:ln>
        </p:spPr>
        <p:txBody>
          <a:bodyPr wrap="square">
            <a:spAutoFit/>
          </a:bodyPr>
          <a:lstStyle/>
          <a:p>
            <a:r>
              <a:rPr lang="pl-PL" sz="1300" dirty="0">
                <a:latin typeface="Roboto" panose="02000000000000000000" pitchFamily="2" charset="0"/>
                <a:ea typeface="Roboto" panose="02000000000000000000" pitchFamily="2" charset="0"/>
              </a:rPr>
              <a:t>Uczniowie podczas zagranicznych mobilności mogą rozwijać kompetencje językowe, społeczne  </a:t>
            </a:r>
            <a:br>
              <a:rPr lang="pl-PL" sz="1300" dirty="0">
                <a:latin typeface="Roboto" panose="02000000000000000000" pitchFamily="2" charset="0"/>
                <a:ea typeface="Roboto" panose="02000000000000000000" pitchFamily="2" charset="0"/>
              </a:rPr>
            </a:br>
            <a:r>
              <a:rPr lang="pl-PL" sz="1300" dirty="0">
                <a:latin typeface="Roboto" panose="02000000000000000000" pitchFamily="2" charset="0"/>
                <a:ea typeface="Roboto" panose="02000000000000000000" pitchFamily="2" charset="0"/>
              </a:rPr>
              <a:t>i międzykulturowe.</a:t>
            </a:r>
          </a:p>
          <a:p>
            <a:pPr lvl="0"/>
            <a:endParaRPr lang="pl-PL" sz="1400" b="1" dirty="0">
              <a:solidFill>
                <a:srgbClr val="007FC8"/>
              </a:solidFill>
              <a:latin typeface="Roboto" pitchFamily="2" charset="0"/>
            </a:endParaRPr>
          </a:p>
          <a:p>
            <a:pPr marL="285750" lvl="0" indent="-285750">
              <a:buFont typeface="Arial" panose="020B0604020202020204" pitchFamily="34" charset="0"/>
              <a:buChar char="•"/>
            </a:pPr>
            <a:r>
              <a:rPr lang="pl-PL" sz="1400" b="1" dirty="0">
                <a:solidFill>
                  <a:srgbClr val="007FC8"/>
                </a:solidFill>
                <a:latin typeface="Roboto" pitchFamily="2" charset="0"/>
              </a:rPr>
              <a:t>Mobilność grupowa uczniów </a:t>
            </a:r>
            <a:r>
              <a:rPr lang="pl-PL" sz="1200" dirty="0">
                <a:cs typeface="Calibri" panose="020F0502020204030204" pitchFamily="34" charset="0"/>
              </a:rPr>
              <a:t>(od 2 do 30 dni, </a:t>
            </a:r>
            <a:br>
              <a:rPr lang="pl-PL" sz="1200" dirty="0">
                <a:cs typeface="Calibri" panose="020F0502020204030204" pitchFamily="34" charset="0"/>
              </a:rPr>
            </a:br>
            <a:r>
              <a:rPr lang="pl-PL" sz="1200" dirty="0">
                <a:cs typeface="Calibri" panose="020F0502020204030204" pitchFamily="34" charset="0"/>
              </a:rPr>
              <a:t>co najmniej dwóch uczniów w grupie)</a:t>
            </a:r>
          </a:p>
          <a:p>
            <a:endParaRPr lang="pl-PL" sz="1200" dirty="0">
              <a:cs typeface="Calibri" panose="020F0502020204030204" pitchFamily="34" charset="0"/>
            </a:endParaRPr>
          </a:p>
          <a:p>
            <a:pPr marL="285750" lvl="0" indent="-285750">
              <a:buFont typeface="Arial" panose="020B0604020202020204" pitchFamily="34" charset="0"/>
              <a:buChar char="•"/>
            </a:pPr>
            <a:r>
              <a:rPr lang="pl-PL" sz="1400" b="1" dirty="0">
                <a:solidFill>
                  <a:srgbClr val="007FC8"/>
                </a:solidFill>
                <a:latin typeface="Roboto" pitchFamily="2" charset="0"/>
              </a:rPr>
              <a:t>Krótkoterminowa mobilność edukacyjna uczniów </a:t>
            </a:r>
            <a:r>
              <a:rPr lang="pl-PL" sz="1200" dirty="0">
                <a:cs typeface="Calibri" panose="020F0502020204030204" pitchFamily="34" charset="0"/>
              </a:rPr>
              <a:t>(od 10 do 29 dni)</a:t>
            </a:r>
          </a:p>
          <a:p>
            <a:endParaRPr lang="pl-PL" sz="1200" dirty="0">
              <a:cs typeface="Calibri" panose="020F0502020204030204" pitchFamily="34" charset="0"/>
            </a:endParaRPr>
          </a:p>
          <a:p>
            <a:pPr marL="285750" lvl="0" indent="-285750">
              <a:buFont typeface="Arial" panose="020B0604020202020204" pitchFamily="34" charset="0"/>
              <a:buChar char="•"/>
            </a:pPr>
            <a:r>
              <a:rPr lang="pl-PL" sz="1400" b="1" dirty="0">
                <a:solidFill>
                  <a:srgbClr val="007FC8"/>
                </a:solidFill>
                <a:latin typeface="Roboto" pitchFamily="2" charset="0"/>
              </a:rPr>
              <a:t>Długoterminowa mobilność edukacyjna uczniów </a:t>
            </a:r>
            <a:r>
              <a:rPr lang="pl-PL" sz="1200" dirty="0">
                <a:cs typeface="Calibri" panose="020F0502020204030204" pitchFamily="34" charset="0"/>
              </a:rPr>
              <a:t>(30 do 365 dni)</a:t>
            </a:r>
          </a:p>
          <a:p>
            <a:pPr algn="just"/>
            <a:endParaRPr lang="pl-PL" sz="1200" dirty="0">
              <a:cs typeface="Calibri" panose="020F0502020204030204" pitchFamily="34" charset="0"/>
            </a:endParaRPr>
          </a:p>
          <a:p>
            <a:pPr algn="just"/>
            <a:endParaRPr lang="pl-PL" sz="1200" b="1" dirty="0">
              <a:cs typeface="Calibri" panose="020F0502020204030204" pitchFamily="34" charset="0"/>
            </a:endParaRPr>
          </a:p>
        </p:txBody>
      </p:sp>
      <p:graphicFrame>
        <p:nvGraphicFramePr>
          <p:cNvPr id="6" name="Obiekt 5"/>
          <p:cNvGraphicFramePr>
            <a:graphicFrameLocks noChangeAspect="1"/>
          </p:cNvGraphicFramePr>
          <p:nvPr/>
        </p:nvGraphicFramePr>
        <p:xfrm>
          <a:off x="755576" y="1635646"/>
          <a:ext cx="3223054" cy="1859579"/>
        </p:xfrm>
        <a:graphic>
          <a:graphicData uri="http://schemas.openxmlformats.org/presentationml/2006/ole">
            <mc:AlternateContent xmlns:mc="http://schemas.openxmlformats.org/markup-compatibility/2006">
              <mc:Choice xmlns:v="urn:schemas-microsoft-com:vml" Requires="v">
                <p:oleObj spid="_x0000_s2078" r:id="rId4" imgW="4754880" imgH="2743200" progId="">
                  <p:embed/>
                </p:oleObj>
              </mc:Choice>
              <mc:Fallback>
                <p:oleObj r:id="rId4" imgW="4754880" imgH="2743200" progId="">
                  <p:embed/>
                  <p:pic>
                    <p:nvPicPr>
                      <p:cNvPr id="6" name="Obiekt 5"/>
                      <p:cNvPicPr/>
                      <p:nvPr/>
                    </p:nvPicPr>
                    <p:blipFill>
                      <a:blip r:embed="rId5"/>
                      <a:stretch>
                        <a:fillRect/>
                      </a:stretch>
                    </p:blipFill>
                    <p:spPr>
                      <a:xfrm>
                        <a:off x="755576" y="1635646"/>
                        <a:ext cx="3223054" cy="1859579"/>
                      </a:xfrm>
                      <a:prstGeom prst="rect">
                        <a:avLst/>
                      </a:prstGeom>
                    </p:spPr>
                  </p:pic>
                </p:oleObj>
              </mc:Fallback>
            </mc:AlternateContent>
          </a:graphicData>
        </a:graphic>
      </p:graphicFrame>
    </p:spTree>
    <p:extLst>
      <p:ext uri="{BB962C8B-B14F-4D97-AF65-F5344CB8AC3E}">
        <p14:creationId xmlns:p14="http://schemas.microsoft.com/office/powerpoint/2010/main" val="198617616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1"/>
          <p:cNvSpPr txBox="1">
            <a:spLocks/>
          </p:cNvSpPr>
          <p:nvPr/>
        </p:nvSpPr>
        <p:spPr bwMode="auto">
          <a:xfrm>
            <a:off x="478838" y="668566"/>
            <a:ext cx="8367093" cy="357188"/>
          </a:xfrm>
          <a:prstGeom prst="rect">
            <a:avLst/>
          </a:prstGeom>
          <a:noFill/>
          <a:ln w="9525">
            <a:noFill/>
            <a:miter lim="800000"/>
            <a:headEnd/>
            <a:tailEnd/>
          </a:ln>
        </p:spPr>
        <p:txBody>
          <a:bodyPr/>
          <a:lstStyle/>
          <a:p>
            <a:pPr algn="ctr"/>
            <a:r>
              <a:rPr lang="pl-PL" sz="2000" dirty="0">
                <a:solidFill>
                  <a:srgbClr val="5EBFBE"/>
                </a:solidFill>
                <a:latin typeface="Roboto" pitchFamily="2" charset="0"/>
              </a:rPr>
              <a:t>Rodzaje działań – II. mobilność kadry</a:t>
            </a:r>
          </a:p>
        </p:txBody>
      </p:sp>
      <p:sp>
        <p:nvSpPr>
          <p:cNvPr id="8" name="pole tekstowe 4"/>
          <p:cNvSpPr txBox="1">
            <a:spLocks noChangeArrowheads="1"/>
          </p:cNvSpPr>
          <p:nvPr/>
        </p:nvSpPr>
        <p:spPr bwMode="auto">
          <a:xfrm>
            <a:off x="395536" y="1366101"/>
            <a:ext cx="4752528" cy="2462213"/>
          </a:xfrm>
          <a:prstGeom prst="rect">
            <a:avLst/>
          </a:prstGeom>
          <a:noFill/>
          <a:ln w="9525">
            <a:noFill/>
            <a:miter lim="800000"/>
            <a:headEnd/>
            <a:tailEnd/>
          </a:ln>
        </p:spPr>
        <p:txBody>
          <a:bodyPr wrap="square">
            <a:spAutoFit/>
          </a:bodyPr>
          <a:lstStyle/>
          <a:p>
            <a:pPr lvl="0" algn="just"/>
            <a:r>
              <a:rPr lang="pl-PL" sz="1300" dirty="0">
                <a:latin typeface="Roboto" panose="02000000000000000000" pitchFamily="2" charset="0"/>
                <a:ea typeface="Roboto" panose="02000000000000000000" pitchFamily="2" charset="0"/>
              </a:rPr>
              <a:t>W tej akcji nauczyciele, pracownicy szkół oraz innych organizacji działających na polu edukacji formalnej mogą korzystać  z doskonalenia zawodowego w formie:</a:t>
            </a:r>
          </a:p>
          <a:p>
            <a:pPr lvl="0"/>
            <a:endParaRPr lang="pl-PL" sz="1300" dirty="0">
              <a:latin typeface="Roboto" panose="02000000000000000000" pitchFamily="2" charset="0"/>
              <a:ea typeface="Roboto" panose="02000000000000000000" pitchFamily="2" charset="0"/>
            </a:endParaRPr>
          </a:p>
          <a:p>
            <a:pPr marL="285750" lvl="0" indent="-285750">
              <a:lnSpc>
                <a:spcPct val="150000"/>
              </a:lnSpc>
              <a:buFont typeface="Arial" panose="020B0604020202020204" pitchFamily="34" charset="0"/>
              <a:buChar char="•"/>
            </a:pPr>
            <a:r>
              <a:rPr lang="pl-PL" sz="1400" b="1" dirty="0">
                <a:solidFill>
                  <a:srgbClr val="007FC8"/>
                </a:solidFill>
                <a:latin typeface="Roboto" pitchFamily="2" charset="0"/>
              </a:rPr>
              <a:t>Obserwacji, </a:t>
            </a:r>
            <a:r>
              <a:rPr lang="pl-PL" sz="1400" i="1" dirty="0">
                <a:solidFill>
                  <a:srgbClr val="007FC8"/>
                </a:solidFill>
                <a:latin typeface="Roboto" pitchFamily="2" charset="0"/>
              </a:rPr>
              <a:t>tzw. </a:t>
            </a:r>
            <a:r>
              <a:rPr lang="pl-PL" sz="1400" i="1" dirty="0" err="1">
                <a:solidFill>
                  <a:srgbClr val="007FC8"/>
                </a:solidFill>
                <a:latin typeface="Roboto" pitchFamily="2" charset="0"/>
              </a:rPr>
              <a:t>job</a:t>
            </a:r>
            <a:r>
              <a:rPr lang="pl-PL" sz="1400" i="1" dirty="0">
                <a:solidFill>
                  <a:srgbClr val="007FC8"/>
                </a:solidFill>
                <a:latin typeface="Roboto" pitchFamily="2" charset="0"/>
              </a:rPr>
              <a:t> </a:t>
            </a:r>
            <a:r>
              <a:rPr lang="pl-PL" sz="1400" i="1" dirty="0" err="1">
                <a:solidFill>
                  <a:srgbClr val="007FC8"/>
                </a:solidFill>
                <a:latin typeface="Roboto" pitchFamily="2" charset="0"/>
              </a:rPr>
              <a:t>shadowing</a:t>
            </a:r>
            <a:r>
              <a:rPr lang="pl-PL" sz="1400" i="1" dirty="0">
                <a:solidFill>
                  <a:srgbClr val="007FC8"/>
                </a:solidFill>
                <a:latin typeface="Roboto" pitchFamily="2" charset="0"/>
              </a:rPr>
              <a:t> </a:t>
            </a:r>
            <a:r>
              <a:rPr lang="pl-PL" sz="1200" dirty="0">
                <a:cs typeface="Calibri" panose="020F0502020204030204" pitchFamily="34" charset="0"/>
              </a:rPr>
              <a:t>(od 2 to 60 dni)</a:t>
            </a:r>
          </a:p>
          <a:p>
            <a:pPr marL="285750" lvl="0" indent="-285750">
              <a:lnSpc>
                <a:spcPct val="150000"/>
              </a:lnSpc>
              <a:buFont typeface="Arial" panose="020B0604020202020204" pitchFamily="34" charset="0"/>
              <a:buChar char="•"/>
            </a:pPr>
            <a:r>
              <a:rPr lang="pl-PL" sz="1400" b="1" dirty="0">
                <a:solidFill>
                  <a:srgbClr val="007FC8"/>
                </a:solidFill>
                <a:latin typeface="Roboto" pitchFamily="2" charset="0"/>
              </a:rPr>
              <a:t>Prowadzenia zajęć w placówkach zagranicznych,</a:t>
            </a:r>
            <a:r>
              <a:rPr lang="pl-PL" sz="1400" i="1" dirty="0">
                <a:solidFill>
                  <a:srgbClr val="007FC8"/>
                </a:solidFill>
                <a:latin typeface="Roboto" pitchFamily="2" charset="0"/>
              </a:rPr>
              <a:t> tzw. </a:t>
            </a:r>
            <a:r>
              <a:rPr lang="pl-PL" sz="1400" i="1" dirty="0" err="1">
                <a:solidFill>
                  <a:srgbClr val="007FC8"/>
                </a:solidFill>
                <a:latin typeface="Roboto" pitchFamily="2" charset="0"/>
              </a:rPr>
              <a:t>teaching</a:t>
            </a:r>
            <a:r>
              <a:rPr lang="pl-PL" sz="1400" i="1" dirty="0">
                <a:solidFill>
                  <a:srgbClr val="007FC8"/>
                </a:solidFill>
                <a:latin typeface="Roboto" pitchFamily="2" charset="0"/>
              </a:rPr>
              <a:t> </a:t>
            </a:r>
            <a:r>
              <a:rPr lang="pl-PL" sz="1400" i="1" dirty="0" err="1">
                <a:solidFill>
                  <a:srgbClr val="007FC8"/>
                </a:solidFill>
                <a:latin typeface="Roboto" pitchFamily="2" charset="0"/>
              </a:rPr>
              <a:t>assignment</a:t>
            </a:r>
            <a:r>
              <a:rPr lang="pl-PL" sz="1400" b="1" dirty="0">
                <a:solidFill>
                  <a:srgbClr val="007FC8"/>
                </a:solidFill>
                <a:latin typeface="Roboto" pitchFamily="2" charset="0"/>
              </a:rPr>
              <a:t> </a:t>
            </a:r>
            <a:r>
              <a:rPr lang="pl-PL" sz="1200" dirty="0">
                <a:cs typeface="Calibri" panose="020F0502020204030204" pitchFamily="34" charset="0"/>
              </a:rPr>
              <a:t>(od 2 to 365 dni)</a:t>
            </a:r>
          </a:p>
          <a:p>
            <a:pPr marL="285750" lvl="0" indent="-285750">
              <a:lnSpc>
                <a:spcPct val="150000"/>
              </a:lnSpc>
              <a:buFont typeface="Arial" panose="020B0604020202020204" pitchFamily="34" charset="0"/>
              <a:buChar char="•"/>
            </a:pPr>
            <a:r>
              <a:rPr lang="pl-PL" sz="1400" b="1" dirty="0">
                <a:solidFill>
                  <a:srgbClr val="007FC8"/>
                </a:solidFill>
                <a:latin typeface="Roboto" pitchFamily="2" charset="0"/>
              </a:rPr>
              <a:t>Kursów i szkoleń </a:t>
            </a:r>
            <a:r>
              <a:rPr lang="pl-PL" sz="1200" dirty="0">
                <a:cs typeface="Calibri" panose="020F0502020204030204" pitchFamily="34" charset="0"/>
              </a:rPr>
              <a:t>(od 2 to 30 dni)</a:t>
            </a:r>
            <a:br>
              <a:rPr lang="pl-PL" sz="1200" dirty="0">
                <a:cs typeface="Calibri" panose="020F0502020204030204" pitchFamily="34" charset="0"/>
              </a:rPr>
            </a:br>
            <a:endParaRPr lang="pl-PL" sz="1200" dirty="0">
              <a:cs typeface="Calibri" panose="020F0502020204030204" pitchFamily="34" charset="0"/>
            </a:endParaRPr>
          </a:p>
        </p:txBody>
      </p:sp>
      <p:pic>
        <p:nvPicPr>
          <p:cNvPr id="5" name="Obraz 3" descr="shutterstock_187290716.jpg"/>
          <p:cNvPicPr>
            <a:picLocks noChangeAspect="1"/>
          </p:cNvPicPr>
          <p:nvPr/>
        </p:nvPicPr>
        <p:blipFill>
          <a:blip r:embed="rId3" cstate="print"/>
          <a:srcRect l="31532"/>
          <a:stretch>
            <a:fillRect/>
          </a:stretch>
        </p:blipFill>
        <p:spPr bwMode="auto">
          <a:xfrm>
            <a:off x="5364088" y="1275606"/>
            <a:ext cx="2714612" cy="2643205"/>
          </a:xfrm>
          <a:prstGeom prst="rect">
            <a:avLst/>
          </a:prstGeom>
          <a:noFill/>
          <a:ln w="9525">
            <a:noFill/>
            <a:miter lim="800000"/>
            <a:headEnd/>
            <a:tailEnd/>
          </a:ln>
        </p:spPr>
      </p:pic>
    </p:spTree>
    <p:extLst>
      <p:ext uri="{BB962C8B-B14F-4D97-AF65-F5344CB8AC3E}">
        <p14:creationId xmlns:p14="http://schemas.microsoft.com/office/powerpoint/2010/main" val="142107822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1"/>
          <p:cNvSpPr txBox="1">
            <a:spLocks/>
          </p:cNvSpPr>
          <p:nvPr/>
        </p:nvSpPr>
        <p:spPr bwMode="auto">
          <a:xfrm>
            <a:off x="478838" y="668566"/>
            <a:ext cx="8367093" cy="357188"/>
          </a:xfrm>
          <a:prstGeom prst="rect">
            <a:avLst/>
          </a:prstGeom>
          <a:noFill/>
          <a:ln w="9525">
            <a:noFill/>
            <a:miter lim="800000"/>
            <a:headEnd/>
            <a:tailEnd/>
          </a:ln>
        </p:spPr>
        <p:txBody>
          <a:bodyPr/>
          <a:lstStyle/>
          <a:p>
            <a:pPr algn="ctr"/>
            <a:r>
              <a:rPr lang="pl-PL" sz="2000" dirty="0">
                <a:solidFill>
                  <a:srgbClr val="5EBFBE"/>
                </a:solidFill>
                <a:latin typeface="Roboto" pitchFamily="2" charset="0"/>
              </a:rPr>
              <a:t>Rodzaje działań – III. działania wspierające</a:t>
            </a:r>
          </a:p>
        </p:txBody>
      </p:sp>
      <p:sp>
        <p:nvSpPr>
          <p:cNvPr id="8" name="pole tekstowe 4"/>
          <p:cNvSpPr txBox="1">
            <a:spLocks noChangeArrowheads="1"/>
          </p:cNvSpPr>
          <p:nvPr/>
        </p:nvSpPr>
        <p:spPr bwMode="auto">
          <a:xfrm>
            <a:off x="4932040" y="1563638"/>
            <a:ext cx="4045678" cy="1661993"/>
          </a:xfrm>
          <a:prstGeom prst="rect">
            <a:avLst/>
          </a:prstGeom>
          <a:noFill/>
          <a:ln w="9525">
            <a:noFill/>
            <a:miter lim="800000"/>
            <a:headEnd/>
            <a:tailEnd/>
          </a:ln>
        </p:spPr>
        <p:txBody>
          <a:bodyPr wrap="square">
            <a:spAutoFit/>
          </a:bodyPr>
          <a:lstStyle/>
          <a:p>
            <a:pPr marL="285750" lvl="0" indent="-285750">
              <a:buFont typeface="Arial" panose="020B0604020202020204" pitchFamily="34" charset="0"/>
              <a:buChar char="•"/>
            </a:pPr>
            <a:r>
              <a:rPr lang="pl-PL" sz="1400" b="1" dirty="0">
                <a:solidFill>
                  <a:srgbClr val="007FC8"/>
                </a:solidFill>
                <a:latin typeface="Roboto" pitchFamily="2" charset="0"/>
              </a:rPr>
              <a:t>Zapraszanie ekspertów </a:t>
            </a:r>
            <a:r>
              <a:rPr lang="pl-PL" sz="1200" dirty="0">
                <a:cs typeface="Calibri" panose="020F0502020204030204" pitchFamily="34" charset="0"/>
              </a:rPr>
              <a:t>(od 2 do 60 dni)</a:t>
            </a:r>
          </a:p>
          <a:p>
            <a:pPr algn="just"/>
            <a:endParaRPr lang="pl-PL" sz="1200" dirty="0">
              <a:cs typeface="Calibri" panose="020F0502020204030204" pitchFamily="34" charset="0"/>
            </a:endParaRPr>
          </a:p>
          <a:p>
            <a:pPr marL="285750" lvl="0" indent="-285750" algn="just">
              <a:buFont typeface="Arial" panose="020B0604020202020204" pitchFamily="34" charset="0"/>
              <a:buChar char="•"/>
            </a:pPr>
            <a:r>
              <a:rPr lang="pl-PL" sz="1400" b="1" dirty="0">
                <a:solidFill>
                  <a:srgbClr val="007FC8"/>
                </a:solidFill>
                <a:latin typeface="Roboto" pitchFamily="2" charset="0"/>
              </a:rPr>
              <a:t>Goszczenie szkolących się nauczycieli </a:t>
            </a:r>
          </a:p>
          <a:p>
            <a:pPr lvl="0" algn="just"/>
            <a:r>
              <a:rPr lang="pl-PL" sz="1200" dirty="0">
                <a:cs typeface="Calibri" panose="020F0502020204030204" pitchFamily="34" charset="0"/>
              </a:rPr>
              <a:t>        (od 10 do 365 dni)</a:t>
            </a:r>
          </a:p>
          <a:p>
            <a:pPr algn="just"/>
            <a:endParaRPr lang="pl-PL" sz="1200" dirty="0">
              <a:cs typeface="Calibri" panose="020F0502020204030204" pitchFamily="34" charset="0"/>
            </a:endParaRPr>
          </a:p>
          <a:p>
            <a:pPr marL="285750" indent="-285750" algn="just">
              <a:buFont typeface="Arial" panose="020B0604020202020204" pitchFamily="34" charset="0"/>
              <a:buChar char="•"/>
            </a:pPr>
            <a:r>
              <a:rPr lang="pl-PL" sz="1400" b="1" dirty="0">
                <a:solidFill>
                  <a:srgbClr val="007FC8"/>
                </a:solidFill>
                <a:latin typeface="Roboto" pitchFamily="2" charset="0"/>
              </a:rPr>
              <a:t>Wizyty przygotowawcze </a:t>
            </a:r>
            <a:r>
              <a:rPr lang="pl-PL" sz="1200" dirty="0">
                <a:cs typeface="Calibri" panose="020F0502020204030204" pitchFamily="34" charset="0"/>
              </a:rPr>
              <a:t>(maksymalnie 3 osoby)</a:t>
            </a:r>
          </a:p>
          <a:p>
            <a:pPr lvl="0"/>
            <a:endParaRPr lang="pl-PL" sz="1200" dirty="0">
              <a:cs typeface="Calibri" panose="020F0502020204030204" pitchFamily="34" charset="0"/>
            </a:endParaRPr>
          </a:p>
          <a:p>
            <a:pPr lvl="0" algn="just"/>
            <a:endParaRPr lang="pl-PL" sz="1200" dirty="0">
              <a:cs typeface="Calibri" panose="020F0502020204030204" pitchFamily="34" charset="0"/>
            </a:endParaRPr>
          </a:p>
        </p:txBody>
      </p:sp>
      <p:pic>
        <p:nvPicPr>
          <p:cNvPr id="5" name="Obraz 3" descr="shutterstock_187290716.jpg"/>
          <p:cNvPicPr>
            <a:picLocks noChangeAspect="1"/>
          </p:cNvPicPr>
          <p:nvPr/>
        </p:nvPicPr>
        <p:blipFill>
          <a:blip r:embed="rId3" cstate="print"/>
          <a:srcRect t="5080"/>
          <a:stretch>
            <a:fillRect/>
          </a:stretch>
        </p:blipFill>
        <p:spPr bwMode="auto">
          <a:xfrm>
            <a:off x="395536" y="1245048"/>
            <a:ext cx="4214810" cy="2669806"/>
          </a:xfrm>
          <a:prstGeom prst="rect">
            <a:avLst/>
          </a:prstGeom>
          <a:noFill/>
          <a:ln w="9525">
            <a:noFill/>
            <a:miter lim="800000"/>
            <a:headEnd/>
            <a:tailEnd/>
          </a:ln>
        </p:spPr>
      </p:pic>
    </p:spTree>
    <p:extLst>
      <p:ext uri="{BB962C8B-B14F-4D97-AF65-F5344CB8AC3E}">
        <p14:creationId xmlns:p14="http://schemas.microsoft.com/office/powerpoint/2010/main" val="409613495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ole tekstowe 4"/>
          <p:cNvSpPr txBox="1">
            <a:spLocks noChangeArrowheads="1"/>
          </p:cNvSpPr>
          <p:nvPr/>
        </p:nvSpPr>
        <p:spPr bwMode="auto">
          <a:xfrm>
            <a:off x="395536" y="1491630"/>
            <a:ext cx="8046640" cy="2816156"/>
          </a:xfrm>
          <a:prstGeom prst="rect">
            <a:avLst/>
          </a:prstGeom>
          <a:noFill/>
          <a:ln w="9525">
            <a:noFill/>
            <a:miter lim="800000"/>
            <a:headEnd/>
            <a:tailEnd/>
          </a:ln>
        </p:spPr>
        <p:txBody>
          <a:bodyPr wrap="square">
            <a:spAutoFit/>
          </a:bodyPr>
          <a:lstStyle/>
          <a:p>
            <a:pPr marL="0" marR="0" lvl="0" indent="0" algn="l" defTabSz="914400" rtl="0" eaLnBrk="1" fontAlgn="base" latinLnBrk="0" hangingPunct="1">
              <a:lnSpc>
                <a:spcPct val="100000"/>
              </a:lnSpc>
              <a:spcBef>
                <a:spcPct val="0"/>
              </a:spcBef>
              <a:spcAft>
                <a:spcPts val="600"/>
              </a:spcAft>
              <a:buClrTx/>
              <a:buSzTx/>
              <a:buFontTx/>
              <a:buNone/>
              <a:tabLst/>
              <a:defRPr/>
            </a:pPr>
            <a:r>
              <a:rPr kumimoji="0" lang="pl-PL" sz="1600" b="1" i="0" u="none" strike="noStrike" kern="1200" cap="none" spc="0" normalizeH="0" baseline="0" noProof="0" dirty="0">
                <a:ln>
                  <a:noFill/>
                </a:ln>
                <a:solidFill>
                  <a:srgbClr val="699F38"/>
                </a:solidFill>
                <a:effectLst/>
                <a:uLnTx/>
                <a:uFillTx/>
                <a:latin typeface="Calibri"/>
                <a:ea typeface="Roboto" pitchFamily="2" charset="0"/>
                <a:cs typeface="Roboto" pitchFamily="2" charset="0"/>
              </a:rPr>
              <a:t>Działania:</a:t>
            </a:r>
          </a:p>
          <a:p>
            <a:pPr marL="228600" marR="0" lvl="0" indent="-228600" algn="l" defTabSz="914400" rtl="0" eaLnBrk="1" fontAlgn="base" latinLnBrk="0" hangingPunct="1">
              <a:lnSpc>
                <a:spcPct val="100000"/>
              </a:lnSpc>
              <a:spcBef>
                <a:spcPct val="0"/>
              </a:spcBef>
              <a:spcAft>
                <a:spcPts val="0"/>
              </a:spcAft>
              <a:buClrTx/>
              <a:buSzTx/>
              <a:buFont typeface="Arial" panose="020B0604020202020204" pitchFamily="34" charset="0"/>
              <a:buChar char="•"/>
              <a:tabLst/>
              <a:defRPr/>
            </a:pPr>
            <a:r>
              <a:rPr kumimoji="0" lang="pl-PL" sz="1600" b="0" i="0" u="none" strike="noStrike" kern="1200" cap="none" spc="0" normalizeH="0" baseline="0" noProof="0" dirty="0">
                <a:ln>
                  <a:noFill/>
                </a:ln>
                <a:solidFill>
                  <a:prstClr val="black"/>
                </a:solidFill>
                <a:effectLst/>
                <a:uLnTx/>
                <a:uFillTx/>
                <a:latin typeface="Calibri" pitchFamily="34" charset="0"/>
                <a:ea typeface="+mn-ea"/>
                <a:cs typeface="Arial" charset="0"/>
              </a:rPr>
              <a:t> Krótkoterminowa mobilność edukacyjna – praktyki i staże (10-89 dni)</a:t>
            </a:r>
          </a:p>
          <a:p>
            <a:pPr marL="228600" marR="0" lvl="0" indent="-228600" algn="l" defTabSz="914400" rtl="0" eaLnBrk="1" fontAlgn="base" latinLnBrk="0" hangingPunct="1">
              <a:lnSpc>
                <a:spcPct val="100000"/>
              </a:lnSpc>
              <a:spcBef>
                <a:spcPct val="0"/>
              </a:spcBef>
              <a:spcAft>
                <a:spcPts val="0"/>
              </a:spcAft>
              <a:buClrTx/>
              <a:buSzTx/>
              <a:buFont typeface="Arial" panose="020B0604020202020204" pitchFamily="34" charset="0"/>
              <a:buChar char="•"/>
              <a:tabLst/>
              <a:defRPr/>
            </a:pPr>
            <a:r>
              <a:rPr kumimoji="0" lang="pl-PL" sz="1600" b="0" i="0" u="none" strike="noStrike" kern="1200" cap="none" spc="0" normalizeH="0" baseline="0" noProof="0" dirty="0">
                <a:ln>
                  <a:noFill/>
                </a:ln>
                <a:solidFill>
                  <a:prstClr val="black"/>
                </a:solidFill>
                <a:effectLst/>
                <a:uLnTx/>
                <a:uFillTx/>
                <a:latin typeface="Calibri" pitchFamily="34" charset="0"/>
                <a:ea typeface="+mn-ea"/>
                <a:cs typeface="Arial" charset="0"/>
              </a:rPr>
              <a:t> Długoterminowa mobilność edukacyjna – praktyki i staże – </a:t>
            </a:r>
            <a:r>
              <a:rPr kumimoji="0" lang="pl-PL" sz="1600" b="0" i="0" u="none" strike="noStrike" kern="1200" cap="none" spc="0" normalizeH="0" baseline="0" noProof="0" dirty="0" err="1">
                <a:ln>
                  <a:noFill/>
                </a:ln>
                <a:solidFill>
                  <a:prstClr val="black"/>
                </a:solidFill>
                <a:effectLst/>
                <a:uLnTx/>
                <a:uFillTx/>
                <a:latin typeface="Calibri" pitchFamily="34" charset="0"/>
                <a:ea typeface="+mn-ea"/>
                <a:cs typeface="Arial" charset="0"/>
              </a:rPr>
              <a:t>ErasmusPro</a:t>
            </a:r>
            <a:r>
              <a:rPr kumimoji="0" lang="pl-PL" sz="1600" b="0" i="0" u="none" strike="noStrike" kern="1200" cap="none" spc="0" normalizeH="0" baseline="0" noProof="0" dirty="0">
                <a:ln>
                  <a:noFill/>
                </a:ln>
                <a:solidFill>
                  <a:prstClr val="black"/>
                </a:solidFill>
                <a:effectLst/>
                <a:uLnTx/>
                <a:uFillTx/>
                <a:latin typeface="Calibri" pitchFamily="34" charset="0"/>
                <a:ea typeface="+mn-ea"/>
                <a:cs typeface="Arial" charset="0"/>
              </a:rPr>
              <a:t> (90-365 dni)</a:t>
            </a:r>
          </a:p>
          <a:p>
            <a:pPr marL="228600" marR="0" lvl="0" indent="-228600" algn="l" defTabSz="914400" rtl="0" eaLnBrk="1" fontAlgn="base" latinLnBrk="0" hangingPunct="1">
              <a:lnSpc>
                <a:spcPct val="100000"/>
              </a:lnSpc>
              <a:spcBef>
                <a:spcPct val="0"/>
              </a:spcBef>
              <a:spcAft>
                <a:spcPts val="0"/>
              </a:spcAft>
              <a:buClrTx/>
              <a:buSzTx/>
              <a:buFont typeface="Arial" panose="020B0604020202020204" pitchFamily="34" charset="0"/>
              <a:buChar char="•"/>
              <a:tabLst/>
              <a:defRPr/>
            </a:pPr>
            <a:r>
              <a:rPr kumimoji="0" lang="pl-PL" sz="1600" b="0" i="0" u="none" strike="noStrike" kern="1200" cap="none" spc="0" normalizeH="0" baseline="0" noProof="0" dirty="0">
                <a:ln>
                  <a:noFill/>
                </a:ln>
                <a:solidFill>
                  <a:prstClr val="black"/>
                </a:solidFill>
                <a:effectLst/>
                <a:uLnTx/>
                <a:uFillTx/>
                <a:latin typeface="Calibri" pitchFamily="34" charset="0"/>
                <a:ea typeface="+mn-ea"/>
                <a:cs typeface="Arial" charset="0"/>
              </a:rPr>
              <a:t> Udział w międzynarodowych konkursach umiejętności zawodowych (1-10 dni)</a:t>
            </a:r>
          </a:p>
          <a:p>
            <a:pPr marL="228600" marR="0" lvl="0" indent="-228600" algn="l" defTabSz="914400" rtl="0" eaLnBrk="1" fontAlgn="base" latinLnBrk="0" hangingPunct="1">
              <a:lnSpc>
                <a:spcPct val="100000"/>
              </a:lnSpc>
              <a:spcBef>
                <a:spcPct val="0"/>
              </a:spcBef>
              <a:spcAft>
                <a:spcPts val="0"/>
              </a:spcAft>
              <a:buClrTx/>
              <a:buSzTx/>
              <a:buFont typeface="Arial" panose="020B0604020202020204" pitchFamily="34" charset="0"/>
              <a:buChar char="•"/>
              <a:tabLst/>
              <a:defRPr/>
            </a:pPr>
            <a:endParaRPr kumimoji="0" lang="pl-PL" sz="1200" b="0" i="0" u="none" strike="noStrike" kern="1200" cap="none" spc="0" normalizeH="0" baseline="0" noProof="0" dirty="0">
              <a:ln>
                <a:noFill/>
              </a:ln>
              <a:solidFill>
                <a:prstClr val="black"/>
              </a:solidFill>
              <a:effectLst/>
              <a:uLnTx/>
              <a:uFillTx/>
              <a:latin typeface="Calibri" pitchFamily="34" charset="0"/>
              <a:ea typeface="+mn-ea"/>
              <a:cs typeface="Arial" charset="0"/>
            </a:endParaRPr>
          </a:p>
          <a:p>
            <a:pPr marL="0" marR="0" lvl="0" indent="0" algn="l" defTabSz="914400" rtl="0" eaLnBrk="1" fontAlgn="base" latinLnBrk="0" hangingPunct="1">
              <a:lnSpc>
                <a:spcPct val="100000"/>
              </a:lnSpc>
              <a:spcBef>
                <a:spcPct val="0"/>
              </a:spcBef>
              <a:spcAft>
                <a:spcPts val="0"/>
              </a:spcAft>
              <a:buClrTx/>
              <a:buSzTx/>
              <a:buFontTx/>
              <a:buNone/>
              <a:tabLst/>
              <a:defRPr/>
            </a:pPr>
            <a:r>
              <a:rPr kumimoji="0" lang="pl-PL" sz="1600" b="0" i="0" u="none" strike="noStrike" kern="1200" cap="none" spc="0" normalizeH="0" baseline="0" noProof="0" dirty="0">
                <a:ln>
                  <a:noFill/>
                </a:ln>
                <a:solidFill>
                  <a:prstClr val="black"/>
                </a:solidFill>
                <a:effectLst/>
                <a:uLnTx/>
                <a:uFillTx/>
                <a:latin typeface="Calibri" pitchFamily="34" charset="0"/>
                <a:ea typeface="+mn-ea"/>
                <a:cs typeface="Arial" charset="0"/>
              </a:rPr>
              <a:t>Mobilność fizyczna może być łączona z działaniami wirtualnymi.</a:t>
            </a:r>
          </a:p>
          <a:p>
            <a:pPr marL="0" marR="0" lvl="0" indent="0" algn="l" defTabSz="914400" rtl="0" eaLnBrk="1" fontAlgn="base" latinLnBrk="0" hangingPunct="1">
              <a:lnSpc>
                <a:spcPct val="100000"/>
              </a:lnSpc>
              <a:spcBef>
                <a:spcPct val="0"/>
              </a:spcBef>
              <a:spcAft>
                <a:spcPts val="0"/>
              </a:spcAft>
              <a:buClrTx/>
              <a:buSzTx/>
              <a:buFontTx/>
              <a:buNone/>
              <a:tabLst/>
              <a:defRPr/>
            </a:pPr>
            <a:endParaRPr kumimoji="0" lang="pl-PL" sz="1100" b="1" i="0" u="none" strike="noStrike" kern="1200" cap="none" spc="0" normalizeH="0" baseline="0" noProof="0" dirty="0">
              <a:ln>
                <a:noFill/>
              </a:ln>
              <a:solidFill>
                <a:srgbClr val="699F38"/>
              </a:solidFill>
              <a:effectLst/>
              <a:uLnTx/>
              <a:uFillTx/>
              <a:latin typeface="Roboto" pitchFamily="2" charset="0"/>
              <a:ea typeface="Roboto" pitchFamily="2" charset="0"/>
              <a:cs typeface="Roboto" pitchFamily="2" charset="0"/>
            </a:endParaRPr>
          </a:p>
          <a:p>
            <a:pPr marL="0" marR="0" lvl="0" indent="0" algn="l" defTabSz="914400" rtl="0" eaLnBrk="1" fontAlgn="base" latinLnBrk="0" hangingPunct="1">
              <a:lnSpc>
                <a:spcPct val="100000"/>
              </a:lnSpc>
              <a:spcBef>
                <a:spcPct val="0"/>
              </a:spcBef>
              <a:spcAft>
                <a:spcPts val="0"/>
              </a:spcAft>
              <a:buClrTx/>
              <a:buSzTx/>
              <a:buFontTx/>
              <a:buNone/>
              <a:tabLst/>
              <a:defRPr/>
            </a:pPr>
            <a:r>
              <a:rPr kumimoji="0" lang="pl-PL" sz="1600" b="1" i="0" u="none" strike="noStrike" kern="1200" cap="none" spc="0" normalizeH="0" baseline="0" noProof="0" dirty="0">
                <a:ln>
                  <a:noFill/>
                </a:ln>
                <a:solidFill>
                  <a:srgbClr val="699F38"/>
                </a:solidFill>
                <a:effectLst/>
                <a:uLnTx/>
                <a:uFillTx/>
                <a:latin typeface="Calibri"/>
                <a:ea typeface="Roboto" pitchFamily="2" charset="0"/>
                <a:cs typeface="Roboto" pitchFamily="2" charset="0"/>
              </a:rPr>
              <a:t>Dla kogo?</a:t>
            </a:r>
            <a:endParaRPr kumimoji="0" lang="pl-PL" sz="1600" b="0" i="0" u="none" strike="noStrike" kern="1200" cap="none" spc="0" normalizeH="0" baseline="0" noProof="0" dirty="0">
              <a:ln>
                <a:noFill/>
              </a:ln>
              <a:solidFill>
                <a:prstClr val="black"/>
              </a:solidFill>
              <a:effectLst/>
              <a:uLnTx/>
              <a:uFillTx/>
              <a:latin typeface="Calibri"/>
              <a:ea typeface="Roboto" panose="02000000000000000000" pitchFamily="2" charset="0"/>
              <a:cs typeface="Arial" charset="0"/>
            </a:endParaRPr>
          </a:p>
          <a:p>
            <a:pPr marL="0" marR="0" lvl="0" indent="0" algn="l" defTabSz="914400" rtl="0" eaLnBrk="1" fontAlgn="base" latinLnBrk="0" hangingPunct="1">
              <a:lnSpc>
                <a:spcPct val="100000"/>
              </a:lnSpc>
              <a:spcBef>
                <a:spcPct val="0"/>
              </a:spcBef>
              <a:spcAft>
                <a:spcPts val="0"/>
              </a:spcAft>
              <a:buClrTx/>
              <a:buSzTx/>
              <a:buFontTx/>
              <a:buNone/>
              <a:tabLst/>
              <a:defRPr/>
            </a:pPr>
            <a:r>
              <a:rPr kumimoji="0" lang="pl-PL" sz="1600" b="0" i="0" u="none" strike="noStrike" kern="1200" cap="none" spc="0" normalizeH="0" baseline="0" noProof="0" dirty="0">
                <a:ln>
                  <a:noFill/>
                </a:ln>
                <a:solidFill>
                  <a:prstClr val="black"/>
                </a:solidFill>
                <a:effectLst/>
                <a:uLnTx/>
                <a:uFillTx/>
                <a:latin typeface="Calibri" pitchFamily="34" charset="0"/>
                <a:ea typeface="+mn-ea"/>
                <a:cs typeface="Arial" charset="0"/>
              </a:rPr>
              <a:t>Osoby uczące się w ramach wstępnego oraz ustawicznego kształcenia i szkolenia zawodowego oraz absolwenci (udział w mobilności musi się zakończyć w ciągu jednego roku po zakończeniu nauki)</a:t>
            </a:r>
          </a:p>
        </p:txBody>
      </p:sp>
      <p:sp>
        <p:nvSpPr>
          <p:cNvPr id="2" name="Prostokąt 1"/>
          <p:cNvSpPr/>
          <p:nvPr/>
        </p:nvSpPr>
        <p:spPr>
          <a:xfrm>
            <a:off x="1619672" y="835714"/>
            <a:ext cx="6750496" cy="646331"/>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pl-PL" sz="1800" b="0" i="0" u="none" strike="noStrike" kern="1200" cap="none" spc="0" normalizeH="0" baseline="0" noProof="0" dirty="0">
                <a:ln>
                  <a:noFill/>
                </a:ln>
                <a:solidFill>
                  <a:srgbClr val="699F38"/>
                </a:solidFill>
                <a:effectLst/>
                <a:uLnTx/>
                <a:uFillTx/>
                <a:latin typeface="Calibri" pitchFamily="34" charset="0"/>
                <a:ea typeface="+mn-ea"/>
                <a:cs typeface="Arial" charset="0"/>
              </a:rPr>
              <a:t>AKCJA 1 Mobilność edukacyjna</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pl-PL" sz="1800" b="0" i="0" u="none" strike="noStrike" kern="1200" cap="none" spc="0" normalizeH="0" baseline="0" noProof="0" dirty="0">
                <a:ln>
                  <a:noFill/>
                </a:ln>
                <a:solidFill>
                  <a:srgbClr val="699F38"/>
                </a:solidFill>
                <a:effectLst/>
                <a:uLnTx/>
                <a:uFillTx/>
                <a:latin typeface="Calibri" pitchFamily="34" charset="0"/>
                <a:ea typeface="+mn-ea"/>
                <a:cs typeface="Arial" charset="0"/>
              </a:rPr>
              <a:t>Mobilność</a:t>
            </a:r>
            <a:r>
              <a:rPr kumimoji="0" lang="pl-PL" sz="1800" b="0" i="0" u="none" strike="noStrike" kern="1200" cap="none" spc="0" normalizeH="0" baseline="0" noProof="0" dirty="0">
                <a:ln>
                  <a:noFill/>
                </a:ln>
                <a:solidFill>
                  <a:srgbClr val="9BBB59">
                    <a:lumMod val="75000"/>
                  </a:srgbClr>
                </a:solidFill>
                <a:effectLst/>
                <a:uLnTx/>
                <a:uFillTx/>
                <a:latin typeface="Calibri" pitchFamily="34" charset="0"/>
                <a:ea typeface="+mn-ea"/>
                <a:cs typeface="Arial" charset="0"/>
              </a:rPr>
              <a:t> osób w dziedzinie kształcenia i szkolenia zawodowego</a:t>
            </a:r>
          </a:p>
        </p:txBody>
      </p:sp>
    </p:spTree>
    <p:extLst>
      <p:ext uri="{BB962C8B-B14F-4D97-AF65-F5344CB8AC3E}">
        <p14:creationId xmlns:p14="http://schemas.microsoft.com/office/powerpoint/2010/main" val="250452799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ole tekstowe 4"/>
          <p:cNvSpPr txBox="1">
            <a:spLocks noChangeArrowheads="1"/>
          </p:cNvSpPr>
          <p:nvPr/>
        </p:nvSpPr>
        <p:spPr bwMode="auto">
          <a:xfrm>
            <a:off x="1094439" y="1300640"/>
            <a:ext cx="7350089" cy="2800767"/>
          </a:xfrm>
          <a:prstGeom prst="rect">
            <a:avLst/>
          </a:prstGeom>
          <a:noFill/>
          <a:ln w="9525">
            <a:noFill/>
            <a:miter lim="800000"/>
            <a:headEnd/>
            <a:tailEnd/>
          </a:ln>
        </p:spPr>
        <p:txBody>
          <a:bodyPr wrap="square">
            <a:spAutoFit/>
          </a:bodyPr>
          <a:lstStyle/>
          <a:p>
            <a:pPr marL="0" marR="0" lvl="0" indent="0" algn="l" defTabSz="914400" rtl="0" eaLnBrk="1" fontAlgn="base" latinLnBrk="0" hangingPunct="1">
              <a:lnSpc>
                <a:spcPct val="100000"/>
              </a:lnSpc>
              <a:spcBef>
                <a:spcPct val="0"/>
              </a:spcBef>
              <a:spcAft>
                <a:spcPts val="600"/>
              </a:spcAft>
              <a:buClrTx/>
              <a:buSzTx/>
              <a:buFontTx/>
              <a:buNone/>
              <a:tabLst/>
              <a:defRPr/>
            </a:pPr>
            <a:r>
              <a:rPr kumimoji="0" lang="pl-PL" sz="1600" b="1" i="0" u="none" strike="noStrike" kern="1200" cap="none" spc="0" normalizeH="0" baseline="0" noProof="0" dirty="0">
                <a:ln>
                  <a:noFill/>
                </a:ln>
                <a:solidFill>
                  <a:srgbClr val="699F38"/>
                </a:solidFill>
                <a:effectLst/>
                <a:uLnTx/>
                <a:uFillTx/>
                <a:latin typeface="Calibri"/>
                <a:ea typeface="Roboto" pitchFamily="2" charset="0"/>
                <a:cs typeface="Roboto" pitchFamily="2" charset="0"/>
              </a:rPr>
              <a:t>Działania:</a:t>
            </a:r>
          </a:p>
          <a:p>
            <a:pPr marL="171450" marR="0" lvl="0" indent="-171450" algn="l" defTabSz="914400" rtl="0" eaLnBrk="1" fontAlgn="base" latinLnBrk="0" hangingPunct="1">
              <a:lnSpc>
                <a:spcPct val="100000"/>
              </a:lnSpc>
              <a:spcBef>
                <a:spcPct val="0"/>
              </a:spcBef>
              <a:spcAft>
                <a:spcPts val="0"/>
              </a:spcAft>
              <a:buClrTx/>
              <a:buSzTx/>
              <a:buFont typeface="Arial" panose="020B0604020202020204" pitchFamily="34" charset="0"/>
              <a:buChar char="•"/>
              <a:tabLst/>
              <a:defRPr/>
            </a:pPr>
            <a:r>
              <a:rPr kumimoji="0" lang="pl-PL" sz="1600" b="0" i="1" u="none" strike="noStrike" kern="1200" cap="none" spc="0" normalizeH="0" baseline="0" noProof="0" dirty="0">
                <a:ln>
                  <a:noFill/>
                </a:ln>
                <a:solidFill>
                  <a:prstClr val="black"/>
                </a:solidFill>
                <a:effectLst/>
                <a:uLnTx/>
                <a:uFillTx/>
                <a:latin typeface="Calibri" pitchFamily="34" charset="0"/>
                <a:ea typeface="+mn-ea"/>
                <a:cs typeface="Arial" charset="0"/>
              </a:rPr>
              <a:t>Job</a:t>
            </a:r>
            <a:r>
              <a:rPr kumimoji="0" lang="pl-PL" sz="1600" b="0" i="0" u="none" strike="noStrike" kern="1200" cap="none" spc="0" normalizeH="0" baseline="0" noProof="0" dirty="0">
                <a:ln>
                  <a:noFill/>
                </a:ln>
                <a:solidFill>
                  <a:prstClr val="black"/>
                </a:solidFill>
                <a:effectLst/>
                <a:uLnTx/>
                <a:uFillTx/>
                <a:latin typeface="Calibri" pitchFamily="34" charset="0"/>
                <a:ea typeface="+mn-ea"/>
                <a:cs typeface="Arial" charset="0"/>
              </a:rPr>
              <a:t> </a:t>
            </a:r>
            <a:r>
              <a:rPr kumimoji="0" lang="pl-PL" sz="1600" b="0" i="1" u="none" strike="noStrike" kern="1200" cap="none" spc="0" normalizeH="0" baseline="0" noProof="0" dirty="0" err="1">
                <a:ln>
                  <a:noFill/>
                </a:ln>
                <a:solidFill>
                  <a:prstClr val="black"/>
                </a:solidFill>
                <a:effectLst/>
                <a:uLnTx/>
                <a:uFillTx/>
                <a:latin typeface="Calibri" pitchFamily="34" charset="0"/>
                <a:ea typeface="+mn-ea"/>
                <a:cs typeface="Arial" charset="0"/>
              </a:rPr>
              <a:t>shadowing</a:t>
            </a:r>
            <a:r>
              <a:rPr kumimoji="0" lang="pl-PL" sz="1600" b="0" i="0" u="none" strike="noStrike" kern="1200" cap="none" spc="0" normalizeH="0" baseline="0" noProof="0" dirty="0">
                <a:ln>
                  <a:noFill/>
                </a:ln>
                <a:solidFill>
                  <a:prstClr val="black"/>
                </a:solidFill>
                <a:effectLst/>
                <a:uLnTx/>
                <a:uFillTx/>
                <a:latin typeface="Calibri" pitchFamily="34" charset="0"/>
                <a:ea typeface="+mn-ea"/>
                <a:cs typeface="Arial" charset="0"/>
              </a:rPr>
              <a:t> – obserwacja pracy (2-60 dni)</a:t>
            </a:r>
          </a:p>
          <a:p>
            <a:pPr marL="171450" marR="0" lvl="0" indent="-171450" algn="l" defTabSz="914400" rtl="0" eaLnBrk="1" fontAlgn="base" latinLnBrk="0" hangingPunct="1">
              <a:lnSpc>
                <a:spcPct val="100000"/>
              </a:lnSpc>
              <a:spcBef>
                <a:spcPct val="0"/>
              </a:spcBef>
              <a:spcAft>
                <a:spcPts val="0"/>
              </a:spcAft>
              <a:buClrTx/>
              <a:buSzTx/>
              <a:buFont typeface="Arial" panose="020B0604020202020204" pitchFamily="34" charset="0"/>
              <a:buChar char="•"/>
              <a:tabLst/>
              <a:defRPr/>
            </a:pPr>
            <a:r>
              <a:rPr kumimoji="0" lang="pl-PL" sz="1600" b="0" i="0" u="none" strike="noStrike" kern="1200" cap="none" spc="0" normalizeH="0" baseline="0" noProof="0" dirty="0">
                <a:ln>
                  <a:noFill/>
                </a:ln>
                <a:solidFill>
                  <a:prstClr val="black"/>
                </a:solidFill>
                <a:effectLst/>
                <a:uLnTx/>
                <a:uFillTx/>
                <a:latin typeface="Calibri" pitchFamily="34" charset="0"/>
                <a:ea typeface="+mn-ea"/>
                <a:cs typeface="Arial" charset="0"/>
              </a:rPr>
              <a:t>Prowadzenie zajęć dydaktycznych lub szkoleniowych (2-365 dni)</a:t>
            </a:r>
          </a:p>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pl-PL" sz="1600" b="0" i="0" u="none" strike="noStrike" kern="1200" cap="none" spc="0" normalizeH="0" baseline="0" noProof="0" dirty="0">
                <a:ln>
                  <a:noFill/>
                </a:ln>
                <a:solidFill>
                  <a:prstClr val="black"/>
                </a:solidFill>
                <a:effectLst/>
                <a:uLnTx/>
                <a:uFillTx/>
                <a:latin typeface="Calibri" pitchFamily="34" charset="0"/>
                <a:ea typeface="+mn-ea"/>
                <a:cs typeface="Arial" charset="0"/>
              </a:rPr>
              <a:t>Udział w kursach i szkoleniach (2-30 dni)</a:t>
            </a:r>
          </a:p>
          <a:p>
            <a:pPr marL="0" marR="0" lvl="0" indent="0" algn="l" defTabSz="914400" rtl="0" eaLnBrk="1" fontAlgn="base" latinLnBrk="0" hangingPunct="1">
              <a:lnSpc>
                <a:spcPct val="100000"/>
              </a:lnSpc>
              <a:spcBef>
                <a:spcPct val="0"/>
              </a:spcBef>
              <a:spcAft>
                <a:spcPts val="0"/>
              </a:spcAft>
              <a:buClrTx/>
              <a:buSzTx/>
              <a:buFontTx/>
              <a:buNone/>
              <a:tabLst/>
              <a:defRPr/>
            </a:pPr>
            <a:endParaRPr kumimoji="0" lang="pl-PL" sz="1600" b="0" i="0" u="none" strike="noStrike" kern="1200" cap="none" spc="0" normalizeH="0" baseline="0" noProof="0" dirty="0">
              <a:ln>
                <a:noFill/>
              </a:ln>
              <a:solidFill>
                <a:prstClr val="black"/>
              </a:solidFill>
              <a:effectLst/>
              <a:uLnTx/>
              <a:uFillTx/>
              <a:latin typeface="Calibri" pitchFamily="34" charset="0"/>
              <a:ea typeface="+mn-ea"/>
              <a:cs typeface="Arial" charset="0"/>
            </a:endParaRPr>
          </a:p>
          <a:p>
            <a:pPr marL="0" marR="0" lvl="0" indent="0" algn="l" defTabSz="914400" rtl="0" eaLnBrk="1" fontAlgn="base" latinLnBrk="0" hangingPunct="1">
              <a:lnSpc>
                <a:spcPct val="100000"/>
              </a:lnSpc>
              <a:spcBef>
                <a:spcPct val="0"/>
              </a:spcBef>
              <a:spcAft>
                <a:spcPts val="0"/>
              </a:spcAft>
              <a:buClrTx/>
              <a:buSzTx/>
              <a:buFontTx/>
              <a:buNone/>
              <a:tabLst/>
              <a:defRPr/>
            </a:pPr>
            <a:r>
              <a:rPr kumimoji="0" lang="pl-PL" sz="1600" b="0" i="0" u="none" strike="noStrike" kern="1200" cap="none" spc="0" normalizeH="0" baseline="0" noProof="0" dirty="0">
                <a:ln>
                  <a:noFill/>
                </a:ln>
                <a:solidFill>
                  <a:prstClr val="black"/>
                </a:solidFill>
                <a:effectLst/>
                <a:uLnTx/>
                <a:uFillTx/>
                <a:latin typeface="Calibri" pitchFamily="34" charset="0"/>
                <a:ea typeface="+mn-ea"/>
                <a:cs typeface="Arial" charset="0"/>
              </a:rPr>
              <a:t>Mobilność fizyczna może być łączona z działaniami wirtualnymi.</a:t>
            </a:r>
          </a:p>
          <a:p>
            <a:pPr marL="0" marR="0" lvl="0" indent="0" algn="l" defTabSz="914400" rtl="0" eaLnBrk="1" fontAlgn="base" latinLnBrk="0" hangingPunct="1">
              <a:lnSpc>
                <a:spcPct val="100000"/>
              </a:lnSpc>
              <a:spcBef>
                <a:spcPct val="0"/>
              </a:spcBef>
              <a:spcAft>
                <a:spcPts val="0"/>
              </a:spcAft>
              <a:buClrTx/>
              <a:buSzTx/>
              <a:buFontTx/>
              <a:buNone/>
              <a:tabLst/>
              <a:defRPr/>
            </a:pPr>
            <a:endParaRPr kumimoji="0" lang="pl-PL" sz="1100" b="1" i="0" u="none" strike="noStrike" kern="1200" cap="none" spc="0" normalizeH="0" baseline="0" noProof="0" dirty="0">
              <a:ln>
                <a:noFill/>
              </a:ln>
              <a:solidFill>
                <a:srgbClr val="699F38"/>
              </a:solidFill>
              <a:effectLst/>
              <a:uLnTx/>
              <a:uFillTx/>
              <a:latin typeface="Roboto" pitchFamily="2" charset="0"/>
              <a:ea typeface="Roboto" pitchFamily="2" charset="0"/>
              <a:cs typeface="Roboto" pitchFamily="2" charset="0"/>
            </a:endParaRPr>
          </a:p>
          <a:p>
            <a:pPr marL="0" marR="0" lvl="0" indent="0" algn="l" defTabSz="914400" rtl="0" eaLnBrk="1" fontAlgn="base" latinLnBrk="0" hangingPunct="1">
              <a:lnSpc>
                <a:spcPct val="100000"/>
              </a:lnSpc>
              <a:spcBef>
                <a:spcPct val="0"/>
              </a:spcBef>
              <a:spcAft>
                <a:spcPts val="0"/>
              </a:spcAft>
              <a:buClrTx/>
              <a:buSzTx/>
              <a:buFontTx/>
              <a:buNone/>
              <a:tabLst/>
              <a:defRPr/>
            </a:pPr>
            <a:r>
              <a:rPr kumimoji="0" lang="pl-PL" sz="1600" b="1" i="0" u="none" strike="noStrike" kern="1200" cap="none" spc="0" normalizeH="0" baseline="0" noProof="0" dirty="0">
                <a:ln>
                  <a:noFill/>
                </a:ln>
                <a:solidFill>
                  <a:srgbClr val="699F38"/>
                </a:solidFill>
                <a:effectLst/>
                <a:uLnTx/>
                <a:uFillTx/>
                <a:latin typeface="Calibri"/>
                <a:ea typeface="Roboto" pitchFamily="2" charset="0"/>
                <a:cs typeface="Roboto" pitchFamily="2" charset="0"/>
              </a:rPr>
              <a:t>Dla kogo?</a:t>
            </a:r>
            <a:endParaRPr kumimoji="0" lang="pl-PL" sz="1600" b="0" i="0" u="none" strike="noStrike" kern="1200" cap="none" spc="0" normalizeH="0" baseline="0" noProof="0" dirty="0">
              <a:ln>
                <a:noFill/>
              </a:ln>
              <a:solidFill>
                <a:prstClr val="black"/>
              </a:solidFill>
              <a:effectLst/>
              <a:uLnTx/>
              <a:uFillTx/>
              <a:latin typeface="Calibri"/>
              <a:ea typeface="Roboto" panose="02000000000000000000" pitchFamily="2" charset="0"/>
              <a:cs typeface="Arial" charset="0"/>
            </a:endParaRPr>
          </a:p>
          <a:p>
            <a:pPr marL="0" marR="0" lvl="0" indent="0" algn="l" defTabSz="914400" rtl="0" eaLnBrk="1" fontAlgn="base" latinLnBrk="0" hangingPunct="1">
              <a:lnSpc>
                <a:spcPct val="100000"/>
              </a:lnSpc>
              <a:spcBef>
                <a:spcPct val="0"/>
              </a:spcBef>
              <a:spcAft>
                <a:spcPts val="0"/>
              </a:spcAft>
              <a:buClrTx/>
              <a:buSzTx/>
              <a:buFontTx/>
              <a:buNone/>
              <a:tabLst/>
              <a:defRPr/>
            </a:pPr>
            <a:r>
              <a:rPr kumimoji="0" lang="pl-PL" sz="1600" b="0" i="0" u="none" strike="noStrike" kern="1200" cap="none" spc="0" normalizeH="0" baseline="0" noProof="0" dirty="0">
                <a:ln>
                  <a:noFill/>
                </a:ln>
                <a:solidFill>
                  <a:prstClr val="black"/>
                </a:solidFill>
                <a:effectLst/>
                <a:uLnTx/>
                <a:uFillTx/>
                <a:latin typeface="Calibri" pitchFamily="34" charset="0"/>
                <a:ea typeface="+mn-ea"/>
                <a:cs typeface="Arial" charset="0"/>
              </a:rPr>
              <a:t>Kadra instytucji wstępnego oraz ustawicznego kształcenia i szkolenia zawodowego (nauczyciele, osoby prowadzącego szkolenia, mentorzy i inni pracownicy kształcenia i szkolenia zawodowego)</a:t>
            </a:r>
          </a:p>
        </p:txBody>
      </p:sp>
      <p:sp>
        <p:nvSpPr>
          <p:cNvPr id="5" name="Prostokąt 4"/>
          <p:cNvSpPr/>
          <p:nvPr/>
        </p:nvSpPr>
        <p:spPr>
          <a:xfrm>
            <a:off x="1547664" y="654309"/>
            <a:ext cx="6750496" cy="646331"/>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pl-PL" sz="1800" b="0" i="0" u="none" strike="noStrike" kern="1200" cap="none" spc="0" normalizeH="0" baseline="0" noProof="0" dirty="0">
                <a:ln>
                  <a:noFill/>
                </a:ln>
                <a:solidFill>
                  <a:srgbClr val="699F38"/>
                </a:solidFill>
                <a:effectLst/>
                <a:uLnTx/>
                <a:uFillTx/>
                <a:latin typeface="Roboto" pitchFamily="2" charset="0"/>
                <a:ea typeface="+mn-ea"/>
                <a:cs typeface="Arial" charset="0"/>
              </a:rPr>
              <a:t>Akcja 1. </a:t>
            </a:r>
            <a:r>
              <a:rPr kumimoji="0" lang="pl-PL" sz="1800" b="0" i="0" u="none" strike="noStrike" kern="1200" cap="none" spc="0" normalizeH="0" baseline="0" noProof="0" dirty="0">
                <a:ln>
                  <a:noFill/>
                </a:ln>
                <a:solidFill>
                  <a:srgbClr val="699F38"/>
                </a:solidFill>
                <a:effectLst/>
                <a:uLnTx/>
                <a:uFillTx/>
                <a:latin typeface="Calibri" pitchFamily="34" charset="0"/>
                <a:ea typeface="+mn-ea"/>
                <a:cs typeface="Arial" charset="0"/>
              </a:rPr>
              <a:t>Mobilność edukacyjna</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pl-PL" sz="1800" b="0" i="0" u="none" strike="noStrike" kern="1200" cap="none" spc="0" normalizeH="0" baseline="0" noProof="0" dirty="0">
                <a:ln>
                  <a:noFill/>
                </a:ln>
                <a:solidFill>
                  <a:srgbClr val="9BBB59">
                    <a:lumMod val="75000"/>
                  </a:srgbClr>
                </a:solidFill>
                <a:effectLst/>
                <a:uLnTx/>
                <a:uFillTx/>
                <a:latin typeface="Calibri" pitchFamily="34" charset="0"/>
                <a:ea typeface="+mn-ea"/>
                <a:cs typeface="Arial" charset="0"/>
              </a:rPr>
              <a:t>Mobilność osób w dziedzinie kształcenia i szkolenia zawodowego</a:t>
            </a:r>
          </a:p>
        </p:txBody>
      </p:sp>
    </p:spTree>
    <p:extLst>
      <p:ext uri="{BB962C8B-B14F-4D97-AF65-F5344CB8AC3E}">
        <p14:creationId xmlns:p14="http://schemas.microsoft.com/office/powerpoint/2010/main" val="40955277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ostokąt 3"/>
          <p:cNvSpPr/>
          <p:nvPr/>
        </p:nvSpPr>
        <p:spPr>
          <a:xfrm>
            <a:off x="1043608" y="699542"/>
            <a:ext cx="7143800" cy="369332"/>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pl-PL" sz="1800" b="1" i="0" u="none" strike="noStrike" kern="1200" cap="none" spc="0" normalizeH="0" baseline="0" noProof="0" dirty="0">
                <a:ln>
                  <a:noFill/>
                </a:ln>
                <a:solidFill>
                  <a:srgbClr val="005061"/>
                </a:solidFill>
                <a:effectLst/>
                <a:uLnTx/>
                <a:uFillTx/>
                <a:latin typeface="Calibri" pitchFamily="34" charset="0"/>
                <a:ea typeface="Roboto" pitchFamily="2" charset="0"/>
                <a:cs typeface="Calibri" panose="020F0502020204030204" pitchFamily="34" charset="0"/>
              </a:rPr>
              <a:t> </a:t>
            </a:r>
            <a:r>
              <a:rPr kumimoji="0" lang="pl-PL" sz="1800" b="1" i="0" u="none" strike="noStrike" kern="1200" cap="none" spc="0" normalizeH="0" baseline="0" noProof="0" dirty="0">
                <a:ln>
                  <a:noFill/>
                </a:ln>
                <a:solidFill>
                  <a:srgbClr val="78B832"/>
                </a:solidFill>
                <a:effectLst/>
                <a:uLnTx/>
                <a:uFillTx/>
                <a:latin typeface="Calibri" pitchFamily="34" charset="0"/>
                <a:ea typeface="Roboto" pitchFamily="2" charset="0"/>
                <a:cs typeface="Calibri" panose="020F0502020204030204" pitchFamily="34" charset="0"/>
              </a:rPr>
              <a:t>Mobilność osób w dziedzinie kształcenia i szkolenia zawodowego</a:t>
            </a:r>
          </a:p>
        </p:txBody>
      </p:sp>
      <p:sp>
        <p:nvSpPr>
          <p:cNvPr id="6" name="pole tekstowe 4"/>
          <p:cNvSpPr txBox="1">
            <a:spLocks noChangeArrowheads="1"/>
          </p:cNvSpPr>
          <p:nvPr/>
        </p:nvSpPr>
        <p:spPr bwMode="auto">
          <a:xfrm>
            <a:off x="683568" y="1044298"/>
            <a:ext cx="7704856" cy="3477875"/>
          </a:xfrm>
          <a:prstGeom prst="rect">
            <a:avLst/>
          </a:prstGeom>
          <a:noFill/>
          <a:ln w="9525">
            <a:noFill/>
            <a:miter lim="800000"/>
            <a:headEnd/>
            <a:tailEnd/>
          </a:ln>
        </p:spPr>
        <p:txBody>
          <a:bodyPr wrap="square">
            <a:spAutoFit/>
          </a:bodyPr>
          <a:lstStyle/>
          <a:p>
            <a:pPr marL="0" marR="0" lvl="0" indent="0" algn="l" defTabSz="914400" rtl="0" eaLnBrk="1" fontAlgn="base" latinLnBrk="0" hangingPunct="1">
              <a:lnSpc>
                <a:spcPct val="100000"/>
              </a:lnSpc>
              <a:spcBef>
                <a:spcPct val="0"/>
              </a:spcBef>
              <a:spcAft>
                <a:spcPts val="600"/>
              </a:spcAft>
              <a:buClrTx/>
              <a:buSzTx/>
              <a:buFontTx/>
              <a:buNone/>
              <a:tabLst/>
              <a:defRPr/>
            </a:pPr>
            <a:r>
              <a:rPr kumimoji="0" lang="pl-PL" sz="1400" b="1" i="0" u="none" strike="noStrike" kern="1200" cap="none" spc="0" normalizeH="0" baseline="0" noProof="0" dirty="0">
                <a:ln>
                  <a:noFill/>
                </a:ln>
                <a:solidFill>
                  <a:srgbClr val="699F38"/>
                </a:solidFill>
                <a:effectLst/>
                <a:uLnTx/>
                <a:uFillTx/>
                <a:latin typeface="Calibri" pitchFamily="34" charset="0"/>
                <a:ea typeface="Roboto" pitchFamily="2" charset="0"/>
                <a:cs typeface="Calibri" panose="020F0502020204030204" pitchFamily="34" charset="0"/>
              </a:rPr>
              <a:t>Inne możliwe działania:</a:t>
            </a:r>
          </a:p>
          <a:p>
            <a:pPr marL="0" marR="0" lvl="0" indent="0" algn="l" defTabSz="914400" rtl="0" eaLnBrk="1" fontAlgn="base" latinLnBrk="0" hangingPunct="1">
              <a:lnSpc>
                <a:spcPct val="100000"/>
              </a:lnSpc>
              <a:spcBef>
                <a:spcPct val="0"/>
              </a:spcBef>
              <a:spcAft>
                <a:spcPts val="600"/>
              </a:spcAft>
              <a:buClrTx/>
              <a:buSzTx/>
              <a:buFontTx/>
              <a:buNone/>
              <a:tabLst/>
              <a:defRPr/>
            </a:pPr>
            <a:endParaRPr kumimoji="0" lang="pl-PL" sz="800" b="1" i="0" u="none" strike="noStrike" kern="1200" cap="none" spc="0" normalizeH="0" baseline="0" noProof="0" dirty="0">
              <a:ln>
                <a:noFill/>
              </a:ln>
              <a:solidFill>
                <a:srgbClr val="699F38"/>
              </a:solidFill>
              <a:effectLst/>
              <a:uLnTx/>
              <a:uFillTx/>
              <a:latin typeface="Roboto" pitchFamily="2" charset="0"/>
              <a:ea typeface="Roboto" pitchFamily="2" charset="0"/>
              <a:cs typeface="Roboto" pitchFamily="2" charset="0"/>
            </a:endParaRPr>
          </a:p>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defRPr/>
            </a:pPr>
            <a:r>
              <a:rPr kumimoji="0" lang="pl-PL" sz="1400" b="0" i="0" u="none" strike="noStrike" kern="1200" cap="none" spc="0" normalizeH="0" baseline="0" noProof="0" dirty="0">
                <a:ln>
                  <a:noFill/>
                </a:ln>
                <a:solidFill>
                  <a:srgbClr val="005061"/>
                </a:solidFill>
                <a:effectLst/>
                <a:uLnTx/>
                <a:uFillTx/>
                <a:latin typeface="Calibri" pitchFamily="34" charset="0"/>
                <a:ea typeface="+mn-ea"/>
                <a:cs typeface="Arial" charset="0"/>
              </a:rPr>
              <a:t>Zapraszanie zagranicznych ekspertów (nauczycieli, specjalistów, szkoleniowców, etc.) w celu, np. prowadzenia szkoleń, prezentacji nowych metod nauczania.</a:t>
            </a:r>
          </a:p>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defRPr/>
            </a:pPr>
            <a:endParaRPr kumimoji="0" lang="pl-PL" sz="1400" b="0" i="0" u="none" strike="noStrike" kern="1200" cap="none" spc="0" normalizeH="0" baseline="0" noProof="0" dirty="0">
              <a:ln>
                <a:noFill/>
              </a:ln>
              <a:solidFill>
                <a:srgbClr val="005061"/>
              </a:solidFill>
              <a:effectLst/>
              <a:uLnTx/>
              <a:uFillTx/>
              <a:latin typeface="Calibri" pitchFamily="34" charset="0"/>
              <a:ea typeface="+mn-ea"/>
              <a:cs typeface="Arial" charset="0"/>
            </a:endParaRPr>
          </a:p>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defRPr/>
            </a:pPr>
            <a:r>
              <a:rPr kumimoji="0" lang="pl-PL" sz="1400" b="0" i="0" u="none" strike="noStrike" kern="1200" cap="none" spc="0" normalizeH="0" baseline="0" noProof="0" dirty="0">
                <a:ln>
                  <a:noFill/>
                </a:ln>
                <a:solidFill>
                  <a:srgbClr val="005061"/>
                </a:solidFill>
                <a:effectLst/>
                <a:uLnTx/>
                <a:uFillTx/>
                <a:latin typeface="Calibri" pitchFamily="34" charset="0"/>
                <a:ea typeface="+mn-ea"/>
                <a:cs typeface="Arial" charset="0"/>
              </a:rPr>
              <a:t>Przyjmowanie szkolących się zagranicznych nauczycieli i edukatorów, którzy chcą zrealizować część programu kształcenia za granicą, np. staż.</a:t>
            </a:r>
          </a:p>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defRPr/>
            </a:pPr>
            <a:endParaRPr kumimoji="0" lang="pl-PL" sz="1400" b="0" i="0" u="none" strike="noStrike" kern="1200" cap="none" spc="0" normalizeH="0" baseline="0" noProof="0" dirty="0">
              <a:ln>
                <a:noFill/>
              </a:ln>
              <a:solidFill>
                <a:srgbClr val="005061"/>
              </a:solidFill>
              <a:effectLst/>
              <a:uLnTx/>
              <a:uFillTx/>
              <a:latin typeface="Calibri" pitchFamily="34" charset="0"/>
              <a:ea typeface="+mn-ea"/>
              <a:cs typeface="Arial" charset="0"/>
            </a:endParaRPr>
          </a:p>
          <a:p>
            <a:pPr marL="285750" marR="0" lvl="0" indent="-285750" algn="just"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pl-PL" sz="1400" b="0" i="0" u="none" strike="noStrike" kern="1200" cap="none" spc="0" normalizeH="0" baseline="0" noProof="0" dirty="0">
                <a:ln>
                  <a:noFill/>
                </a:ln>
                <a:solidFill>
                  <a:srgbClr val="005061"/>
                </a:solidFill>
                <a:effectLst/>
                <a:uLnTx/>
                <a:uFillTx/>
                <a:latin typeface="Calibri" pitchFamily="34" charset="0"/>
                <a:ea typeface="+mn-ea"/>
                <a:cs typeface="Arial" charset="0"/>
              </a:rPr>
              <a:t>Udział w wizytach przygotowawczych do mobilności. Potrzeba organizacji wizyty musi być uzasadniona, musi służyć poprawie włączenia społecznego, zakresu i jakości działań (np. lepsze przygotowanie mobilności dla osób o mniejszych szansach, rozpoczęcie współpracy z nowym partnerem). </a:t>
            </a:r>
            <a:r>
              <a:rPr kumimoji="0" lang="pl-PL" sz="1400" b="1" i="0" u="none" strike="noStrike" kern="1200" cap="none" spc="0" normalizeH="0" baseline="0" noProof="0" dirty="0">
                <a:ln>
                  <a:noFill/>
                </a:ln>
                <a:solidFill>
                  <a:srgbClr val="005061"/>
                </a:solidFill>
                <a:effectLst/>
                <a:uLnTx/>
                <a:uFillTx/>
                <a:latin typeface="Calibri" pitchFamily="34" charset="0"/>
                <a:ea typeface="+mn-ea"/>
                <a:cs typeface="Arial" charset="0"/>
              </a:rPr>
              <a:t>Wizyt przygotowawczych nie można organizować w celu przygotowania kursu lub szkolenia dla kadry.</a:t>
            </a:r>
          </a:p>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pl-PL" sz="1400" b="0" i="0" u="none" strike="noStrike" kern="1200" cap="none" spc="0" normalizeH="0" baseline="0" noProof="0" dirty="0">
              <a:ln>
                <a:noFill/>
              </a:ln>
              <a:solidFill>
                <a:srgbClr val="005061"/>
              </a:solidFill>
              <a:effectLst/>
              <a:uLnTx/>
              <a:uFillTx/>
              <a:latin typeface="Calibri" pitchFamily="34"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l-PL" sz="1400" b="0" i="0" u="none" strike="noStrike" kern="1200" cap="none" spc="0" normalizeH="0" baseline="0" noProof="0" dirty="0">
              <a:ln>
                <a:noFill/>
              </a:ln>
              <a:solidFill>
                <a:srgbClr val="005061"/>
              </a:solidFill>
              <a:effectLst/>
              <a:uLnTx/>
              <a:uFillTx/>
              <a:latin typeface="Calibri" pitchFamily="34" charset="0"/>
              <a:ea typeface="+mn-ea"/>
              <a:cs typeface="Arial" charset="0"/>
            </a:endParaRPr>
          </a:p>
        </p:txBody>
      </p:sp>
    </p:spTree>
    <p:extLst>
      <p:ext uri="{BB962C8B-B14F-4D97-AF65-F5344CB8AC3E}">
        <p14:creationId xmlns:p14="http://schemas.microsoft.com/office/powerpoint/2010/main" val="123782313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86147" y="1332543"/>
          <a:ext cx="8689979" cy="20162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ytuł 1"/>
          <p:cNvSpPr txBox="1">
            <a:spLocks/>
          </p:cNvSpPr>
          <p:nvPr/>
        </p:nvSpPr>
        <p:spPr bwMode="auto">
          <a:xfrm>
            <a:off x="464225" y="699542"/>
            <a:ext cx="8367093" cy="357188"/>
          </a:xfrm>
          <a:prstGeom prst="rect">
            <a:avLst/>
          </a:prstGeom>
          <a:noFill/>
          <a:ln w="9525">
            <a:noFill/>
            <a:miter lim="800000"/>
            <a:headEnd/>
            <a:tailEnd/>
          </a:ln>
        </p:spPr>
        <p:txBody>
          <a:bodyPr/>
          <a:lstStyle/>
          <a:p>
            <a:pPr algn="ctr"/>
            <a:r>
              <a:rPr lang="pl-PL" sz="2000" dirty="0">
                <a:solidFill>
                  <a:srgbClr val="5EBFBE"/>
                </a:solidFill>
                <a:latin typeface="Roboto" pitchFamily="2" charset="0"/>
              </a:rPr>
              <a:t>BUDŻET PROJEKTU</a:t>
            </a:r>
          </a:p>
        </p:txBody>
      </p:sp>
      <p:sp>
        <p:nvSpPr>
          <p:cNvPr id="6" name="Prostokąt 5"/>
          <p:cNvSpPr/>
          <p:nvPr/>
        </p:nvSpPr>
        <p:spPr>
          <a:xfrm>
            <a:off x="458642" y="3624580"/>
            <a:ext cx="8247290" cy="276999"/>
          </a:xfrm>
          <a:prstGeom prst="rect">
            <a:avLst/>
          </a:prstGeom>
          <a:solidFill>
            <a:srgbClr val="CCECFF"/>
          </a:solidFill>
        </p:spPr>
        <p:txBody>
          <a:bodyPr wrap="square">
            <a:spAutoFit/>
          </a:bodyPr>
          <a:lstStyle/>
          <a:p>
            <a:pPr marL="228600" algn="ctr">
              <a:spcAft>
                <a:spcPts val="0"/>
              </a:spcAft>
            </a:pPr>
            <a:r>
              <a:rPr lang="pl-PL" sz="1200" b="1" dirty="0">
                <a:ea typeface="Calibri" panose="020F0502020204030204" pitchFamily="34" charset="0"/>
              </a:rPr>
              <a:t>Uwaga!</a:t>
            </a:r>
            <a:r>
              <a:rPr lang="pl-PL" sz="1200" dirty="0">
                <a:ea typeface="Calibri" panose="020F0502020204030204" pitchFamily="34" charset="0"/>
              </a:rPr>
              <a:t> Stawki publikowane są co roku na stronie </a:t>
            </a:r>
            <a:r>
              <a:rPr lang="pl-PL" sz="1200" b="1" dirty="0" err="1">
                <a:ea typeface="Calibri" panose="020F0502020204030204" pitchFamily="34" charset="0"/>
              </a:rPr>
              <a:t>www.erasmusplus.org.pl</a:t>
            </a:r>
            <a:endParaRPr lang="pl-PL" sz="1200" b="1"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387944372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wal 6"/>
          <p:cNvSpPr/>
          <p:nvPr/>
        </p:nvSpPr>
        <p:spPr>
          <a:xfrm>
            <a:off x="4427984" y="973883"/>
            <a:ext cx="4543557" cy="2173932"/>
          </a:xfrm>
          <a:prstGeom prst="ellipse">
            <a:avLst/>
          </a:prstGeom>
          <a:solidFill>
            <a:schemeClr val="accent5">
              <a:lumMod val="75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Owal 2"/>
          <p:cNvSpPr/>
          <p:nvPr/>
        </p:nvSpPr>
        <p:spPr>
          <a:xfrm>
            <a:off x="22920" y="2355726"/>
            <a:ext cx="4734304" cy="1656184"/>
          </a:xfrm>
          <a:prstGeom prst="ellipse">
            <a:avLst/>
          </a:prstGeom>
          <a:solidFill>
            <a:schemeClr val="tx2"/>
          </a:soli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Owal 1"/>
          <p:cNvSpPr/>
          <p:nvPr/>
        </p:nvSpPr>
        <p:spPr>
          <a:xfrm>
            <a:off x="337981" y="920588"/>
            <a:ext cx="3713020" cy="1328001"/>
          </a:xfrm>
          <a:prstGeom prst="ellipse">
            <a:avLst/>
          </a:prstGeom>
          <a:solidFill>
            <a:schemeClr val="accent5">
              <a:lumMod val="60000"/>
              <a:lumOff val="40000"/>
              <a:alpha val="92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 name="pole tekstowe 6"/>
          <p:cNvSpPr txBox="1">
            <a:spLocks noChangeArrowheads="1"/>
          </p:cNvSpPr>
          <p:nvPr/>
        </p:nvSpPr>
        <p:spPr bwMode="auto">
          <a:xfrm>
            <a:off x="323528" y="973884"/>
            <a:ext cx="8489564" cy="3724482"/>
          </a:xfrm>
          <a:prstGeom prst="rect">
            <a:avLst/>
          </a:prstGeom>
          <a:noFill/>
          <a:ln w="9525">
            <a:noFill/>
            <a:miter lim="800000"/>
            <a:headEnd/>
            <a:tailEnd/>
          </a:ln>
        </p:spPr>
        <p:txBody>
          <a:bodyPr wrap="square" numCol="2" spcCol="288000">
            <a:spAutoFit/>
          </a:bodyPr>
          <a:lstStyle/>
          <a:p>
            <a:pPr algn="ctr">
              <a:spcAft>
                <a:spcPts val="400"/>
              </a:spcAft>
            </a:pPr>
            <a:endParaRPr lang="pl-PL" sz="1400" b="1" dirty="0">
              <a:solidFill>
                <a:schemeClr val="bg1"/>
              </a:solidFill>
              <a:cs typeface="Calibri" panose="020F0502020204030204" pitchFamily="34" charset="0"/>
            </a:endParaRPr>
          </a:p>
          <a:p>
            <a:pPr algn="ctr">
              <a:spcAft>
                <a:spcPts val="400"/>
              </a:spcAft>
            </a:pPr>
            <a:r>
              <a:rPr lang="pl-PL" sz="1400" b="1" dirty="0">
                <a:solidFill>
                  <a:schemeClr val="bg1"/>
                </a:solidFill>
                <a:cs typeface="Calibri" panose="020F0502020204030204" pitchFamily="34" charset="0"/>
              </a:rPr>
              <a:t>stawka 500 EUR</a:t>
            </a:r>
          </a:p>
          <a:p>
            <a:pPr marL="171450" indent="-171450">
              <a:spcAft>
                <a:spcPts val="400"/>
              </a:spcAft>
              <a:buFont typeface="Wingdings" panose="05000000000000000000" pitchFamily="2" charset="2"/>
              <a:buChar char="ü"/>
            </a:pPr>
            <a:r>
              <a:rPr lang="pl-PL" sz="1200" dirty="0">
                <a:solidFill>
                  <a:schemeClr val="bg1"/>
                </a:solidFill>
                <a:ea typeface="Roboto" pitchFamily="2" charset="0"/>
              </a:rPr>
              <a:t>Na uczestnika: długoterminowa mobilność uczniów</a:t>
            </a:r>
            <a:endParaRPr lang="pl-PL" sz="1200" b="1" dirty="0">
              <a:solidFill>
                <a:schemeClr val="bg1"/>
              </a:solidFill>
              <a:cs typeface="Calibri" panose="020F0502020204030204" pitchFamily="34" charset="0"/>
            </a:endParaRPr>
          </a:p>
          <a:p>
            <a:pPr>
              <a:spcAft>
                <a:spcPts val="400"/>
              </a:spcAft>
            </a:pPr>
            <a:endParaRPr lang="pl-PL" sz="1200" b="1" dirty="0">
              <a:cs typeface="Calibri" panose="020F0502020204030204" pitchFamily="34" charset="0"/>
            </a:endParaRPr>
          </a:p>
          <a:p>
            <a:pPr>
              <a:spcAft>
                <a:spcPts val="400"/>
              </a:spcAft>
            </a:pPr>
            <a:endParaRPr lang="pl-PL" sz="1200" b="1" dirty="0">
              <a:cs typeface="Calibri" panose="020F0502020204030204" pitchFamily="34" charset="0"/>
            </a:endParaRPr>
          </a:p>
          <a:p>
            <a:pPr>
              <a:spcAft>
                <a:spcPts val="400"/>
              </a:spcAft>
            </a:pPr>
            <a:endParaRPr lang="pl-PL" sz="1200" b="1" dirty="0">
              <a:cs typeface="Calibri" panose="020F0502020204030204" pitchFamily="34" charset="0"/>
            </a:endParaRPr>
          </a:p>
          <a:p>
            <a:pPr algn="ctr">
              <a:spcAft>
                <a:spcPts val="400"/>
              </a:spcAft>
            </a:pPr>
            <a:r>
              <a:rPr lang="pl-PL" sz="1400" b="1" dirty="0">
                <a:solidFill>
                  <a:schemeClr val="bg1"/>
                </a:solidFill>
                <a:cs typeface="Calibri" panose="020F0502020204030204" pitchFamily="34" charset="0"/>
              </a:rPr>
              <a:t>stawka 350 EUR </a:t>
            </a:r>
            <a:r>
              <a:rPr lang="pl-PL" sz="1400" b="1" i="1" dirty="0">
                <a:solidFill>
                  <a:schemeClr val="bg1"/>
                </a:solidFill>
              </a:rPr>
              <a:t>do 100 uczestników, </a:t>
            </a:r>
          </a:p>
          <a:p>
            <a:pPr algn="ctr">
              <a:spcAft>
                <a:spcPts val="400"/>
              </a:spcAft>
            </a:pPr>
            <a:r>
              <a:rPr lang="pl-PL" sz="1400" b="1" i="1" dirty="0">
                <a:solidFill>
                  <a:schemeClr val="bg1"/>
                </a:solidFill>
              </a:rPr>
              <a:t>a powyżej 100 uczestników: stawka 200 EUR </a:t>
            </a:r>
          </a:p>
          <a:p>
            <a:pPr marL="171450" indent="-171450">
              <a:lnSpc>
                <a:spcPct val="150000"/>
              </a:lnSpc>
              <a:buFont typeface="Wingdings" panose="05000000000000000000" pitchFamily="2" charset="2"/>
              <a:buChar char="ü"/>
            </a:pPr>
            <a:r>
              <a:rPr lang="pl-PL" sz="1200" dirty="0">
                <a:solidFill>
                  <a:schemeClr val="bg1"/>
                </a:solidFill>
              </a:rPr>
              <a:t>Na uczestnika: krótkoterminowa mobilność uczniów</a:t>
            </a:r>
          </a:p>
          <a:p>
            <a:pPr marL="171450" indent="-171450">
              <a:buFont typeface="Wingdings" panose="05000000000000000000" pitchFamily="2" charset="2"/>
              <a:buChar char="ü"/>
            </a:pPr>
            <a:r>
              <a:rPr lang="pl-PL" sz="1200" dirty="0">
                <a:solidFill>
                  <a:schemeClr val="bg1"/>
                </a:solidFill>
              </a:rPr>
              <a:t>Na uczestnika: mobilność kadry edukacji szkolnej </a:t>
            </a:r>
            <a:br>
              <a:rPr lang="pl-PL" sz="1200" dirty="0">
                <a:solidFill>
                  <a:schemeClr val="bg1"/>
                </a:solidFill>
              </a:rPr>
            </a:br>
            <a:r>
              <a:rPr lang="pl-PL" sz="1200" dirty="0">
                <a:solidFill>
                  <a:schemeClr val="bg1"/>
                </a:solidFill>
              </a:rPr>
              <a:t>(</a:t>
            </a:r>
            <a:r>
              <a:rPr lang="pl-PL" sz="1200" dirty="0" err="1">
                <a:solidFill>
                  <a:schemeClr val="bg1"/>
                </a:solidFill>
              </a:rPr>
              <a:t>job</a:t>
            </a:r>
            <a:r>
              <a:rPr lang="pl-PL" sz="1200" dirty="0">
                <a:solidFill>
                  <a:schemeClr val="bg1"/>
                </a:solidFill>
              </a:rPr>
              <a:t> </a:t>
            </a:r>
            <a:r>
              <a:rPr lang="pl-PL" sz="1200" dirty="0" err="1">
                <a:solidFill>
                  <a:schemeClr val="bg1"/>
                </a:solidFill>
              </a:rPr>
              <a:t>shadowing</a:t>
            </a:r>
            <a:r>
              <a:rPr lang="pl-PL" sz="1200" dirty="0">
                <a:solidFill>
                  <a:schemeClr val="bg1"/>
                </a:solidFill>
              </a:rPr>
              <a:t>, </a:t>
            </a:r>
            <a:r>
              <a:rPr lang="pl-PL" sz="1200" dirty="0" err="1">
                <a:solidFill>
                  <a:schemeClr val="bg1"/>
                </a:solidFill>
              </a:rPr>
              <a:t>teaching</a:t>
            </a:r>
            <a:r>
              <a:rPr lang="pl-PL" sz="1200" dirty="0">
                <a:solidFill>
                  <a:schemeClr val="bg1"/>
                </a:solidFill>
              </a:rPr>
              <a:t> </a:t>
            </a:r>
            <a:r>
              <a:rPr lang="pl-PL" sz="1200" dirty="0" err="1">
                <a:solidFill>
                  <a:schemeClr val="bg1"/>
                </a:solidFill>
              </a:rPr>
              <a:t>assignment</a:t>
            </a:r>
            <a:r>
              <a:rPr lang="pl-PL" sz="1200" dirty="0">
                <a:solidFill>
                  <a:schemeClr val="bg1"/>
                </a:solidFill>
              </a:rPr>
              <a:t>)</a:t>
            </a:r>
            <a:endParaRPr lang="pl-PL" sz="1200" b="1" dirty="0">
              <a:solidFill>
                <a:schemeClr val="bg1"/>
              </a:solidFill>
              <a:cs typeface="Calibri" panose="020F0502020204030204" pitchFamily="34" charset="0"/>
            </a:endParaRPr>
          </a:p>
          <a:p>
            <a:pPr algn="just"/>
            <a:endParaRPr lang="pl-PL" sz="1200" b="1" dirty="0">
              <a:cs typeface="Calibri" panose="020F0502020204030204" pitchFamily="34" charset="0"/>
            </a:endParaRPr>
          </a:p>
          <a:p>
            <a:pPr algn="just"/>
            <a:endParaRPr lang="pl-PL" sz="1200" b="1" dirty="0">
              <a:cs typeface="Calibri" panose="020F0502020204030204" pitchFamily="34" charset="0"/>
            </a:endParaRPr>
          </a:p>
          <a:p>
            <a:pPr algn="just"/>
            <a:endParaRPr lang="pl-PL" sz="1200" b="1" dirty="0">
              <a:cs typeface="Calibri" panose="020F0502020204030204" pitchFamily="34" charset="0"/>
            </a:endParaRPr>
          </a:p>
          <a:p>
            <a:pPr algn="just"/>
            <a:endParaRPr lang="pl-PL" sz="1200" b="1" dirty="0">
              <a:cs typeface="Calibri" panose="020F0502020204030204" pitchFamily="34" charset="0"/>
            </a:endParaRPr>
          </a:p>
          <a:p>
            <a:pPr algn="just"/>
            <a:endParaRPr lang="pl-PL" sz="1200" b="1" dirty="0">
              <a:cs typeface="Calibri" panose="020F0502020204030204" pitchFamily="34" charset="0"/>
            </a:endParaRPr>
          </a:p>
          <a:p>
            <a:pPr algn="just">
              <a:lnSpc>
                <a:spcPct val="150000"/>
              </a:lnSpc>
            </a:pPr>
            <a:endParaRPr lang="pl-PL" sz="1200" b="1" dirty="0">
              <a:cs typeface="Calibri" panose="020F0502020204030204" pitchFamily="34" charset="0"/>
            </a:endParaRPr>
          </a:p>
          <a:p>
            <a:pPr algn="ctr">
              <a:lnSpc>
                <a:spcPct val="150000"/>
              </a:lnSpc>
            </a:pPr>
            <a:r>
              <a:rPr lang="pl-PL" sz="1400" b="1" dirty="0">
                <a:solidFill>
                  <a:schemeClr val="bg1"/>
                </a:solidFill>
                <a:cs typeface="Calibri" panose="020F0502020204030204" pitchFamily="34" charset="0"/>
              </a:rPr>
              <a:t>stawka 100 EUR </a:t>
            </a:r>
            <a:endParaRPr lang="pl-PL" sz="1400" dirty="0">
              <a:solidFill>
                <a:schemeClr val="bg1"/>
              </a:solidFill>
              <a:cs typeface="Calibri" panose="020F0502020204030204" pitchFamily="34" charset="0"/>
            </a:endParaRPr>
          </a:p>
          <a:p>
            <a:pPr marL="285750" indent="-285750">
              <a:buFont typeface="Wingdings" panose="05000000000000000000" pitchFamily="2" charset="2"/>
              <a:buChar char="ü"/>
            </a:pPr>
            <a:r>
              <a:rPr lang="pl-PL" sz="1200" dirty="0">
                <a:solidFill>
                  <a:schemeClr val="bg1"/>
                </a:solidFill>
                <a:cs typeface="Calibri" panose="020F0502020204030204" pitchFamily="34" charset="0"/>
              </a:rPr>
              <a:t>Na uczestnika: mobilność grupowa uczniów (maksymalnie </a:t>
            </a:r>
            <a:br>
              <a:rPr lang="pl-PL" sz="1200" dirty="0">
                <a:solidFill>
                  <a:schemeClr val="bg1"/>
                </a:solidFill>
                <a:cs typeface="Calibri" panose="020F0502020204030204" pitchFamily="34" charset="0"/>
              </a:rPr>
            </a:br>
            <a:r>
              <a:rPr lang="pl-PL" sz="1200" dirty="0">
                <a:solidFill>
                  <a:schemeClr val="bg1"/>
                </a:solidFill>
                <a:cs typeface="Calibri" panose="020F0502020204030204" pitchFamily="34" charset="0"/>
              </a:rPr>
              <a:t>1000 EUR na grupę)</a:t>
            </a:r>
          </a:p>
          <a:p>
            <a:pPr marL="285750" indent="-285750">
              <a:buFont typeface="Wingdings" panose="05000000000000000000" pitchFamily="2" charset="2"/>
              <a:buChar char="ü"/>
            </a:pPr>
            <a:r>
              <a:rPr lang="pl-PL" sz="1200" dirty="0">
                <a:solidFill>
                  <a:schemeClr val="bg1"/>
                </a:solidFill>
                <a:cs typeface="Calibri" panose="020F0502020204030204" pitchFamily="34" charset="0"/>
              </a:rPr>
              <a:t>Na uczestnika: mobilność kadry (kursy i szkolenia za granicą)</a:t>
            </a:r>
          </a:p>
          <a:p>
            <a:pPr marL="285750" indent="-285750">
              <a:buFont typeface="Wingdings" panose="05000000000000000000" pitchFamily="2" charset="2"/>
              <a:buChar char="ü"/>
            </a:pPr>
            <a:r>
              <a:rPr lang="pl-PL" sz="1200" dirty="0">
                <a:solidFill>
                  <a:schemeClr val="bg1"/>
                </a:solidFill>
                <a:cs typeface="Calibri" panose="020F0502020204030204" pitchFamily="34" charset="0"/>
              </a:rPr>
              <a:t>Na zaproszonego eksperta</a:t>
            </a:r>
          </a:p>
          <a:p>
            <a:pPr marL="285750" indent="-285750">
              <a:buFont typeface="Wingdings" panose="05000000000000000000" pitchFamily="2" charset="2"/>
              <a:buChar char="ü"/>
            </a:pPr>
            <a:r>
              <a:rPr lang="pl-PL" sz="1200" dirty="0">
                <a:solidFill>
                  <a:schemeClr val="bg1"/>
                </a:solidFill>
                <a:cs typeface="Calibri" panose="020F0502020204030204" pitchFamily="34" charset="0"/>
              </a:rPr>
              <a:t>Na goszczonego nauczyciela w trakcie szkolenia</a:t>
            </a:r>
          </a:p>
          <a:p>
            <a:pPr>
              <a:spcAft>
                <a:spcPts val="400"/>
              </a:spcAft>
            </a:pPr>
            <a:endParaRPr lang="pl-PL" sz="1200" dirty="0">
              <a:latin typeface="Roboto" pitchFamily="2" charset="0"/>
              <a:ea typeface="Roboto" pitchFamily="2" charset="0"/>
            </a:endParaRPr>
          </a:p>
          <a:p>
            <a:pPr>
              <a:spcAft>
                <a:spcPts val="400"/>
              </a:spcAft>
            </a:pPr>
            <a:endParaRPr lang="pl-PL" sz="1200" b="1" dirty="0">
              <a:solidFill>
                <a:srgbClr val="FF0000"/>
              </a:solidFill>
              <a:cs typeface="Calibri" panose="020F0502020204030204" pitchFamily="34" charset="0"/>
            </a:endParaRPr>
          </a:p>
        </p:txBody>
      </p:sp>
      <p:sp>
        <p:nvSpPr>
          <p:cNvPr id="6" name="Tytuł 1"/>
          <p:cNvSpPr txBox="1">
            <a:spLocks/>
          </p:cNvSpPr>
          <p:nvPr/>
        </p:nvSpPr>
        <p:spPr bwMode="auto">
          <a:xfrm>
            <a:off x="461362" y="478517"/>
            <a:ext cx="8367093" cy="357188"/>
          </a:xfrm>
          <a:prstGeom prst="rect">
            <a:avLst/>
          </a:prstGeom>
          <a:noFill/>
          <a:ln w="9525">
            <a:noFill/>
            <a:miter lim="800000"/>
            <a:headEnd/>
            <a:tailEnd/>
          </a:ln>
        </p:spPr>
        <p:txBody>
          <a:bodyPr/>
          <a:lstStyle/>
          <a:p>
            <a:pPr algn="ctr"/>
            <a:r>
              <a:rPr lang="pl-PL" sz="2000" dirty="0">
                <a:solidFill>
                  <a:srgbClr val="5EBFBE"/>
                </a:solidFill>
                <a:latin typeface="Roboto" pitchFamily="2" charset="0"/>
              </a:rPr>
              <a:t>BUDŻET PROJEKTU -wsparcie organizacyjne</a:t>
            </a:r>
          </a:p>
          <a:p>
            <a:pPr algn="ctr"/>
            <a:endParaRPr lang="pl-PL" sz="2000" dirty="0">
              <a:solidFill>
                <a:srgbClr val="5EBFBE"/>
              </a:solidFill>
              <a:latin typeface="Roboto" pitchFamily="2" charset="0"/>
            </a:endParaRPr>
          </a:p>
        </p:txBody>
      </p:sp>
    </p:spTree>
    <p:extLst>
      <p:ext uri="{BB962C8B-B14F-4D97-AF65-F5344CB8AC3E}">
        <p14:creationId xmlns:p14="http://schemas.microsoft.com/office/powerpoint/2010/main" val="124402536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p:cNvGraphicFramePr>
            <a:graphicFrameLocks noGrp="1"/>
          </p:cNvGraphicFramePr>
          <p:nvPr>
            <p:extLst>
              <p:ext uri="{D42A27DB-BD31-4B8C-83A1-F6EECF244321}">
                <p14:modId xmlns:p14="http://schemas.microsoft.com/office/powerpoint/2010/main" val="3367862490"/>
              </p:ext>
            </p:extLst>
          </p:nvPr>
        </p:nvGraphicFramePr>
        <p:xfrm>
          <a:off x="1187624" y="1408199"/>
          <a:ext cx="6060474" cy="2194560"/>
        </p:xfrm>
        <a:graphic>
          <a:graphicData uri="http://schemas.openxmlformats.org/drawingml/2006/table">
            <a:tbl>
              <a:tblPr firstRow="1" bandRow="1">
                <a:tableStyleId>{5C22544A-7EE6-4342-B048-85BDC9FD1C3A}</a:tableStyleId>
              </a:tblPr>
              <a:tblGrid>
                <a:gridCol w="1814423">
                  <a:extLst>
                    <a:ext uri="{9D8B030D-6E8A-4147-A177-3AD203B41FA5}">
                      <a16:colId xmlns:a16="http://schemas.microsoft.com/office/drawing/2014/main" val="384493728"/>
                    </a:ext>
                  </a:extLst>
                </a:gridCol>
                <a:gridCol w="2419234">
                  <a:extLst>
                    <a:ext uri="{9D8B030D-6E8A-4147-A177-3AD203B41FA5}">
                      <a16:colId xmlns:a16="http://schemas.microsoft.com/office/drawing/2014/main" val="3701052308"/>
                    </a:ext>
                  </a:extLst>
                </a:gridCol>
                <a:gridCol w="1826817">
                  <a:extLst>
                    <a:ext uri="{9D8B030D-6E8A-4147-A177-3AD203B41FA5}">
                      <a16:colId xmlns:a16="http://schemas.microsoft.com/office/drawing/2014/main" val="666268735"/>
                    </a:ext>
                  </a:extLst>
                </a:gridCol>
              </a:tblGrid>
              <a:tr h="206850">
                <a:tc>
                  <a:txBody>
                    <a:bodyPr/>
                    <a:lstStyle/>
                    <a:p>
                      <a:pPr algn="ctr"/>
                      <a:r>
                        <a:rPr lang="pl-PL" sz="1200" dirty="0"/>
                        <a:t>Dystans podróży</a:t>
                      </a:r>
                    </a:p>
                  </a:txBody>
                  <a:tcPr/>
                </a:tc>
                <a:tc>
                  <a:txBody>
                    <a:bodyPr/>
                    <a:lstStyle/>
                    <a:p>
                      <a:pPr algn="ctr"/>
                      <a:r>
                        <a:rPr lang="pl-PL" sz="1200" dirty="0"/>
                        <a:t>Stawka standardowa</a:t>
                      </a:r>
                    </a:p>
                  </a:txBody>
                  <a:tcPr/>
                </a:tc>
                <a:tc>
                  <a:txBody>
                    <a:bodyPr/>
                    <a:lstStyle/>
                    <a:p>
                      <a:pPr algn="ctr"/>
                      <a:r>
                        <a:rPr lang="pl-PL" sz="1200" dirty="0"/>
                        <a:t>Zielona</a:t>
                      </a:r>
                      <a:r>
                        <a:rPr lang="pl-PL" sz="1200" baseline="0" dirty="0"/>
                        <a:t> podróż</a:t>
                      </a:r>
                      <a:endParaRPr lang="pl-PL" sz="1200" dirty="0"/>
                    </a:p>
                  </a:txBody>
                  <a:tcPr/>
                </a:tc>
                <a:extLst>
                  <a:ext uri="{0D108BD9-81ED-4DB2-BD59-A6C34878D82A}">
                    <a16:rowId xmlns:a16="http://schemas.microsoft.com/office/drawing/2014/main" val="1201537593"/>
                  </a:ext>
                </a:extLst>
              </a:tr>
              <a:tr h="206850">
                <a:tc>
                  <a:txBody>
                    <a:bodyPr/>
                    <a:lstStyle/>
                    <a:p>
                      <a:pPr algn="ctr"/>
                      <a:r>
                        <a:rPr lang="pl-PL" sz="1200" dirty="0"/>
                        <a:t>0-99 km</a:t>
                      </a:r>
                    </a:p>
                  </a:txBody>
                  <a:tcPr/>
                </a:tc>
                <a:tc>
                  <a:txBody>
                    <a:bodyPr/>
                    <a:lstStyle/>
                    <a:p>
                      <a:pPr algn="ctr"/>
                      <a:r>
                        <a:rPr lang="pl-PL" sz="1200" dirty="0"/>
                        <a:t>28 EUR</a:t>
                      </a:r>
                    </a:p>
                  </a:txBody>
                  <a:tcPr/>
                </a:tc>
                <a:tc>
                  <a:txBody>
                    <a:bodyPr/>
                    <a:lstStyle/>
                    <a:p>
                      <a:pPr algn="ctr"/>
                      <a:r>
                        <a:rPr lang="pl-PL" sz="1200" dirty="0"/>
                        <a:t>56 EUR</a:t>
                      </a:r>
                    </a:p>
                  </a:txBody>
                  <a:tcPr/>
                </a:tc>
                <a:extLst>
                  <a:ext uri="{0D108BD9-81ED-4DB2-BD59-A6C34878D82A}">
                    <a16:rowId xmlns:a16="http://schemas.microsoft.com/office/drawing/2014/main" val="3801729832"/>
                  </a:ext>
                </a:extLst>
              </a:tr>
              <a:tr h="206850">
                <a:tc>
                  <a:txBody>
                    <a:bodyPr/>
                    <a:lstStyle/>
                    <a:p>
                      <a:pPr algn="ctr"/>
                      <a:r>
                        <a:rPr lang="pl-PL" sz="1200" dirty="0"/>
                        <a:t>100 – 499 km</a:t>
                      </a:r>
                    </a:p>
                  </a:txBody>
                  <a:tcPr/>
                </a:tc>
                <a:tc>
                  <a:txBody>
                    <a:bodyPr/>
                    <a:lstStyle/>
                    <a:p>
                      <a:pPr algn="ctr"/>
                      <a:r>
                        <a:rPr lang="pl-PL" sz="1200" dirty="0"/>
                        <a:t>211</a:t>
                      </a:r>
                      <a:r>
                        <a:rPr lang="pl-PL" sz="1200" baseline="0" dirty="0"/>
                        <a:t> EUR</a:t>
                      </a:r>
                      <a:endParaRPr lang="pl-PL" sz="1200" dirty="0"/>
                    </a:p>
                  </a:txBody>
                  <a:tcPr/>
                </a:tc>
                <a:tc>
                  <a:txBody>
                    <a:bodyPr/>
                    <a:lstStyle/>
                    <a:p>
                      <a:pPr algn="ctr"/>
                      <a:r>
                        <a:rPr lang="pl-PL" sz="1200" dirty="0"/>
                        <a:t>285 EUR</a:t>
                      </a:r>
                    </a:p>
                  </a:txBody>
                  <a:tcPr/>
                </a:tc>
                <a:extLst>
                  <a:ext uri="{0D108BD9-81ED-4DB2-BD59-A6C34878D82A}">
                    <a16:rowId xmlns:a16="http://schemas.microsoft.com/office/drawing/2014/main" val="592855548"/>
                  </a:ext>
                </a:extLst>
              </a:tr>
              <a:tr h="206850">
                <a:tc>
                  <a:txBody>
                    <a:bodyPr/>
                    <a:lstStyle/>
                    <a:p>
                      <a:pPr algn="ctr"/>
                      <a:r>
                        <a:rPr lang="pl-PL" sz="1200" dirty="0"/>
                        <a:t>500 – 1999</a:t>
                      </a:r>
                      <a:r>
                        <a:rPr lang="pl-PL" sz="1200" baseline="0" dirty="0"/>
                        <a:t> km</a:t>
                      </a:r>
                      <a:endParaRPr lang="pl-PL" sz="1200" dirty="0"/>
                    </a:p>
                  </a:txBody>
                  <a:tcPr/>
                </a:tc>
                <a:tc>
                  <a:txBody>
                    <a:bodyPr/>
                    <a:lstStyle/>
                    <a:p>
                      <a:pPr algn="ctr"/>
                      <a:r>
                        <a:rPr lang="pl-PL" sz="1200" dirty="0"/>
                        <a:t>309 EUR</a:t>
                      </a:r>
                    </a:p>
                  </a:txBody>
                  <a:tcPr/>
                </a:tc>
                <a:tc>
                  <a:txBody>
                    <a:bodyPr/>
                    <a:lstStyle/>
                    <a:p>
                      <a:pPr algn="ctr"/>
                      <a:r>
                        <a:rPr lang="pl-PL" sz="1200" dirty="0"/>
                        <a:t>417 EUR</a:t>
                      </a:r>
                    </a:p>
                  </a:txBody>
                  <a:tcPr/>
                </a:tc>
                <a:extLst>
                  <a:ext uri="{0D108BD9-81ED-4DB2-BD59-A6C34878D82A}">
                    <a16:rowId xmlns:a16="http://schemas.microsoft.com/office/drawing/2014/main" val="3276181499"/>
                  </a:ext>
                </a:extLst>
              </a:tr>
              <a:tr h="206850">
                <a:tc>
                  <a:txBody>
                    <a:bodyPr/>
                    <a:lstStyle/>
                    <a:p>
                      <a:pPr algn="ctr"/>
                      <a:r>
                        <a:rPr lang="pl-PL" sz="1200" dirty="0"/>
                        <a:t>2000 – 2999 km</a:t>
                      </a:r>
                    </a:p>
                  </a:txBody>
                  <a:tcPr/>
                </a:tc>
                <a:tc>
                  <a:txBody>
                    <a:bodyPr/>
                    <a:lstStyle/>
                    <a:p>
                      <a:pPr algn="ctr"/>
                      <a:r>
                        <a:rPr lang="pl-PL" sz="1200" dirty="0"/>
                        <a:t>395 EUR</a:t>
                      </a:r>
                    </a:p>
                  </a:txBody>
                  <a:tcPr/>
                </a:tc>
                <a:tc>
                  <a:txBody>
                    <a:bodyPr/>
                    <a:lstStyle/>
                    <a:p>
                      <a:pPr algn="ctr"/>
                      <a:r>
                        <a:rPr lang="pl-PL" sz="1200" dirty="0"/>
                        <a:t>535 EUR</a:t>
                      </a:r>
                    </a:p>
                  </a:txBody>
                  <a:tcPr/>
                </a:tc>
                <a:extLst>
                  <a:ext uri="{0D108BD9-81ED-4DB2-BD59-A6C34878D82A}">
                    <a16:rowId xmlns:a16="http://schemas.microsoft.com/office/drawing/2014/main" val="1229367965"/>
                  </a:ext>
                </a:extLst>
              </a:tr>
              <a:tr h="206850">
                <a:tc>
                  <a:txBody>
                    <a:bodyPr/>
                    <a:lstStyle/>
                    <a:p>
                      <a:pPr algn="ctr"/>
                      <a:r>
                        <a:rPr lang="pl-PL" sz="1200" dirty="0"/>
                        <a:t>3000 – 3999 km</a:t>
                      </a:r>
                    </a:p>
                  </a:txBody>
                  <a:tcPr/>
                </a:tc>
                <a:tc>
                  <a:txBody>
                    <a:bodyPr/>
                    <a:lstStyle/>
                    <a:p>
                      <a:pPr algn="ctr"/>
                      <a:r>
                        <a:rPr lang="pl-PL" sz="1200" dirty="0"/>
                        <a:t>580</a:t>
                      </a:r>
                      <a:r>
                        <a:rPr lang="pl-PL" sz="1200" baseline="0" dirty="0"/>
                        <a:t> EUR</a:t>
                      </a:r>
                      <a:endParaRPr lang="pl-PL" sz="1200" dirty="0"/>
                    </a:p>
                  </a:txBody>
                  <a:tcPr/>
                </a:tc>
                <a:tc>
                  <a:txBody>
                    <a:bodyPr/>
                    <a:lstStyle/>
                    <a:p>
                      <a:pPr algn="ctr"/>
                      <a:r>
                        <a:rPr lang="pl-PL" sz="1200" dirty="0"/>
                        <a:t>785 EUR</a:t>
                      </a:r>
                    </a:p>
                  </a:txBody>
                  <a:tcPr/>
                </a:tc>
                <a:extLst>
                  <a:ext uri="{0D108BD9-81ED-4DB2-BD59-A6C34878D82A}">
                    <a16:rowId xmlns:a16="http://schemas.microsoft.com/office/drawing/2014/main" val="2421335825"/>
                  </a:ext>
                </a:extLst>
              </a:tr>
              <a:tr h="206850">
                <a:tc>
                  <a:txBody>
                    <a:bodyPr/>
                    <a:lstStyle/>
                    <a:p>
                      <a:pPr algn="ctr"/>
                      <a:r>
                        <a:rPr lang="pl-PL" sz="1200" dirty="0"/>
                        <a:t>4000 – 7999 km</a:t>
                      </a:r>
                    </a:p>
                  </a:txBody>
                  <a:tcPr/>
                </a:tc>
                <a:tc>
                  <a:txBody>
                    <a:bodyPr/>
                    <a:lstStyle/>
                    <a:p>
                      <a:pPr algn="ctr"/>
                      <a:r>
                        <a:rPr lang="pl-PL" sz="1200" dirty="0"/>
                        <a:t>1188 EUR</a:t>
                      </a:r>
                    </a:p>
                  </a:txBody>
                  <a:tcPr/>
                </a:tc>
                <a:tc>
                  <a:txBody>
                    <a:bodyPr/>
                    <a:lstStyle/>
                    <a:p>
                      <a:pPr algn="ctr"/>
                      <a:r>
                        <a:rPr lang="pl-PL" sz="1200" dirty="0"/>
                        <a:t>-</a:t>
                      </a:r>
                    </a:p>
                  </a:txBody>
                  <a:tcPr/>
                </a:tc>
                <a:extLst>
                  <a:ext uri="{0D108BD9-81ED-4DB2-BD59-A6C34878D82A}">
                    <a16:rowId xmlns:a16="http://schemas.microsoft.com/office/drawing/2014/main" val="2305027116"/>
                  </a:ext>
                </a:extLst>
              </a:tr>
              <a:tr h="206850">
                <a:tc>
                  <a:txBody>
                    <a:bodyPr/>
                    <a:lstStyle/>
                    <a:p>
                      <a:pPr algn="ctr"/>
                      <a:r>
                        <a:rPr lang="pl-PL" sz="1200" dirty="0"/>
                        <a:t>8000 km i więcej</a:t>
                      </a:r>
                    </a:p>
                  </a:txBody>
                  <a:tcPr/>
                </a:tc>
                <a:tc>
                  <a:txBody>
                    <a:bodyPr/>
                    <a:lstStyle/>
                    <a:p>
                      <a:pPr algn="ctr"/>
                      <a:r>
                        <a:rPr lang="pl-PL" sz="1200" dirty="0"/>
                        <a:t>1735 EUR</a:t>
                      </a:r>
                    </a:p>
                  </a:txBody>
                  <a:tcPr/>
                </a:tc>
                <a:tc>
                  <a:txBody>
                    <a:bodyPr/>
                    <a:lstStyle/>
                    <a:p>
                      <a:pPr algn="ctr"/>
                      <a:r>
                        <a:rPr lang="pl-PL" sz="1200" dirty="0"/>
                        <a:t>-</a:t>
                      </a:r>
                    </a:p>
                  </a:txBody>
                  <a:tcPr/>
                </a:tc>
                <a:extLst>
                  <a:ext uri="{0D108BD9-81ED-4DB2-BD59-A6C34878D82A}">
                    <a16:rowId xmlns:a16="http://schemas.microsoft.com/office/drawing/2014/main" val="1203718978"/>
                  </a:ext>
                </a:extLst>
              </a:tr>
            </a:tbl>
          </a:graphicData>
        </a:graphic>
      </p:graphicFrame>
      <p:sp>
        <p:nvSpPr>
          <p:cNvPr id="6" name="Prostokąt 5"/>
          <p:cNvSpPr/>
          <p:nvPr/>
        </p:nvSpPr>
        <p:spPr>
          <a:xfrm>
            <a:off x="448880" y="3723878"/>
            <a:ext cx="8247290" cy="276999"/>
          </a:xfrm>
          <a:prstGeom prst="rect">
            <a:avLst/>
          </a:prstGeom>
          <a:solidFill>
            <a:srgbClr val="CCECFF"/>
          </a:solidFill>
        </p:spPr>
        <p:txBody>
          <a:bodyPr wrap="square">
            <a:spAutoFit/>
          </a:bodyPr>
          <a:lstStyle/>
          <a:p>
            <a:pPr marL="228600" algn="ctr">
              <a:spcAft>
                <a:spcPts val="0"/>
              </a:spcAft>
            </a:pPr>
            <a:r>
              <a:rPr lang="pl-PL" sz="1200" b="1" dirty="0">
                <a:ea typeface="Calibri" panose="020F0502020204030204" pitchFamily="34" charset="0"/>
              </a:rPr>
              <a:t>Uwaga!</a:t>
            </a:r>
            <a:r>
              <a:rPr lang="pl-PL" sz="1200" dirty="0">
                <a:ea typeface="Calibri" panose="020F0502020204030204" pitchFamily="34" charset="0"/>
              </a:rPr>
              <a:t> Dystans jest wyliczany zgodnie z kalkulatorem odległości Erasmus+</a:t>
            </a:r>
            <a:endParaRPr lang="pl-PL" sz="1200" dirty="0">
              <a:effectLst/>
              <a:latin typeface="Times New Roman" panose="02020603050405020304" pitchFamily="18" charset="0"/>
              <a:ea typeface="Calibri" panose="020F0502020204030204" pitchFamily="34" charset="0"/>
            </a:endParaRPr>
          </a:p>
        </p:txBody>
      </p:sp>
      <p:sp>
        <p:nvSpPr>
          <p:cNvPr id="5" name="Tytuł 1"/>
          <p:cNvSpPr txBox="1">
            <a:spLocks/>
          </p:cNvSpPr>
          <p:nvPr/>
        </p:nvSpPr>
        <p:spPr bwMode="auto">
          <a:xfrm>
            <a:off x="329077" y="578415"/>
            <a:ext cx="8367093" cy="357188"/>
          </a:xfrm>
          <a:prstGeom prst="rect">
            <a:avLst/>
          </a:prstGeom>
          <a:noFill/>
          <a:ln w="9525">
            <a:noFill/>
            <a:miter lim="800000"/>
            <a:headEnd/>
            <a:tailEnd/>
          </a:ln>
        </p:spPr>
        <p:txBody>
          <a:bodyPr/>
          <a:lstStyle/>
          <a:p>
            <a:pPr algn="ctr"/>
            <a:r>
              <a:rPr lang="pl-PL" sz="2000" dirty="0">
                <a:solidFill>
                  <a:srgbClr val="5EBFBE"/>
                </a:solidFill>
                <a:latin typeface="Roboto" pitchFamily="2" charset="0"/>
              </a:rPr>
              <a:t>BUDŻET PROJEKTU – podróż</a:t>
            </a:r>
          </a:p>
          <a:p>
            <a:pPr algn="ctr"/>
            <a:endParaRPr lang="pl-PL" sz="2000" dirty="0">
              <a:solidFill>
                <a:srgbClr val="5EBFBE"/>
              </a:solidFill>
              <a:latin typeface="Roboto" pitchFamily="2" charset="0"/>
            </a:endParaRPr>
          </a:p>
        </p:txBody>
      </p:sp>
    </p:spTree>
    <p:extLst>
      <p:ext uri="{BB962C8B-B14F-4D97-AF65-F5344CB8AC3E}">
        <p14:creationId xmlns:p14="http://schemas.microsoft.com/office/powerpoint/2010/main" val="286098962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ole tekstowe 6"/>
          <p:cNvSpPr txBox="1">
            <a:spLocks noChangeArrowheads="1"/>
          </p:cNvSpPr>
          <p:nvPr/>
        </p:nvSpPr>
        <p:spPr bwMode="auto">
          <a:xfrm>
            <a:off x="323528" y="915566"/>
            <a:ext cx="8429684" cy="1938992"/>
          </a:xfrm>
          <a:prstGeom prst="rect">
            <a:avLst/>
          </a:prstGeom>
          <a:noFill/>
          <a:ln w="9525">
            <a:noFill/>
            <a:miter lim="800000"/>
            <a:headEnd/>
            <a:tailEnd/>
          </a:ln>
        </p:spPr>
        <p:txBody>
          <a:bodyPr wrap="square" numCol="2" spcCol="288000">
            <a:spAutoFit/>
          </a:bodyPr>
          <a:lstStyle/>
          <a:p>
            <a:pPr algn="just"/>
            <a:r>
              <a:rPr lang="pl-PL" sz="1200" b="1" dirty="0">
                <a:solidFill>
                  <a:srgbClr val="007FC8"/>
                </a:solidFill>
                <a:latin typeface="Roboto" pitchFamily="2" charset="0"/>
              </a:rPr>
              <a:t>Opłata za udział w kursie</a:t>
            </a:r>
          </a:p>
          <a:p>
            <a:pPr algn="just"/>
            <a:r>
              <a:rPr lang="pl-PL" sz="1200" dirty="0">
                <a:cs typeface="Calibri" panose="020F0502020204030204" pitchFamily="34" charset="0"/>
              </a:rPr>
              <a:t>80 EUR/uczestnik na dzień (maks. 800 EUR/uczestnika)</a:t>
            </a:r>
          </a:p>
          <a:p>
            <a:pPr algn="just"/>
            <a:endParaRPr lang="pl-PL" sz="1200" b="1" dirty="0">
              <a:cs typeface="Calibri" panose="020F0502020204030204" pitchFamily="34" charset="0"/>
            </a:endParaRPr>
          </a:p>
          <a:p>
            <a:pPr algn="just"/>
            <a:r>
              <a:rPr lang="pl-PL" sz="1200" b="1" dirty="0">
                <a:solidFill>
                  <a:srgbClr val="007FC8"/>
                </a:solidFill>
                <a:latin typeface="Roboto" pitchFamily="2" charset="0"/>
              </a:rPr>
              <a:t>Wizyty przygotowawcze</a:t>
            </a:r>
          </a:p>
          <a:p>
            <a:pPr algn="just"/>
            <a:r>
              <a:rPr lang="pl-PL" sz="1200" dirty="0">
                <a:cs typeface="Calibri" panose="020F0502020204030204" pitchFamily="34" charset="0"/>
              </a:rPr>
              <a:t>680 EUR/uczestnik (maks. 3 uczestników na wizytę)</a:t>
            </a:r>
          </a:p>
          <a:p>
            <a:pPr algn="just"/>
            <a:endParaRPr lang="pl-PL" sz="1200" b="1" dirty="0">
              <a:cs typeface="Calibri" panose="020F0502020204030204" pitchFamily="34" charset="0"/>
            </a:endParaRPr>
          </a:p>
          <a:p>
            <a:pPr algn="just"/>
            <a:r>
              <a:rPr lang="pl-PL" sz="1200" b="1" dirty="0">
                <a:solidFill>
                  <a:schemeClr val="accent1"/>
                </a:solidFill>
                <a:cs typeface="Calibri" panose="020F0502020204030204" pitchFamily="34" charset="0"/>
              </a:rPr>
              <a:t>Wsparcie indywidualne </a:t>
            </a:r>
          </a:p>
          <a:p>
            <a:pPr algn="just"/>
            <a:r>
              <a:rPr lang="pl-PL" sz="1200" dirty="0">
                <a:cs typeface="Calibri" panose="020F0502020204030204" pitchFamily="34" charset="0"/>
              </a:rPr>
              <a:t>Zależne od kategorii uczestników i grupy krajów</a:t>
            </a:r>
          </a:p>
          <a:p>
            <a:pPr algn="just"/>
            <a:endParaRPr lang="pl-PL" sz="1200" b="1" dirty="0">
              <a:cs typeface="Calibri" panose="020F0502020204030204" pitchFamily="34" charset="0"/>
            </a:endParaRPr>
          </a:p>
          <a:p>
            <a:pPr>
              <a:spcAft>
                <a:spcPts val="400"/>
              </a:spcAft>
            </a:pPr>
            <a:endParaRPr lang="pl-PL" sz="1200" b="1" dirty="0">
              <a:solidFill>
                <a:srgbClr val="007FC8"/>
              </a:solidFill>
              <a:latin typeface="Roboto" pitchFamily="2" charset="0"/>
            </a:endParaRPr>
          </a:p>
          <a:p>
            <a:pPr>
              <a:spcAft>
                <a:spcPts val="400"/>
              </a:spcAft>
            </a:pPr>
            <a:endParaRPr lang="pl-PL" sz="1200" b="1" dirty="0">
              <a:solidFill>
                <a:srgbClr val="007FC8"/>
              </a:solidFill>
              <a:latin typeface="Roboto" pitchFamily="2" charset="0"/>
            </a:endParaRPr>
          </a:p>
          <a:p>
            <a:pPr>
              <a:spcAft>
                <a:spcPts val="400"/>
              </a:spcAft>
            </a:pPr>
            <a:endParaRPr lang="pl-PL" sz="1200" b="1" dirty="0">
              <a:solidFill>
                <a:srgbClr val="007FC8"/>
              </a:solidFill>
              <a:latin typeface="Roboto" pitchFamily="2" charset="0"/>
            </a:endParaRPr>
          </a:p>
          <a:p>
            <a:pPr>
              <a:spcAft>
                <a:spcPts val="400"/>
              </a:spcAft>
            </a:pPr>
            <a:endParaRPr lang="pl-PL" sz="1200" b="1" dirty="0">
              <a:solidFill>
                <a:srgbClr val="007FC8"/>
              </a:solidFill>
              <a:latin typeface="Roboto" pitchFamily="2" charset="0"/>
            </a:endParaRPr>
          </a:p>
          <a:p>
            <a:pPr>
              <a:spcAft>
                <a:spcPts val="400"/>
              </a:spcAft>
            </a:pPr>
            <a:endParaRPr lang="pl-PL" sz="1200" b="1" dirty="0">
              <a:solidFill>
                <a:srgbClr val="007FC8"/>
              </a:solidFill>
              <a:latin typeface="Roboto" pitchFamily="2" charset="0"/>
            </a:endParaRPr>
          </a:p>
          <a:p>
            <a:pPr>
              <a:spcAft>
                <a:spcPts val="400"/>
              </a:spcAft>
            </a:pPr>
            <a:endParaRPr lang="pl-PL" sz="1200" b="1" dirty="0">
              <a:solidFill>
                <a:srgbClr val="007FC8"/>
              </a:solidFill>
              <a:latin typeface="Roboto" pitchFamily="2" charset="0"/>
            </a:endParaRPr>
          </a:p>
          <a:p>
            <a:pPr>
              <a:spcAft>
                <a:spcPts val="400"/>
              </a:spcAft>
            </a:pPr>
            <a:r>
              <a:rPr lang="pl-PL" sz="1200" b="1" dirty="0">
                <a:solidFill>
                  <a:srgbClr val="007FC8"/>
                </a:solidFill>
                <a:latin typeface="Roboto" pitchFamily="2" charset="0"/>
              </a:rPr>
              <a:t>Wsparcie dla uczestników z mniejszymi szansami</a:t>
            </a:r>
          </a:p>
          <a:p>
            <a:pPr>
              <a:spcAft>
                <a:spcPts val="400"/>
              </a:spcAft>
            </a:pPr>
            <a:r>
              <a:rPr lang="pl-PL" sz="1200" dirty="0">
                <a:cs typeface="Calibri" panose="020F0502020204030204" pitchFamily="34" charset="0"/>
              </a:rPr>
              <a:t>125 EUR/uczestnik </a:t>
            </a:r>
            <a:endParaRPr lang="pl-PL" sz="1200" b="1" dirty="0">
              <a:solidFill>
                <a:srgbClr val="007FC8"/>
              </a:solidFill>
              <a:latin typeface="Roboto" pitchFamily="2" charset="0"/>
            </a:endParaRPr>
          </a:p>
        </p:txBody>
      </p:sp>
      <p:sp>
        <p:nvSpPr>
          <p:cNvPr id="6" name="Tytuł 1"/>
          <p:cNvSpPr txBox="1">
            <a:spLocks/>
          </p:cNvSpPr>
          <p:nvPr/>
        </p:nvSpPr>
        <p:spPr bwMode="auto">
          <a:xfrm>
            <a:off x="251520" y="483518"/>
            <a:ext cx="8367093" cy="357188"/>
          </a:xfrm>
          <a:prstGeom prst="rect">
            <a:avLst/>
          </a:prstGeom>
          <a:noFill/>
          <a:ln w="9525">
            <a:noFill/>
            <a:miter lim="800000"/>
            <a:headEnd/>
            <a:tailEnd/>
          </a:ln>
        </p:spPr>
        <p:txBody>
          <a:bodyPr/>
          <a:lstStyle/>
          <a:p>
            <a:pPr algn="ctr"/>
            <a:r>
              <a:rPr lang="pl-PL" sz="2000" dirty="0">
                <a:solidFill>
                  <a:srgbClr val="5EBFBE"/>
                </a:solidFill>
                <a:latin typeface="Roboto" pitchFamily="2" charset="0"/>
              </a:rPr>
              <a:t>BUDŻET PROJEKTU </a:t>
            </a:r>
          </a:p>
        </p:txBody>
      </p:sp>
      <p:sp>
        <p:nvSpPr>
          <p:cNvPr id="2" name="pole tekstowe 1"/>
          <p:cNvSpPr txBox="1"/>
          <p:nvPr/>
        </p:nvSpPr>
        <p:spPr>
          <a:xfrm>
            <a:off x="313994" y="2713975"/>
            <a:ext cx="7534551" cy="1118255"/>
          </a:xfrm>
          <a:prstGeom prst="rect">
            <a:avLst/>
          </a:prstGeom>
          <a:noFill/>
        </p:spPr>
        <p:txBody>
          <a:bodyPr wrap="square" rtlCol="0">
            <a:spAutoFit/>
          </a:bodyPr>
          <a:lstStyle/>
          <a:p>
            <a:pPr lvl="0">
              <a:spcAft>
                <a:spcPts val="400"/>
              </a:spcAft>
            </a:pPr>
            <a:r>
              <a:rPr lang="pl-PL" sz="1200" b="1" dirty="0">
                <a:solidFill>
                  <a:srgbClr val="007FC8"/>
                </a:solidFill>
                <a:latin typeface="Roboto" pitchFamily="2" charset="0"/>
              </a:rPr>
              <a:t>Wsparcie językowe </a:t>
            </a:r>
          </a:p>
          <a:p>
            <a:pPr lvl="0" algn="just">
              <a:spcAft>
                <a:spcPts val="400"/>
              </a:spcAft>
            </a:pPr>
            <a:r>
              <a:rPr lang="pl-PL" sz="1200" dirty="0">
                <a:solidFill>
                  <a:prstClr val="black"/>
                </a:solidFill>
                <a:cs typeface="Calibri" panose="020F0502020204030204" pitchFamily="34" charset="0"/>
              </a:rPr>
              <a:t>150 EUR dla uczestnika uprawnionego do uzyskania wsparcia językowego online, </a:t>
            </a:r>
            <a:r>
              <a:rPr lang="pl-PL" sz="1200" dirty="0">
                <a:solidFill>
                  <a:prstClr val="black"/>
                </a:solidFill>
              </a:rPr>
              <a:t>który nie może skorzystać z OLS </a:t>
            </a:r>
            <a:br>
              <a:rPr lang="pl-PL" sz="1200" dirty="0">
                <a:solidFill>
                  <a:prstClr val="black"/>
                </a:solidFill>
              </a:rPr>
            </a:br>
            <a:r>
              <a:rPr lang="pl-PL" sz="1200" dirty="0">
                <a:solidFill>
                  <a:prstClr val="black"/>
                </a:solidFill>
              </a:rPr>
              <a:t>z powodu niedostępności kursu w danym języku lub na danym poziomie </a:t>
            </a:r>
            <a:r>
              <a:rPr lang="pl-PL" sz="1200" dirty="0">
                <a:solidFill>
                  <a:prstClr val="black"/>
                </a:solidFill>
                <a:cs typeface="Calibri" panose="020F0502020204030204" pitchFamily="34" charset="0"/>
              </a:rPr>
              <a:t>(</a:t>
            </a:r>
            <a:r>
              <a:rPr lang="pl-PL" sz="1200" dirty="0">
                <a:solidFill>
                  <a:prstClr val="black"/>
                </a:solidFill>
              </a:rPr>
              <a:t>nie dotyczy kadry w mobilnościach krótszych niż 31 dni oraz mobilności grupowej uczniów</a:t>
            </a:r>
            <a:r>
              <a:rPr lang="pl-PL" sz="1200" dirty="0">
                <a:solidFill>
                  <a:prstClr val="black"/>
                </a:solidFill>
                <a:cs typeface="Calibri" panose="020F0502020204030204" pitchFamily="34" charset="0"/>
              </a:rPr>
              <a:t>).</a:t>
            </a:r>
          </a:p>
          <a:p>
            <a:r>
              <a:rPr lang="pl-PL" sz="1200" dirty="0">
                <a:solidFill>
                  <a:prstClr val="black"/>
                </a:solidFill>
              </a:rPr>
              <a:t>Ponadto, 150 EUR/uczestnik w przypadku długoterminowej mobilności edukacyjnej uczniów</a:t>
            </a:r>
          </a:p>
        </p:txBody>
      </p:sp>
    </p:spTree>
    <p:extLst>
      <p:ext uri="{BB962C8B-B14F-4D97-AF65-F5344CB8AC3E}">
        <p14:creationId xmlns:p14="http://schemas.microsoft.com/office/powerpoint/2010/main" val="220100630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p:cNvSpPr>
            <a:spLocks noGrp="1"/>
          </p:cNvSpPr>
          <p:nvPr>
            <p:ph type="ctrTitle"/>
          </p:nvPr>
        </p:nvSpPr>
        <p:spPr>
          <a:xfrm>
            <a:off x="539552" y="699543"/>
            <a:ext cx="7918648" cy="648072"/>
          </a:xfrm>
        </p:spPr>
        <p:txBody>
          <a:bodyPr/>
          <a:lstStyle/>
          <a:p>
            <a:r>
              <a:rPr lang="pl-PL" sz="3000" dirty="0">
                <a:solidFill>
                  <a:srgbClr val="5EBFBE"/>
                </a:solidFill>
                <a:latin typeface="+mn-lt"/>
                <a:ea typeface="Cambria" panose="02040503050406030204" pitchFamily="18" charset="0"/>
              </a:rPr>
              <a:t>Cele projektów</a:t>
            </a:r>
          </a:p>
        </p:txBody>
      </p:sp>
      <p:pic>
        <p:nvPicPr>
          <p:cNvPr id="8" name="Obraz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6056" y="1347614"/>
            <a:ext cx="3353569" cy="2235713"/>
          </a:xfrm>
          <a:prstGeom prst="rect">
            <a:avLst/>
          </a:prstGeom>
        </p:spPr>
      </p:pic>
      <p:sp>
        <p:nvSpPr>
          <p:cNvPr id="6" name="Symbol zastępczy zawartości 2"/>
          <p:cNvSpPr>
            <a:spLocks noGrp="1"/>
          </p:cNvSpPr>
          <p:nvPr>
            <p:ph type="subTitle" idx="1"/>
          </p:nvPr>
        </p:nvSpPr>
        <p:spPr>
          <a:xfrm>
            <a:off x="1043608" y="1347614"/>
            <a:ext cx="4896544" cy="2592288"/>
          </a:xfrm>
        </p:spPr>
        <p:txBody>
          <a:bodyPr>
            <a:noAutofit/>
          </a:bodyPr>
          <a:lstStyle/>
          <a:p>
            <a:pPr marL="285750" indent="-285750" algn="l">
              <a:lnSpc>
                <a:spcPct val="150000"/>
              </a:lnSpc>
              <a:spcBef>
                <a:spcPct val="0"/>
              </a:spcBef>
              <a:buFont typeface="Wingdings" panose="05000000000000000000" pitchFamily="2" charset="2"/>
              <a:buChar char="ü"/>
            </a:pPr>
            <a:r>
              <a:rPr lang="pl-PL" sz="1400" dirty="0">
                <a:solidFill>
                  <a:schemeClr val="tx1"/>
                </a:solidFill>
                <a:ea typeface="Roboto" panose="02000000000000000000" pitchFamily="2" charset="0"/>
              </a:rPr>
              <a:t>podniesienie poziomu oraz jakości pracy szkoły </a:t>
            </a:r>
          </a:p>
          <a:p>
            <a:pPr marL="285750" indent="-285750" algn="l">
              <a:lnSpc>
                <a:spcPct val="150000"/>
              </a:lnSpc>
              <a:spcBef>
                <a:spcPct val="0"/>
              </a:spcBef>
              <a:buFont typeface="Wingdings" panose="05000000000000000000" pitchFamily="2" charset="2"/>
              <a:buChar char="ü"/>
            </a:pPr>
            <a:r>
              <a:rPr lang="pl-PL" sz="1400" dirty="0">
                <a:solidFill>
                  <a:schemeClr val="tx1"/>
                </a:solidFill>
                <a:ea typeface="Roboto" panose="02000000000000000000" pitchFamily="2" charset="0"/>
              </a:rPr>
              <a:t>realizacja mobilności zagranicznych uczniów i kadry</a:t>
            </a:r>
          </a:p>
          <a:p>
            <a:pPr marL="285750" indent="-285750" algn="l">
              <a:lnSpc>
                <a:spcPct val="150000"/>
              </a:lnSpc>
              <a:spcBef>
                <a:spcPct val="0"/>
              </a:spcBef>
              <a:buFont typeface="Wingdings" panose="05000000000000000000" pitchFamily="2" charset="2"/>
              <a:buChar char="ü"/>
            </a:pPr>
            <a:r>
              <a:rPr lang="pl-PL" sz="1400" dirty="0">
                <a:solidFill>
                  <a:schemeClr val="tx1"/>
                </a:solidFill>
                <a:ea typeface="Roboto" panose="02000000000000000000" pitchFamily="2" charset="0"/>
              </a:rPr>
              <a:t>podniesienie poziomu wiedzy uczniów i kompetencji zawodowych pracowników szkoły</a:t>
            </a:r>
          </a:p>
          <a:p>
            <a:pPr marL="285750" indent="-285750" algn="l">
              <a:lnSpc>
                <a:spcPct val="150000"/>
              </a:lnSpc>
              <a:spcBef>
                <a:spcPct val="0"/>
              </a:spcBef>
              <a:buFont typeface="Wingdings" panose="05000000000000000000" pitchFamily="2" charset="2"/>
              <a:buChar char="ü"/>
            </a:pPr>
            <a:r>
              <a:rPr lang="pl-PL" sz="1400" dirty="0">
                <a:solidFill>
                  <a:schemeClr val="tx1"/>
                </a:solidFill>
                <a:ea typeface="Roboto" panose="02000000000000000000" pitchFamily="2" charset="0"/>
              </a:rPr>
              <a:t>wdrożenie rozwiązań/wiedzy zdobytych w trakcie mobilności zagranicznych realizowanych w ramach projektu</a:t>
            </a:r>
          </a:p>
          <a:p>
            <a:pPr lvl="0" algn="l"/>
            <a:endParaRPr lang="pl-PL" sz="1200" dirty="0"/>
          </a:p>
        </p:txBody>
      </p:sp>
    </p:spTree>
    <p:extLst>
      <p:ext uri="{BB962C8B-B14F-4D97-AF65-F5344CB8AC3E}">
        <p14:creationId xmlns:p14="http://schemas.microsoft.com/office/powerpoint/2010/main" val="424859742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1"/>
          <p:cNvSpPr txBox="1">
            <a:spLocks/>
          </p:cNvSpPr>
          <p:nvPr/>
        </p:nvSpPr>
        <p:spPr bwMode="auto">
          <a:xfrm>
            <a:off x="467946" y="1779662"/>
            <a:ext cx="8367093" cy="357188"/>
          </a:xfrm>
          <a:prstGeom prst="rect">
            <a:avLst/>
          </a:prstGeom>
          <a:noFill/>
          <a:ln w="9525">
            <a:noFill/>
            <a:miter lim="800000"/>
            <a:headEnd/>
            <a:tailEnd/>
          </a:ln>
        </p:spPr>
        <p:txBody>
          <a:bodyPr/>
          <a:lstStyle/>
          <a:p>
            <a:pPr algn="ctr"/>
            <a:r>
              <a:rPr lang="pl-PL" sz="2000" b="1" dirty="0">
                <a:solidFill>
                  <a:srgbClr val="5EBFBE"/>
                </a:solidFill>
                <a:latin typeface="Roboto" pitchFamily="2" charset="0"/>
              </a:rPr>
              <a:t>Termin składania wniosków </a:t>
            </a:r>
            <a:r>
              <a:rPr lang="pl-PL" sz="2000" b="1" dirty="0" err="1">
                <a:solidFill>
                  <a:srgbClr val="5EBFBE"/>
                </a:solidFill>
                <a:latin typeface="Roboto" pitchFamily="2" charset="0"/>
              </a:rPr>
              <a:t>KA122</a:t>
            </a:r>
            <a:endParaRPr lang="pl-PL" sz="2000" b="1" dirty="0">
              <a:solidFill>
                <a:srgbClr val="5EBFBE"/>
              </a:solidFill>
              <a:latin typeface="Roboto" pitchFamily="2" charset="0"/>
            </a:endParaRPr>
          </a:p>
        </p:txBody>
      </p:sp>
      <p:sp>
        <p:nvSpPr>
          <p:cNvPr id="2" name="Prostokąt 1"/>
          <p:cNvSpPr/>
          <p:nvPr/>
        </p:nvSpPr>
        <p:spPr>
          <a:xfrm>
            <a:off x="2376383" y="2077988"/>
            <a:ext cx="4572000" cy="553998"/>
          </a:xfrm>
          <a:prstGeom prst="rect">
            <a:avLst/>
          </a:prstGeom>
        </p:spPr>
        <p:txBody>
          <a:bodyPr>
            <a:spAutoFit/>
          </a:bodyPr>
          <a:lstStyle/>
          <a:p>
            <a:pPr algn="ctr">
              <a:lnSpc>
                <a:spcPct val="150000"/>
              </a:lnSpc>
            </a:pPr>
            <a:r>
              <a:rPr lang="pl-PL" sz="2000" b="1" dirty="0">
                <a:solidFill>
                  <a:srgbClr val="FF0000"/>
                </a:solidFill>
                <a:latin typeface="Roboto" pitchFamily="2" charset="0"/>
              </a:rPr>
              <a:t> luty 2027 r. godz. 12:00 </a:t>
            </a:r>
          </a:p>
        </p:txBody>
      </p:sp>
      <p:sp>
        <p:nvSpPr>
          <p:cNvPr id="5" name="Tytuł 1"/>
          <p:cNvSpPr txBox="1">
            <a:spLocks/>
          </p:cNvSpPr>
          <p:nvPr/>
        </p:nvSpPr>
        <p:spPr bwMode="auto">
          <a:xfrm>
            <a:off x="467945" y="2931790"/>
            <a:ext cx="8367093" cy="357188"/>
          </a:xfrm>
          <a:prstGeom prst="rect">
            <a:avLst/>
          </a:prstGeom>
          <a:noFill/>
          <a:ln w="9525">
            <a:noFill/>
            <a:miter lim="800000"/>
            <a:headEnd/>
            <a:tailEnd/>
          </a:ln>
        </p:spPr>
        <p:txBody>
          <a:bodyPr/>
          <a:lstStyle/>
          <a:p>
            <a:pPr algn="ctr"/>
            <a:r>
              <a:rPr lang="pl-PL" sz="2000" b="1" dirty="0">
                <a:solidFill>
                  <a:srgbClr val="5EBFBE"/>
                </a:solidFill>
                <a:latin typeface="Roboto" pitchFamily="2" charset="0"/>
              </a:rPr>
              <a:t>Termin składania wniosków KA120</a:t>
            </a:r>
          </a:p>
        </p:txBody>
      </p:sp>
      <p:sp>
        <p:nvSpPr>
          <p:cNvPr id="6" name="Prostokąt 5"/>
          <p:cNvSpPr/>
          <p:nvPr/>
        </p:nvSpPr>
        <p:spPr>
          <a:xfrm>
            <a:off x="2491190" y="3178868"/>
            <a:ext cx="4572000" cy="553998"/>
          </a:xfrm>
          <a:prstGeom prst="rect">
            <a:avLst/>
          </a:prstGeom>
        </p:spPr>
        <p:txBody>
          <a:bodyPr>
            <a:spAutoFit/>
          </a:bodyPr>
          <a:lstStyle/>
          <a:p>
            <a:pPr algn="ctr">
              <a:lnSpc>
                <a:spcPct val="150000"/>
              </a:lnSpc>
            </a:pPr>
            <a:r>
              <a:rPr lang="pl-PL" sz="2000" b="1" dirty="0">
                <a:solidFill>
                  <a:srgbClr val="FF0000"/>
                </a:solidFill>
                <a:latin typeface="Roboto" pitchFamily="2" charset="0"/>
              </a:rPr>
              <a:t>2</a:t>
            </a:r>
            <a:r>
              <a:rPr lang="pl-PL" sz="2000" b="1" dirty="0" smtClean="0">
                <a:solidFill>
                  <a:srgbClr val="FF0000"/>
                </a:solidFill>
                <a:latin typeface="Roboto" pitchFamily="2" charset="0"/>
              </a:rPr>
              <a:t>9 </a:t>
            </a:r>
            <a:r>
              <a:rPr lang="pl-PL" sz="2000" b="1" dirty="0">
                <a:solidFill>
                  <a:srgbClr val="FF0000"/>
                </a:solidFill>
                <a:latin typeface="Roboto" pitchFamily="2" charset="0"/>
              </a:rPr>
              <a:t>września 2026 r. godz. 12:00 </a:t>
            </a:r>
          </a:p>
        </p:txBody>
      </p:sp>
    </p:spTree>
    <p:extLst>
      <p:ext uri="{BB962C8B-B14F-4D97-AF65-F5344CB8AC3E}">
        <p14:creationId xmlns:p14="http://schemas.microsoft.com/office/powerpoint/2010/main" val="180864946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683568" y="1923678"/>
            <a:ext cx="7772400" cy="1101725"/>
          </a:xfrm>
        </p:spPr>
        <p:txBody>
          <a:bodyPr/>
          <a:lstStyle/>
          <a:p>
            <a:r>
              <a:rPr lang="pl-PL" dirty="0">
                <a:solidFill>
                  <a:srgbClr val="5EBFBE"/>
                </a:solidFill>
              </a:rPr>
              <a:t>WNIOSKOWANIE</a:t>
            </a:r>
          </a:p>
        </p:txBody>
      </p:sp>
    </p:spTree>
    <p:extLst>
      <p:ext uri="{BB962C8B-B14F-4D97-AF65-F5344CB8AC3E}">
        <p14:creationId xmlns:p14="http://schemas.microsoft.com/office/powerpoint/2010/main" val="72036576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1"/>
          <p:cNvSpPr txBox="1">
            <a:spLocks/>
          </p:cNvSpPr>
          <p:nvPr/>
        </p:nvSpPr>
        <p:spPr bwMode="auto">
          <a:xfrm>
            <a:off x="467544" y="699542"/>
            <a:ext cx="8367093" cy="357188"/>
          </a:xfrm>
          <a:prstGeom prst="rect">
            <a:avLst/>
          </a:prstGeom>
          <a:noFill/>
          <a:ln w="9525">
            <a:noFill/>
            <a:miter lim="800000"/>
            <a:headEnd/>
            <a:tailEnd/>
          </a:ln>
        </p:spPr>
        <p:txBody>
          <a:bodyPr/>
          <a:lstStyle/>
          <a:p>
            <a:pPr algn="ctr"/>
            <a:r>
              <a:rPr lang="pl-PL" sz="2000" dirty="0">
                <a:solidFill>
                  <a:srgbClr val="5EBFBE"/>
                </a:solidFill>
                <a:latin typeface="Roboto" pitchFamily="2" charset="0"/>
              </a:rPr>
              <a:t>TECHNICZNIE - jak złożyć wniosek?</a:t>
            </a:r>
          </a:p>
        </p:txBody>
      </p:sp>
      <p:sp>
        <p:nvSpPr>
          <p:cNvPr id="8" name="pole tekstowe 4"/>
          <p:cNvSpPr txBox="1">
            <a:spLocks noChangeArrowheads="1"/>
          </p:cNvSpPr>
          <p:nvPr/>
        </p:nvSpPr>
        <p:spPr bwMode="auto">
          <a:xfrm>
            <a:off x="1151112" y="1419622"/>
            <a:ext cx="7309320" cy="2616101"/>
          </a:xfrm>
          <a:prstGeom prst="rect">
            <a:avLst/>
          </a:prstGeom>
          <a:noFill/>
          <a:ln w="9525">
            <a:noFill/>
            <a:miter lim="800000"/>
            <a:headEnd/>
            <a:tailEnd/>
          </a:ln>
        </p:spPr>
        <p:txBody>
          <a:bodyPr wrap="square">
            <a:spAutoFit/>
          </a:bodyPr>
          <a:lstStyle/>
          <a:p>
            <a:pPr marL="285750" indent="-285750" algn="just">
              <a:lnSpc>
                <a:spcPct val="200000"/>
              </a:lnSpc>
              <a:buAutoNum type="romanUcPeriod"/>
            </a:pPr>
            <a:r>
              <a:rPr lang="pl-PL" sz="1400" dirty="0">
                <a:cs typeface="Calibri" panose="020F0502020204030204" pitchFamily="34" charset="0"/>
              </a:rPr>
              <a:t>Rejestracja w systemie </a:t>
            </a:r>
            <a:r>
              <a:rPr lang="pl-PL" sz="1400" b="1" dirty="0" err="1">
                <a:cs typeface="Calibri" panose="020F0502020204030204" pitchFamily="34" charset="0"/>
              </a:rPr>
              <a:t>EU_LOGIN</a:t>
            </a:r>
            <a:endParaRPr lang="pl-PL" sz="1400" b="1" dirty="0">
              <a:cs typeface="Calibri" panose="020F0502020204030204" pitchFamily="34" charset="0"/>
            </a:endParaRPr>
          </a:p>
          <a:p>
            <a:pPr marL="285750" indent="-285750" algn="just">
              <a:lnSpc>
                <a:spcPct val="200000"/>
              </a:lnSpc>
              <a:buAutoNum type="romanUcPeriod"/>
            </a:pPr>
            <a:r>
              <a:rPr lang="pl-PL" sz="1400" dirty="0">
                <a:cs typeface="Calibri" panose="020F0502020204030204" pitchFamily="34" charset="0"/>
              </a:rPr>
              <a:t>Rejestracja organizacji </a:t>
            </a:r>
            <a:r>
              <a:rPr lang="pl-PL" sz="1400" dirty="0"/>
              <a:t>w systemie </a:t>
            </a:r>
            <a:r>
              <a:rPr lang="pl-PL" sz="1400" b="1" dirty="0"/>
              <a:t>ORS</a:t>
            </a:r>
            <a:r>
              <a:rPr lang="pl-PL" sz="1400" dirty="0"/>
              <a:t> (</a:t>
            </a:r>
            <a:r>
              <a:rPr lang="pl-PL" sz="1400" dirty="0" err="1"/>
              <a:t>Organisation</a:t>
            </a:r>
            <a:r>
              <a:rPr lang="pl-PL" sz="1400" dirty="0"/>
              <a:t> </a:t>
            </a:r>
            <a:r>
              <a:rPr lang="pl-PL" sz="1400" dirty="0" err="1"/>
              <a:t>Registrations</a:t>
            </a:r>
            <a:r>
              <a:rPr lang="pl-PL" sz="1400" dirty="0"/>
              <a:t> System) i uzyskanie </a:t>
            </a:r>
            <a:r>
              <a:rPr lang="pl-PL" sz="1400" b="1" dirty="0"/>
              <a:t>nr </a:t>
            </a:r>
            <a:r>
              <a:rPr lang="pl-PL" sz="1400" b="1" dirty="0" err="1"/>
              <a:t>OID</a:t>
            </a:r>
            <a:endParaRPr lang="pl-PL" sz="1400" b="1" dirty="0"/>
          </a:p>
          <a:p>
            <a:pPr marL="285750" indent="-285750" algn="just">
              <a:lnSpc>
                <a:spcPct val="200000"/>
              </a:lnSpc>
              <a:buAutoNum type="romanUcPeriod"/>
            </a:pPr>
            <a:r>
              <a:rPr lang="pl-PL" sz="1400" dirty="0"/>
              <a:t>Wypełnienie</a:t>
            </a:r>
            <a:r>
              <a:rPr lang="pl-PL" sz="1400" b="1" dirty="0"/>
              <a:t> formularza wniosku </a:t>
            </a:r>
            <a:r>
              <a:rPr lang="pl-PL" sz="1400" dirty="0"/>
              <a:t>i załączenie </a:t>
            </a:r>
            <a:r>
              <a:rPr lang="pl-PL" sz="1400" b="1" dirty="0" err="1"/>
              <a:t>DoH</a:t>
            </a:r>
            <a:r>
              <a:rPr lang="pl-PL" sz="1400" dirty="0"/>
              <a:t> (</a:t>
            </a:r>
            <a:r>
              <a:rPr lang="pl-PL" sz="1400" dirty="0" err="1"/>
              <a:t>Declaration</a:t>
            </a:r>
            <a:r>
              <a:rPr lang="pl-PL" sz="1400" dirty="0"/>
              <a:t> of </a:t>
            </a:r>
            <a:r>
              <a:rPr lang="pl-PL" sz="1400" dirty="0" err="1"/>
              <a:t>honour</a:t>
            </a:r>
            <a:r>
              <a:rPr lang="pl-PL" sz="1400" dirty="0"/>
              <a:t>)</a:t>
            </a:r>
          </a:p>
          <a:p>
            <a:pPr marL="285750" indent="-285750" algn="just">
              <a:lnSpc>
                <a:spcPct val="200000"/>
              </a:lnSpc>
              <a:buAutoNum type="romanUcPeriod"/>
            </a:pPr>
            <a:r>
              <a:rPr lang="pl-PL" sz="1400" dirty="0"/>
              <a:t>Jeżeli </a:t>
            </a:r>
            <a:r>
              <a:rPr lang="pl-PL" sz="1400" dirty="0" err="1"/>
              <a:t>DoH</a:t>
            </a:r>
            <a:r>
              <a:rPr lang="pl-PL" sz="1400" dirty="0"/>
              <a:t> podpisuje Dyrektor placówki na mocy upoważnienia z Organu Prowadzącego, dodatkowo do wniosku należy załączyć </a:t>
            </a:r>
            <a:r>
              <a:rPr lang="pl-PL" sz="1400" b="1" dirty="0"/>
              <a:t>pełnomocnictwo</a:t>
            </a:r>
          </a:p>
          <a:p>
            <a:pPr marL="285750" indent="-285750" algn="just">
              <a:buAutoNum type="romanUcPeriod"/>
            </a:pPr>
            <a:endParaRPr lang="pl-PL" sz="1200" b="1" dirty="0">
              <a:cs typeface="Calibri" panose="020F0502020204030204" pitchFamily="34" charset="0"/>
            </a:endParaRPr>
          </a:p>
          <a:p>
            <a:pPr marL="285750" indent="-285750" algn="just">
              <a:buAutoNum type="romanUcPeriod"/>
            </a:pPr>
            <a:endParaRPr lang="pl-PL" sz="1200" b="1" dirty="0">
              <a:cs typeface="Calibri" panose="020F0502020204030204" pitchFamily="34" charset="0"/>
            </a:endParaRPr>
          </a:p>
        </p:txBody>
      </p:sp>
    </p:spTree>
    <p:extLst>
      <p:ext uri="{BB962C8B-B14F-4D97-AF65-F5344CB8AC3E}">
        <p14:creationId xmlns:p14="http://schemas.microsoft.com/office/powerpoint/2010/main" val="147691422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ytuł 1"/>
          <p:cNvSpPr txBox="1">
            <a:spLocks/>
          </p:cNvSpPr>
          <p:nvPr/>
        </p:nvSpPr>
        <p:spPr bwMode="auto">
          <a:xfrm>
            <a:off x="434914" y="411510"/>
            <a:ext cx="8367093" cy="357188"/>
          </a:xfrm>
          <a:prstGeom prst="rect">
            <a:avLst/>
          </a:prstGeom>
          <a:noFill/>
          <a:ln w="9525">
            <a:no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pl-PL" sz="1600" b="0" i="0" u="none" strike="noStrike" kern="1200" cap="none" spc="0" normalizeH="0" baseline="0" noProof="0" dirty="0">
              <a:ln>
                <a:noFill/>
              </a:ln>
              <a:solidFill>
                <a:srgbClr val="5EBFBE"/>
              </a:solidFill>
              <a:effectLst/>
              <a:uLnTx/>
              <a:uFillTx/>
              <a:latin typeface="Roboto" pitchFamily="2" charset="0"/>
              <a:ea typeface="+mn-ea"/>
              <a:cs typeface="Arial" charset="0"/>
            </a:endParaRPr>
          </a:p>
        </p:txBody>
      </p:sp>
      <p:sp>
        <p:nvSpPr>
          <p:cNvPr id="7" name="Tytuł 1"/>
          <p:cNvSpPr txBox="1">
            <a:spLocks/>
          </p:cNvSpPr>
          <p:nvPr/>
        </p:nvSpPr>
        <p:spPr>
          <a:xfrm>
            <a:off x="467544" y="681540"/>
            <a:ext cx="8264353" cy="954106"/>
          </a:xfrm>
          <a:prstGeom prst="rect">
            <a:avLst/>
          </a:prstGeom>
        </p:spPr>
        <p:txBody>
          <a:bodyPr vert="horz" lIns="91440" tIns="45720" rIns="91440" bIns="45720" rtlCol="0" anchor="ctr">
            <a:noAutofit/>
          </a:bodyPr>
          <a:lstStyle>
            <a:lvl1pPr algn="l" defTabSz="914400" rtl="0" eaLnBrk="1" latinLnBrk="0" hangingPunct="1">
              <a:spcBef>
                <a:spcPct val="0"/>
              </a:spcBef>
              <a:buNone/>
              <a:defRPr lang="pl-PL" sz="2000" b="1" kern="1200" cap="all" dirty="0">
                <a:solidFill>
                  <a:schemeClr val="accent1"/>
                </a:solidFill>
                <a:latin typeface="Trebuchet MS" pitchFamily="34" charset="0"/>
                <a:ea typeface="+mn-ea"/>
                <a:cs typeface="+mn-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pl-PL" sz="2000" b="1" i="0" u="none" strike="noStrike" kern="1200" cap="all" spc="0" normalizeH="0" baseline="0" noProof="0" dirty="0">
                <a:ln>
                  <a:noFill/>
                </a:ln>
                <a:solidFill>
                  <a:prstClr val="black">
                    <a:lumMod val="65000"/>
                    <a:lumOff val="35000"/>
                  </a:prstClr>
                </a:solidFill>
                <a:effectLst/>
                <a:uLnTx/>
                <a:uFillTx/>
                <a:latin typeface="Calibri"/>
                <a:ea typeface="+mn-ea"/>
                <a:cs typeface="+mn-cs"/>
              </a:rPr>
              <a:t>Nie ma </a:t>
            </a:r>
            <a:r>
              <a:rPr kumimoji="0" lang="pl-PL" sz="2800" b="1" i="0" u="none" strike="noStrike" kern="1200" cap="all" spc="0" normalizeH="0" baseline="0" noProof="0" dirty="0">
                <a:ln>
                  <a:noFill/>
                </a:ln>
                <a:solidFill>
                  <a:prstClr val="black">
                    <a:lumMod val="65000"/>
                    <a:lumOff val="35000"/>
                  </a:prstClr>
                </a:solidFill>
                <a:effectLst/>
                <a:uLnTx/>
                <a:uFillTx/>
                <a:latin typeface="Calibri"/>
                <a:ea typeface="+mn-ea"/>
                <a:cs typeface="+mn-cs"/>
              </a:rPr>
              <a:t>Problemu/potrzeby – </a:t>
            </a:r>
            <a:r>
              <a:rPr kumimoji="0" lang="pl-PL" sz="2400" b="1" i="0" u="none" strike="noStrike" kern="1200" cap="all" spc="0" normalizeH="0" baseline="0" noProof="0" dirty="0">
                <a:ln>
                  <a:noFill/>
                </a:ln>
                <a:solidFill>
                  <a:prstClr val="black">
                    <a:lumMod val="65000"/>
                    <a:lumOff val="35000"/>
                  </a:prstClr>
                </a:solidFill>
                <a:effectLst/>
                <a:uLnTx/>
                <a:uFillTx/>
                <a:latin typeface="Calibri"/>
                <a:ea typeface="+mn-ea"/>
                <a:cs typeface="+mn-cs"/>
              </a:rPr>
              <a:t>nie ma </a:t>
            </a:r>
            <a:r>
              <a:rPr kumimoji="0" lang="pl-PL" sz="2800" b="1" i="0" u="none" strike="noStrike" kern="1200" cap="all" spc="0" normalizeH="0" baseline="0" noProof="0" dirty="0">
                <a:ln>
                  <a:noFill/>
                </a:ln>
                <a:solidFill>
                  <a:prstClr val="black">
                    <a:lumMod val="65000"/>
                    <a:lumOff val="35000"/>
                  </a:prstClr>
                </a:solidFill>
                <a:effectLst/>
                <a:uLnTx/>
                <a:uFillTx/>
                <a:latin typeface="Calibri"/>
                <a:ea typeface="+mn-ea"/>
                <a:cs typeface="+mn-cs"/>
              </a:rPr>
              <a:t>projektu</a:t>
            </a:r>
          </a:p>
        </p:txBody>
      </p:sp>
      <p:graphicFrame>
        <p:nvGraphicFramePr>
          <p:cNvPr id="8" name="Diagram 7"/>
          <p:cNvGraphicFramePr/>
          <p:nvPr/>
        </p:nvGraphicFramePr>
        <p:xfrm>
          <a:off x="292057" y="1075657"/>
          <a:ext cx="8424936" cy="20522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5018378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1"/>
          <p:cNvSpPr txBox="1">
            <a:spLocks/>
          </p:cNvSpPr>
          <p:nvPr/>
        </p:nvSpPr>
        <p:spPr bwMode="auto">
          <a:xfrm>
            <a:off x="467544" y="699542"/>
            <a:ext cx="8367093" cy="357188"/>
          </a:xfrm>
          <a:prstGeom prst="rect">
            <a:avLst/>
          </a:prstGeom>
          <a:noFill/>
          <a:ln w="9525">
            <a:noFill/>
            <a:miter lim="800000"/>
            <a:headEnd/>
            <a:tailEnd/>
          </a:ln>
        </p:spPr>
        <p:txBody>
          <a:bodyPr/>
          <a:lstStyle/>
          <a:p>
            <a:pPr algn="ctr"/>
            <a:r>
              <a:rPr lang="pl-PL" sz="2000" dirty="0">
                <a:solidFill>
                  <a:srgbClr val="5EBFBE"/>
                </a:solidFill>
                <a:latin typeface="Roboto" pitchFamily="2" charset="0"/>
              </a:rPr>
              <a:t>MERYTORYCZNIE - jak napisać dobry wniosek?</a:t>
            </a:r>
          </a:p>
        </p:txBody>
      </p:sp>
      <p:graphicFrame>
        <p:nvGraphicFramePr>
          <p:cNvPr id="6" name="Symbol zastępczy zawartości 6"/>
          <p:cNvGraphicFramePr>
            <a:graphicFrameLocks/>
          </p:cNvGraphicFramePr>
          <p:nvPr>
            <p:extLst>
              <p:ext uri="{D42A27DB-BD31-4B8C-83A1-F6EECF244321}">
                <p14:modId xmlns:p14="http://schemas.microsoft.com/office/powerpoint/2010/main" val="1898587446"/>
              </p:ext>
            </p:extLst>
          </p:nvPr>
        </p:nvGraphicFramePr>
        <p:xfrm>
          <a:off x="-1836713" y="2059403"/>
          <a:ext cx="8136904" cy="5094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Symbol zastępczy zawartości 6"/>
          <p:cNvGraphicFramePr>
            <a:graphicFrameLocks/>
          </p:cNvGraphicFramePr>
          <p:nvPr>
            <p:extLst>
              <p:ext uri="{D42A27DB-BD31-4B8C-83A1-F6EECF244321}">
                <p14:modId xmlns:p14="http://schemas.microsoft.com/office/powerpoint/2010/main" val="1311145787"/>
              </p:ext>
            </p:extLst>
          </p:nvPr>
        </p:nvGraphicFramePr>
        <p:xfrm>
          <a:off x="-1822177" y="2810888"/>
          <a:ext cx="8136904" cy="50428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pSp>
        <p:nvGrpSpPr>
          <p:cNvPr id="10" name="Grupa 9"/>
          <p:cNvGrpSpPr/>
          <p:nvPr/>
        </p:nvGrpSpPr>
        <p:grpSpPr>
          <a:xfrm>
            <a:off x="1187624" y="1274958"/>
            <a:ext cx="2088230" cy="491162"/>
            <a:chOff x="3024336" y="0"/>
            <a:chExt cx="2088230" cy="648072"/>
          </a:xfrm>
          <a:scene3d>
            <a:camera prst="orthographicFront">
              <a:rot lat="0" lon="0" rev="0"/>
            </a:camera>
            <a:lightRig rig="contrasting" dir="t">
              <a:rot lat="0" lon="0" rev="1200000"/>
            </a:lightRig>
          </a:scene3d>
        </p:grpSpPr>
        <p:sp>
          <p:nvSpPr>
            <p:cNvPr id="11" name="Prostokąt zaokrąglony 10"/>
            <p:cNvSpPr/>
            <p:nvPr/>
          </p:nvSpPr>
          <p:spPr>
            <a:xfrm>
              <a:off x="3024336" y="0"/>
              <a:ext cx="2088230" cy="648072"/>
            </a:xfrm>
            <a:prstGeom prst="roundRect">
              <a:avLst/>
            </a:prstGeom>
            <a:gradFill rotWithShape="0">
              <a:gsLst>
                <a:gs pos="1700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solidFill>
                <a:schemeClr val="lt1">
                  <a:hueOff val="0"/>
                  <a:satOff val="0"/>
                  <a:lumOff val="0"/>
                </a:schemeClr>
              </a:solidFill>
            </a:ln>
            <a:sp3d contourW="19050" prstMaterial="metal">
              <a:bevelT w="88900" h="203200"/>
              <a:bevelB w="165100" h="254000"/>
            </a:sp3d>
          </p:spPr>
          <p:style>
            <a:lnRef idx="0">
              <a:scrgbClr r="0" g="0" b="0"/>
            </a:lnRef>
            <a:fillRef idx="1">
              <a:scrgbClr r="0" g="0" b="0"/>
            </a:fillRef>
            <a:effectRef idx="2">
              <a:schemeClr val="accent1">
                <a:hueOff val="0"/>
                <a:satOff val="0"/>
                <a:lumOff val="0"/>
                <a:alphaOff val="0"/>
              </a:schemeClr>
            </a:effectRef>
            <a:fontRef idx="minor">
              <a:schemeClr val="lt1"/>
            </a:fontRef>
          </p:style>
          <p:txBody>
            <a:bodyPr/>
            <a:lstStyle/>
            <a:p>
              <a:endParaRPr lang="pl-PL"/>
            </a:p>
          </p:txBody>
        </p:sp>
        <p:sp>
          <p:nvSpPr>
            <p:cNvPr id="12" name="pole tekstowe 11"/>
            <p:cNvSpPr txBox="1"/>
            <p:nvPr/>
          </p:nvSpPr>
          <p:spPr>
            <a:xfrm>
              <a:off x="3055972" y="31636"/>
              <a:ext cx="2024958" cy="58480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35560" tIns="35560" rIns="35560" bIns="35560" numCol="1" spcCol="1270" anchor="ctr" anchorCtr="0">
              <a:noAutofit/>
            </a:bodyPr>
            <a:lstStyle/>
            <a:p>
              <a:pPr lvl="0" algn="ctr" defTabSz="622300">
                <a:lnSpc>
                  <a:spcPct val="90000"/>
                </a:lnSpc>
                <a:spcBef>
                  <a:spcPct val="0"/>
                </a:spcBef>
                <a:spcAft>
                  <a:spcPct val="35000"/>
                </a:spcAft>
              </a:pPr>
              <a:r>
                <a:rPr lang="pl-PL" sz="1400" b="1" kern="1200" dirty="0">
                  <a:solidFill>
                    <a:schemeClr val="tx1"/>
                  </a:solidFill>
                </a:rPr>
                <a:t>ETAP </a:t>
              </a:r>
              <a:r>
                <a:rPr lang="pl-PL" sz="1400" b="1" dirty="0">
                  <a:solidFill>
                    <a:schemeClr val="tx1"/>
                  </a:solidFill>
                </a:rPr>
                <a:t>I</a:t>
              </a:r>
              <a:endParaRPr lang="pl-PL" sz="1400" b="1" kern="1200" dirty="0">
                <a:solidFill>
                  <a:schemeClr val="tx1"/>
                </a:solidFill>
              </a:endParaRPr>
            </a:p>
            <a:p>
              <a:pPr lvl="0" algn="ctr" defTabSz="622300">
                <a:lnSpc>
                  <a:spcPct val="90000"/>
                </a:lnSpc>
                <a:spcBef>
                  <a:spcPct val="0"/>
                </a:spcBef>
                <a:spcAft>
                  <a:spcPct val="35000"/>
                </a:spcAft>
              </a:pPr>
              <a:r>
                <a:rPr lang="pl-PL" sz="1400" b="1" kern="1200" dirty="0">
                  <a:solidFill>
                    <a:schemeClr val="tx1"/>
                  </a:solidFill>
                </a:rPr>
                <a:t>PLANOWANIE</a:t>
              </a:r>
            </a:p>
          </p:txBody>
        </p:sp>
      </p:grpSp>
      <p:sp>
        <p:nvSpPr>
          <p:cNvPr id="13" name="Strzałka w prawo 12"/>
          <p:cNvSpPr/>
          <p:nvPr/>
        </p:nvSpPr>
        <p:spPr>
          <a:xfrm>
            <a:off x="3549723" y="1312238"/>
            <a:ext cx="720080" cy="453882"/>
          </a:xfrm>
          <a:prstGeom prst="right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4" name="Strzałka w prawo 13"/>
          <p:cNvSpPr/>
          <p:nvPr/>
        </p:nvSpPr>
        <p:spPr>
          <a:xfrm>
            <a:off x="3515526" y="2087210"/>
            <a:ext cx="720080" cy="453882"/>
          </a:xfrm>
          <a:prstGeom prst="right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5" name="Strzałka w prawo 14"/>
          <p:cNvSpPr/>
          <p:nvPr/>
        </p:nvSpPr>
        <p:spPr>
          <a:xfrm>
            <a:off x="3549723" y="3585983"/>
            <a:ext cx="720080" cy="453882"/>
          </a:xfrm>
          <a:prstGeom prst="right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6" name="Prostokąt 15"/>
          <p:cNvSpPr/>
          <p:nvPr/>
        </p:nvSpPr>
        <p:spPr>
          <a:xfrm>
            <a:off x="4545820" y="1088890"/>
            <a:ext cx="4412020" cy="754760"/>
          </a:xfrm>
          <a:prstGeom prst="rect">
            <a:avLst/>
          </a:prstGeom>
          <a:solidFill>
            <a:schemeClr val="bg2"/>
          </a:solidFill>
          <a:ln>
            <a:solidFill>
              <a:schemeClr val="bg1"/>
            </a:solid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pl-PL" sz="1300" dirty="0">
                <a:solidFill>
                  <a:schemeClr val="tx1"/>
                </a:solidFill>
              </a:rPr>
              <a:t>Analiza potrzeb, wyznaczenie celów, określenie efektów uczenia się, sprecyzowanie form działań </a:t>
            </a:r>
            <a:r>
              <a:rPr lang="pl-PL" sz="1300" dirty="0" err="1">
                <a:solidFill>
                  <a:schemeClr val="tx1"/>
                </a:solidFill>
              </a:rPr>
              <a:t>mobilnościowych</a:t>
            </a:r>
            <a:r>
              <a:rPr lang="pl-PL" sz="1300" dirty="0">
                <a:solidFill>
                  <a:schemeClr val="tx1"/>
                </a:solidFill>
              </a:rPr>
              <a:t>, podział zadań, harmonogram działań</a:t>
            </a:r>
          </a:p>
        </p:txBody>
      </p:sp>
      <p:graphicFrame>
        <p:nvGraphicFramePr>
          <p:cNvPr id="18" name="Symbol zastępczy zawartości 6"/>
          <p:cNvGraphicFramePr>
            <a:graphicFrameLocks/>
          </p:cNvGraphicFramePr>
          <p:nvPr>
            <p:extLst>
              <p:ext uri="{D42A27DB-BD31-4B8C-83A1-F6EECF244321}">
                <p14:modId xmlns:p14="http://schemas.microsoft.com/office/powerpoint/2010/main" val="1598624942"/>
              </p:ext>
            </p:extLst>
          </p:nvPr>
        </p:nvGraphicFramePr>
        <p:xfrm>
          <a:off x="723184" y="3557160"/>
          <a:ext cx="3017110" cy="504283"/>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
        <p:nvSpPr>
          <p:cNvPr id="19" name="Strzałka w prawo 18"/>
          <p:cNvSpPr/>
          <p:nvPr/>
        </p:nvSpPr>
        <p:spPr>
          <a:xfrm>
            <a:off x="3515526" y="2814760"/>
            <a:ext cx="720080" cy="453882"/>
          </a:xfrm>
          <a:prstGeom prst="right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0" name="Prostokąt 19"/>
          <p:cNvSpPr/>
          <p:nvPr/>
        </p:nvSpPr>
        <p:spPr>
          <a:xfrm>
            <a:off x="4545820" y="1949864"/>
            <a:ext cx="4412020" cy="834788"/>
          </a:xfrm>
          <a:prstGeom prst="rect">
            <a:avLst/>
          </a:prstGeom>
          <a:solidFill>
            <a:schemeClr val="bg2"/>
          </a:solidFill>
          <a:ln>
            <a:solidFill>
              <a:schemeClr val="bg1"/>
            </a:solid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pl-PL" sz="1300" dirty="0">
                <a:solidFill>
                  <a:schemeClr val="tx1"/>
                </a:solidFill>
              </a:rPr>
              <a:t>praktyczne ustalenia, proces rekrutacji uczestników mobilności, zawieranie umów z partnerami i uczestnikami, wsparcie językowe, międzykulturowe, edukacyjne dla uczestników przed wyjazdem</a:t>
            </a:r>
          </a:p>
        </p:txBody>
      </p:sp>
      <p:sp>
        <p:nvSpPr>
          <p:cNvPr id="21" name="Prostokąt 20"/>
          <p:cNvSpPr/>
          <p:nvPr/>
        </p:nvSpPr>
        <p:spPr>
          <a:xfrm>
            <a:off x="4559719" y="2871982"/>
            <a:ext cx="4412020" cy="483787"/>
          </a:xfrm>
          <a:prstGeom prst="rect">
            <a:avLst/>
          </a:prstGeom>
          <a:solidFill>
            <a:schemeClr val="bg2"/>
          </a:solidFill>
          <a:ln>
            <a:solidFill>
              <a:schemeClr val="bg1"/>
            </a:solid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l-PL" sz="1300" dirty="0">
                <a:solidFill>
                  <a:schemeClr val="tx1"/>
                </a:solidFill>
              </a:rPr>
              <a:t>działania </a:t>
            </a:r>
            <a:r>
              <a:rPr lang="pl-PL" sz="1300" dirty="0" err="1">
                <a:solidFill>
                  <a:schemeClr val="tx1"/>
                </a:solidFill>
              </a:rPr>
              <a:t>mobilnościowe</a:t>
            </a:r>
            <a:r>
              <a:rPr lang="pl-PL" sz="1300" dirty="0">
                <a:solidFill>
                  <a:schemeClr val="tx1"/>
                </a:solidFill>
              </a:rPr>
              <a:t>, monitoring</a:t>
            </a:r>
          </a:p>
        </p:txBody>
      </p:sp>
      <p:sp>
        <p:nvSpPr>
          <p:cNvPr id="22" name="Prostokąt 21"/>
          <p:cNvSpPr/>
          <p:nvPr/>
        </p:nvSpPr>
        <p:spPr>
          <a:xfrm>
            <a:off x="4516807" y="3416863"/>
            <a:ext cx="4412020" cy="834788"/>
          </a:xfrm>
          <a:prstGeom prst="rect">
            <a:avLst/>
          </a:prstGeom>
          <a:solidFill>
            <a:schemeClr val="bg2"/>
          </a:solidFill>
          <a:ln>
            <a:solidFill>
              <a:schemeClr val="bg1"/>
            </a:solid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pl-PL" sz="1300" dirty="0">
                <a:solidFill>
                  <a:schemeClr val="tx1"/>
                </a:solidFill>
              </a:rPr>
              <a:t>ocena działań, potwierdzenie i formalne uznanie efektów uczenia się, przeprowadzenie procesu upowszechniania </a:t>
            </a:r>
            <a:br>
              <a:rPr lang="pl-PL" sz="1300" dirty="0">
                <a:solidFill>
                  <a:schemeClr val="tx1"/>
                </a:solidFill>
              </a:rPr>
            </a:br>
            <a:r>
              <a:rPr lang="pl-PL" sz="1300" dirty="0">
                <a:solidFill>
                  <a:schemeClr val="tx1"/>
                </a:solidFill>
              </a:rPr>
              <a:t>i wdrażania rezultatów projektu</a:t>
            </a:r>
            <a:endParaRPr lang="pl-PL" sz="1300" b="1" dirty="0">
              <a:solidFill>
                <a:schemeClr val="tx1"/>
              </a:solidFill>
              <a:cs typeface="Calibri" panose="020F0502020204030204" pitchFamily="34" charset="0"/>
            </a:endParaRPr>
          </a:p>
        </p:txBody>
      </p:sp>
    </p:spTree>
    <p:extLst>
      <p:ext uri="{BB962C8B-B14F-4D97-AF65-F5344CB8AC3E}">
        <p14:creationId xmlns:p14="http://schemas.microsoft.com/office/powerpoint/2010/main" val="870057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anim calcmode="lin" valueType="num">
                                      <p:cBhvr>
                                        <p:cTn id="25" dur="1000" fill="hold"/>
                                        <p:tgtEl>
                                          <p:spTgt spid="6"/>
                                        </p:tgtEl>
                                        <p:attrNameLst>
                                          <p:attrName>ppt_x</p:attrName>
                                        </p:attrNameLst>
                                      </p:cBhvr>
                                      <p:tavLst>
                                        <p:tav tm="0">
                                          <p:val>
                                            <p:strVal val="#ppt_x"/>
                                          </p:val>
                                        </p:tav>
                                        <p:tav tm="100000">
                                          <p:val>
                                            <p:strVal val="#ppt_x"/>
                                          </p:val>
                                        </p:tav>
                                      </p:tavLst>
                                    </p:anim>
                                    <p:anim calcmode="lin" valueType="num">
                                      <p:cBhvr>
                                        <p:cTn id="26" dur="1000" fill="hold"/>
                                        <p:tgtEl>
                                          <p:spTgt spid="6"/>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1000"/>
                                        <p:tgtEl>
                                          <p:spTgt spid="14"/>
                                        </p:tgtEl>
                                      </p:cBhvr>
                                    </p:animEffect>
                                    <p:anim calcmode="lin" valueType="num">
                                      <p:cBhvr>
                                        <p:cTn id="30" dur="1000" fill="hold"/>
                                        <p:tgtEl>
                                          <p:spTgt spid="14"/>
                                        </p:tgtEl>
                                        <p:attrNameLst>
                                          <p:attrName>ppt_x</p:attrName>
                                        </p:attrNameLst>
                                      </p:cBhvr>
                                      <p:tavLst>
                                        <p:tav tm="0">
                                          <p:val>
                                            <p:strVal val="#ppt_x"/>
                                          </p:val>
                                        </p:tav>
                                        <p:tav tm="100000">
                                          <p:val>
                                            <p:strVal val="#ppt_x"/>
                                          </p:val>
                                        </p:tav>
                                      </p:tavLst>
                                    </p:anim>
                                    <p:anim calcmode="lin" valueType="num">
                                      <p:cBhvr>
                                        <p:cTn id="31" dur="1000" fill="hold"/>
                                        <p:tgtEl>
                                          <p:spTgt spid="14"/>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1000"/>
                                        <p:tgtEl>
                                          <p:spTgt spid="20"/>
                                        </p:tgtEl>
                                      </p:cBhvr>
                                    </p:animEffect>
                                    <p:anim calcmode="lin" valueType="num">
                                      <p:cBhvr>
                                        <p:cTn id="35" dur="1000" fill="hold"/>
                                        <p:tgtEl>
                                          <p:spTgt spid="20"/>
                                        </p:tgtEl>
                                        <p:attrNameLst>
                                          <p:attrName>ppt_x</p:attrName>
                                        </p:attrNameLst>
                                      </p:cBhvr>
                                      <p:tavLst>
                                        <p:tav tm="0">
                                          <p:val>
                                            <p:strVal val="#ppt_x"/>
                                          </p:val>
                                        </p:tav>
                                        <p:tav tm="100000">
                                          <p:val>
                                            <p:strVal val="#ppt_x"/>
                                          </p:val>
                                        </p:tav>
                                      </p:tavLst>
                                    </p:anim>
                                    <p:anim calcmode="lin" valueType="num">
                                      <p:cBhvr>
                                        <p:cTn id="36"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fade">
                                      <p:cBhvr>
                                        <p:cTn id="41" dur="1000"/>
                                        <p:tgtEl>
                                          <p:spTgt spid="7"/>
                                        </p:tgtEl>
                                      </p:cBhvr>
                                    </p:animEffect>
                                    <p:anim calcmode="lin" valueType="num">
                                      <p:cBhvr>
                                        <p:cTn id="42" dur="1000" fill="hold"/>
                                        <p:tgtEl>
                                          <p:spTgt spid="7"/>
                                        </p:tgtEl>
                                        <p:attrNameLst>
                                          <p:attrName>ppt_x</p:attrName>
                                        </p:attrNameLst>
                                      </p:cBhvr>
                                      <p:tavLst>
                                        <p:tav tm="0">
                                          <p:val>
                                            <p:strVal val="#ppt_x"/>
                                          </p:val>
                                        </p:tav>
                                        <p:tav tm="100000">
                                          <p:val>
                                            <p:strVal val="#ppt_x"/>
                                          </p:val>
                                        </p:tav>
                                      </p:tavLst>
                                    </p:anim>
                                    <p:anim calcmode="lin" valueType="num">
                                      <p:cBhvr>
                                        <p:cTn id="43" dur="1000" fill="hold"/>
                                        <p:tgtEl>
                                          <p:spTgt spid="7"/>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fade">
                                      <p:cBhvr>
                                        <p:cTn id="46" dur="1000"/>
                                        <p:tgtEl>
                                          <p:spTgt spid="19"/>
                                        </p:tgtEl>
                                      </p:cBhvr>
                                    </p:animEffect>
                                    <p:anim calcmode="lin" valueType="num">
                                      <p:cBhvr>
                                        <p:cTn id="47" dur="1000" fill="hold"/>
                                        <p:tgtEl>
                                          <p:spTgt spid="19"/>
                                        </p:tgtEl>
                                        <p:attrNameLst>
                                          <p:attrName>ppt_x</p:attrName>
                                        </p:attrNameLst>
                                      </p:cBhvr>
                                      <p:tavLst>
                                        <p:tav tm="0">
                                          <p:val>
                                            <p:strVal val="#ppt_x"/>
                                          </p:val>
                                        </p:tav>
                                        <p:tav tm="100000">
                                          <p:val>
                                            <p:strVal val="#ppt_x"/>
                                          </p:val>
                                        </p:tav>
                                      </p:tavLst>
                                    </p:anim>
                                    <p:anim calcmode="lin" valueType="num">
                                      <p:cBhvr>
                                        <p:cTn id="48" dur="1000" fill="hold"/>
                                        <p:tgtEl>
                                          <p:spTgt spid="19"/>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fade">
                                      <p:cBhvr>
                                        <p:cTn id="51" dur="1000"/>
                                        <p:tgtEl>
                                          <p:spTgt spid="21"/>
                                        </p:tgtEl>
                                      </p:cBhvr>
                                    </p:animEffect>
                                    <p:anim calcmode="lin" valueType="num">
                                      <p:cBhvr>
                                        <p:cTn id="52" dur="1000" fill="hold"/>
                                        <p:tgtEl>
                                          <p:spTgt spid="21"/>
                                        </p:tgtEl>
                                        <p:attrNameLst>
                                          <p:attrName>ppt_x</p:attrName>
                                        </p:attrNameLst>
                                      </p:cBhvr>
                                      <p:tavLst>
                                        <p:tav tm="0">
                                          <p:val>
                                            <p:strVal val="#ppt_x"/>
                                          </p:val>
                                        </p:tav>
                                        <p:tav tm="100000">
                                          <p:val>
                                            <p:strVal val="#ppt_x"/>
                                          </p:val>
                                        </p:tav>
                                      </p:tavLst>
                                    </p:anim>
                                    <p:anim calcmode="lin" valueType="num">
                                      <p:cBhvr>
                                        <p:cTn id="53"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grpId="0" nodeType="click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fade">
                                      <p:cBhvr>
                                        <p:cTn id="58" dur="1000"/>
                                        <p:tgtEl>
                                          <p:spTgt spid="18"/>
                                        </p:tgtEl>
                                      </p:cBhvr>
                                    </p:animEffect>
                                    <p:anim calcmode="lin" valueType="num">
                                      <p:cBhvr>
                                        <p:cTn id="59" dur="1000" fill="hold"/>
                                        <p:tgtEl>
                                          <p:spTgt spid="18"/>
                                        </p:tgtEl>
                                        <p:attrNameLst>
                                          <p:attrName>ppt_x</p:attrName>
                                        </p:attrNameLst>
                                      </p:cBhvr>
                                      <p:tavLst>
                                        <p:tav tm="0">
                                          <p:val>
                                            <p:strVal val="#ppt_x"/>
                                          </p:val>
                                        </p:tav>
                                        <p:tav tm="100000">
                                          <p:val>
                                            <p:strVal val="#ppt_x"/>
                                          </p:val>
                                        </p:tav>
                                      </p:tavLst>
                                    </p:anim>
                                    <p:anim calcmode="lin" valueType="num">
                                      <p:cBhvr>
                                        <p:cTn id="60" dur="1000" fill="hold"/>
                                        <p:tgtEl>
                                          <p:spTgt spid="18"/>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fade">
                                      <p:cBhvr>
                                        <p:cTn id="63" dur="1000"/>
                                        <p:tgtEl>
                                          <p:spTgt spid="15"/>
                                        </p:tgtEl>
                                      </p:cBhvr>
                                    </p:animEffect>
                                    <p:anim calcmode="lin" valueType="num">
                                      <p:cBhvr>
                                        <p:cTn id="64" dur="1000" fill="hold"/>
                                        <p:tgtEl>
                                          <p:spTgt spid="15"/>
                                        </p:tgtEl>
                                        <p:attrNameLst>
                                          <p:attrName>ppt_x</p:attrName>
                                        </p:attrNameLst>
                                      </p:cBhvr>
                                      <p:tavLst>
                                        <p:tav tm="0">
                                          <p:val>
                                            <p:strVal val="#ppt_x"/>
                                          </p:val>
                                        </p:tav>
                                        <p:tav tm="100000">
                                          <p:val>
                                            <p:strVal val="#ppt_x"/>
                                          </p:val>
                                        </p:tav>
                                      </p:tavLst>
                                    </p:anim>
                                    <p:anim calcmode="lin" valueType="num">
                                      <p:cBhvr>
                                        <p:cTn id="65" dur="1000" fill="hold"/>
                                        <p:tgtEl>
                                          <p:spTgt spid="15"/>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22"/>
                                        </p:tgtEl>
                                        <p:attrNameLst>
                                          <p:attrName>style.visibility</p:attrName>
                                        </p:attrNameLst>
                                      </p:cBhvr>
                                      <p:to>
                                        <p:strVal val="visible"/>
                                      </p:to>
                                    </p:set>
                                    <p:animEffect transition="in" filter="fade">
                                      <p:cBhvr>
                                        <p:cTn id="68" dur="1000"/>
                                        <p:tgtEl>
                                          <p:spTgt spid="22"/>
                                        </p:tgtEl>
                                      </p:cBhvr>
                                    </p:animEffect>
                                    <p:anim calcmode="lin" valueType="num">
                                      <p:cBhvr>
                                        <p:cTn id="69" dur="1000" fill="hold"/>
                                        <p:tgtEl>
                                          <p:spTgt spid="22"/>
                                        </p:tgtEl>
                                        <p:attrNameLst>
                                          <p:attrName>ppt_x</p:attrName>
                                        </p:attrNameLst>
                                      </p:cBhvr>
                                      <p:tavLst>
                                        <p:tav tm="0">
                                          <p:val>
                                            <p:strVal val="#ppt_x"/>
                                          </p:val>
                                        </p:tav>
                                        <p:tav tm="100000">
                                          <p:val>
                                            <p:strVal val="#ppt_x"/>
                                          </p:val>
                                        </p:tav>
                                      </p:tavLst>
                                    </p:anim>
                                    <p:anim calcmode="lin" valueType="num">
                                      <p:cBhvr>
                                        <p:cTn id="70"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Graphic spid="7" grpId="0">
        <p:bldAsOne/>
      </p:bldGraphic>
      <p:bldP spid="13" grpId="0" animBg="1"/>
      <p:bldP spid="14" grpId="0" animBg="1"/>
      <p:bldP spid="15" grpId="0" animBg="1"/>
      <p:bldP spid="16" grpId="0" animBg="1"/>
      <p:bldGraphic spid="18" grpId="0">
        <p:bldAsOne/>
      </p:bldGraphic>
      <p:bldP spid="19" grpId="0" animBg="1"/>
      <p:bldP spid="20" grpId="0" animBg="1"/>
      <p:bldP spid="21" grpId="0" animBg="1"/>
      <p:bldP spid="22"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DC27013-5A15-4EA9-95A0-D6BF1AF5CFBB}"/>
              </a:ext>
            </a:extLst>
          </p:cNvPr>
          <p:cNvSpPr>
            <a:spLocks noGrp="1"/>
          </p:cNvSpPr>
          <p:nvPr>
            <p:ph type="ctrTitle"/>
          </p:nvPr>
        </p:nvSpPr>
        <p:spPr>
          <a:xfrm>
            <a:off x="685800" y="483519"/>
            <a:ext cx="7772400" cy="504056"/>
          </a:xfrm>
        </p:spPr>
        <p:txBody>
          <a:bodyPr/>
          <a:lstStyle/>
          <a:p>
            <a:r>
              <a:rPr lang="pl-PL" sz="2800" b="1" dirty="0">
                <a:solidFill>
                  <a:schemeClr val="tx2">
                    <a:lumMod val="60000"/>
                    <a:lumOff val="40000"/>
                  </a:schemeClr>
                </a:solidFill>
              </a:rPr>
              <a:t>PROJEKT</a:t>
            </a:r>
          </a:p>
        </p:txBody>
      </p:sp>
      <p:sp>
        <p:nvSpPr>
          <p:cNvPr id="3" name="Podtytuł 2">
            <a:extLst>
              <a:ext uri="{FF2B5EF4-FFF2-40B4-BE49-F238E27FC236}">
                <a16:creationId xmlns:a16="http://schemas.microsoft.com/office/drawing/2014/main" id="{F7D531A4-BB9D-4336-A76D-5314181F1C7D}"/>
              </a:ext>
            </a:extLst>
          </p:cNvPr>
          <p:cNvSpPr>
            <a:spLocks noGrp="1"/>
          </p:cNvSpPr>
          <p:nvPr>
            <p:ph type="subTitle" idx="1"/>
          </p:nvPr>
        </p:nvSpPr>
        <p:spPr>
          <a:xfrm>
            <a:off x="107504" y="1059582"/>
            <a:ext cx="8784976" cy="3240360"/>
          </a:xfrm>
        </p:spPr>
        <p:txBody>
          <a:bodyPr/>
          <a:lstStyle/>
          <a:p>
            <a:r>
              <a:rPr lang="pl-PL" sz="2800" b="1" dirty="0">
                <a:solidFill>
                  <a:schemeClr val="tx1"/>
                </a:solidFill>
              </a:rPr>
              <a:t>Projekt</a:t>
            </a:r>
            <a:r>
              <a:rPr lang="pl-PL" sz="2800" dirty="0">
                <a:solidFill>
                  <a:schemeClr val="tx1"/>
                </a:solidFill>
              </a:rPr>
              <a:t> to zorganizowany i ułożony w czasie ciąg działań, zmierzający do osiągnięcia konkretnego i mierzalnego wyniku, skierowany do wybranych grup odbiorców, wymagający zaangażowania dostępnych nakładów rzeczowych, ludzkich i finansowych. Efektem projektu zawsze jest zmiana niewłaściwej sytuacji na oczekiwaną</a:t>
            </a:r>
          </a:p>
        </p:txBody>
      </p:sp>
    </p:spTree>
    <p:extLst>
      <p:ext uri="{BB962C8B-B14F-4D97-AF65-F5344CB8AC3E}">
        <p14:creationId xmlns:p14="http://schemas.microsoft.com/office/powerpoint/2010/main" val="63572478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DC27013-5A15-4EA9-95A0-D6BF1AF5CFBB}"/>
              </a:ext>
            </a:extLst>
          </p:cNvPr>
          <p:cNvSpPr>
            <a:spLocks noGrp="1"/>
          </p:cNvSpPr>
          <p:nvPr>
            <p:ph type="ctrTitle"/>
          </p:nvPr>
        </p:nvSpPr>
        <p:spPr>
          <a:xfrm>
            <a:off x="685800" y="483519"/>
            <a:ext cx="7772400" cy="504056"/>
          </a:xfrm>
        </p:spPr>
        <p:txBody>
          <a:bodyPr/>
          <a:lstStyle/>
          <a:p>
            <a:r>
              <a:rPr lang="pl-PL" sz="2800" b="1" dirty="0">
                <a:solidFill>
                  <a:schemeClr val="tx2">
                    <a:lumMod val="60000"/>
                    <a:lumOff val="40000"/>
                  </a:schemeClr>
                </a:solidFill>
              </a:rPr>
              <a:t>POTRZEBA</a:t>
            </a:r>
          </a:p>
        </p:txBody>
      </p:sp>
      <p:sp>
        <p:nvSpPr>
          <p:cNvPr id="3" name="Podtytuł 2">
            <a:extLst>
              <a:ext uri="{FF2B5EF4-FFF2-40B4-BE49-F238E27FC236}">
                <a16:creationId xmlns:a16="http://schemas.microsoft.com/office/drawing/2014/main" id="{F7D531A4-BB9D-4336-A76D-5314181F1C7D}"/>
              </a:ext>
            </a:extLst>
          </p:cNvPr>
          <p:cNvSpPr>
            <a:spLocks noGrp="1"/>
          </p:cNvSpPr>
          <p:nvPr>
            <p:ph type="subTitle" idx="1"/>
          </p:nvPr>
        </p:nvSpPr>
        <p:spPr>
          <a:xfrm>
            <a:off x="107504" y="1059582"/>
            <a:ext cx="8784976" cy="3240360"/>
          </a:xfrm>
        </p:spPr>
        <p:txBody>
          <a:bodyPr/>
          <a:lstStyle/>
          <a:p>
            <a:r>
              <a:rPr lang="pl-PL" sz="2000" dirty="0">
                <a:solidFill>
                  <a:schemeClr val="tx1"/>
                </a:solidFill>
              </a:rPr>
              <a:t>W formularzu wniosku o projekt Erasmusa+ należy przedstawić potrzeby placówki oraz uzasadnić je obiektywnymi danymi. Potrzeby muszą być oparte na zdiagnozowanych problemach, z którymi boryka się placówka.</a:t>
            </a:r>
          </a:p>
          <a:p>
            <a:endParaRPr lang="pl-PL" sz="2000" dirty="0">
              <a:solidFill>
                <a:schemeClr val="tx1"/>
              </a:solidFill>
            </a:endParaRPr>
          </a:p>
          <a:p>
            <a:r>
              <a:rPr lang="pl-PL" sz="2000" dirty="0">
                <a:solidFill>
                  <a:schemeClr val="tx1"/>
                </a:solidFill>
              </a:rPr>
              <a:t>Planowanie projektu rozpocznij od analizy sytuacji, w jakiej znajduje się Twoja placówka.</a:t>
            </a:r>
          </a:p>
          <a:p>
            <a:pPr marL="171450" indent="-171450" algn="l">
              <a:buFont typeface="Arial" panose="020B0604020202020204" pitchFamily="34" charset="0"/>
              <a:buChar char="•"/>
            </a:pPr>
            <a:r>
              <a:rPr lang="pl-PL" sz="1600" dirty="0">
                <a:solidFill>
                  <a:schemeClr val="tx1"/>
                </a:solidFill>
              </a:rPr>
              <a:t>ustal, czy rozpoznany problem rzeczywiście istnieje</a:t>
            </a:r>
          </a:p>
          <a:p>
            <a:pPr marL="171450" indent="-171450" algn="l">
              <a:buFont typeface="Arial" panose="020B0604020202020204" pitchFamily="34" charset="0"/>
              <a:buChar char="•"/>
            </a:pPr>
            <a:r>
              <a:rPr lang="pl-PL" sz="1600" dirty="0">
                <a:solidFill>
                  <a:schemeClr val="tx1"/>
                </a:solidFill>
              </a:rPr>
              <a:t>jakie są przyczyny rozważanej sytuacji, dlaczego dany problem istnieje</a:t>
            </a:r>
          </a:p>
        </p:txBody>
      </p:sp>
    </p:spTree>
    <p:extLst>
      <p:ext uri="{BB962C8B-B14F-4D97-AF65-F5344CB8AC3E}">
        <p14:creationId xmlns:p14="http://schemas.microsoft.com/office/powerpoint/2010/main" val="136337469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899592" y="483519"/>
            <a:ext cx="6872808" cy="576063"/>
          </a:xfrm>
        </p:spPr>
        <p:txBody>
          <a:bodyPr/>
          <a:lstStyle/>
          <a:p>
            <a:r>
              <a:rPr lang="pl-PL" sz="3600" b="1" dirty="0">
                <a:solidFill>
                  <a:srgbClr val="007FC8"/>
                </a:solidFill>
                <a:latin typeface="Roboto" pitchFamily="2" charset="0"/>
                <a:cs typeface="Arial" charset="0"/>
              </a:rPr>
              <a:t>Wyznaczanie celów</a:t>
            </a:r>
          </a:p>
        </p:txBody>
      </p:sp>
      <p:sp>
        <p:nvSpPr>
          <p:cNvPr id="3" name="Podtytuł 2"/>
          <p:cNvSpPr>
            <a:spLocks noGrp="1"/>
          </p:cNvSpPr>
          <p:nvPr>
            <p:ph type="subTitle" idx="1"/>
          </p:nvPr>
        </p:nvSpPr>
        <p:spPr>
          <a:xfrm>
            <a:off x="107504" y="1275606"/>
            <a:ext cx="8280920" cy="2640747"/>
          </a:xfrm>
        </p:spPr>
        <p:txBody>
          <a:bodyPr/>
          <a:lstStyle/>
          <a:p>
            <a:r>
              <a:rPr lang="pl-PL" sz="1400" dirty="0">
                <a:solidFill>
                  <a:schemeClr val="tx1"/>
                </a:solidFill>
              </a:rPr>
              <a:t>Już wiesz, jakie problemy chcesz uwzględnić w projekcie. Nadszedł więc czas na wyobrażenie sobie sytuacji, jaką chcesz zastać po jego zakończeniu. Jest to pierwsza przymiarka do określenia celów projektu.</a:t>
            </a:r>
          </a:p>
          <a:p>
            <a:r>
              <a:rPr lang="pl-PL" sz="1400" dirty="0">
                <a:solidFill>
                  <a:schemeClr val="tx1"/>
                </a:solidFill>
              </a:rPr>
              <a:t>Najczęściej cel jest odwrotnością sytuacji problemowej np.</a:t>
            </a:r>
          </a:p>
          <a:p>
            <a:endParaRPr lang="pl-PL" sz="1400" dirty="0">
              <a:solidFill>
                <a:schemeClr val="tx1"/>
              </a:solidFill>
            </a:endParaRPr>
          </a:p>
          <a:p>
            <a:r>
              <a:rPr lang="pl-PL" sz="1400" dirty="0">
                <a:solidFill>
                  <a:schemeClr val="tx1"/>
                </a:solidFill>
              </a:rPr>
              <a:t>Słabe wyniki nauczania                                                      Dobre wyniki nauczania</a:t>
            </a:r>
          </a:p>
          <a:p>
            <a:endParaRPr lang="pl-PL" sz="1400" dirty="0">
              <a:solidFill>
                <a:schemeClr val="tx1"/>
              </a:solidFill>
            </a:endParaRPr>
          </a:p>
          <a:p>
            <a:r>
              <a:rPr lang="pl-PL" sz="1400" dirty="0">
                <a:solidFill>
                  <a:schemeClr val="tx1"/>
                </a:solidFill>
              </a:rPr>
              <a:t>Zanim przejdziesz do wyznaczania celów, zbierz najważniejsze informacje na temat </a:t>
            </a:r>
          </a:p>
          <a:p>
            <a:r>
              <a:rPr lang="pl-PL" sz="1400" dirty="0">
                <a:solidFill>
                  <a:schemeClr val="tx1"/>
                </a:solidFill>
              </a:rPr>
              <a:t>problemów wybranych do dalszej pracy. Dzięki temu uda Ci się poprawnie wyznaczyć </a:t>
            </a:r>
          </a:p>
          <a:p>
            <a:r>
              <a:rPr lang="pl-PL" sz="1400" dirty="0">
                <a:solidFill>
                  <a:schemeClr val="tx1"/>
                </a:solidFill>
              </a:rPr>
              <a:t>wskaźniki projektu i przygotować wysokiej jakości wniosek o dofinansowanie.</a:t>
            </a:r>
          </a:p>
          <a:p>
            <a:r>
              <a:rPr lang="pl-PL" sz="1400" dirty="0">
                <a:solidFill>
                  <a:schemeClr val="tx1"/>
                </a:solidFill>
              </a:rPr>
              <a:t>Przedstaw konkretne i obiektywne dane na poparcie wybranych problemów</a:t>
            </a:r>
          </a:p>
          <a:p>
            <a:pPr algn="just"/>
            <a:endParaRPr lang="pl-PL" sz="1400" dirty="0">
              <a:solidFill>
                <a:schemeClr val="tx1"/>
              </a:solidFill>
            </a:endParaRPr>
          </a:p>
        </p:txBody>
      </p:sp>
      <p:sp>
        <p:nvSpPr>
          <p:cNvPr id="8" name="Strzałka: w prawo 7">
            <a:extLst>
              <a:ext uri="{FF2B5EF4-FFF2-40B4-BE49-F238E27FC236}">
                <a16:creationId xmlns:a16="http://schemas.microsoft.com/office/drawing/2014/main" id="{82DA4F89-17A8-8EBF-6F18-3F3691BCB607}"/>
              </a:ext>
            </a:extLst>
          </p:cNvPr>
          <p:cNvSpPr/>
          <p:nvPr/>
        </p:nvSpPr>
        <p:spPr>
          <a:xfrm>
            <a:off x="3593592" y="2463737"/>
            <a:ext cx="978408" cy="21602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79711268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539552" y="658143"/>
            <a:ext cx="7772400" cy="1101725"/>
          </a:xfrm>
        </p:spPr>
        <p:txBody>
          <a:bodyPr/>
          <a:lstStyle/>
          <a:p>
            <a:r>
              <a:rPr lang="pl-PL" sz="3600" b="1" dirty="0">
                <a:solidFill>
                  <a:srgbClr val="007FC8"/>
                </a:solidFill>
                <a:latin typeface="Roboto" pitchFamily="2" charset="0"/>
                <a:cs typeface="Arial" charset="0"/>
              </a:rPr>
              <a:t>Zasady wyznaczania celów</a:t>
            </a:r>
          </a:p>
        </p:txBody>
      </p:sp>
      <p:sp>
        <p:nvSpPr>
          <p:cNvPr id="3" name="Podtytuł 2"/>
          <p:cNvSpPr>
            <a:spLocks noGrp="1"/>
          </p:cNvSpPr>
          <p:nvPr>
            <p:ph type="subTitle" idx="1"/>
          </p:nvPr>
        </p:nvSpPr>
        <p:spPr>
          <a:xfrm>
            <a:off x="539552" y="1419622"/>
            <a:ext cx="2880320" cy="2496731"/>
          </a:xfrm>
        </p:spPr>
        <p:txBody>
          <a:bodyPr/>
          <a:lstStyle/>
          <a:p>
            <a:pPr algn="just"/>
            <a:r>
              <a:rPr lang="pl-PL" sz="1600" b="1" dirty="0">
                <a:solidFill>
                  <a:schemeClr val="tx1"/>
                </a:solidFill>
              </a:rPr>
              <a:t>Wybrany problem</a:t>
            </a:r>
          </a:p>
          <a:p>
            <a:pPr algn="just"/>
            <a:endParaRPr lang="pl-PL" sz="1600" b="1" dirty="0">
              <a:solidFill>
                <a:schemeClr val="tx1"/>
              </a:solidFill>
            </a:endParaRPr>
          </a:p>
          <a:p>
            <a:pPr algn="just"/>
            <a:r>
              <a:rPr lang="pl-PL" sz="1800" dirty="0">
                <a:solidFill>
                  <a:schemeClr val="tx1"/>
                </a:solidFill>
              </a:rPr>
              <a:t>Niewystarczające </a:t>
            </a:r>
          </a:p>
          <a:p>
            <a:pPr algn="just"/>
            <a:r>
              <a:rPr lang="pl-PL" sz="1800" dirty="0">
                <a:solidFill>
                  <a:schemeClr val="tx1"/>
                </a:solidFill>
              </a:rPr>
              <a:t>kompetencje </a:t>
            </a:r>
          </a:p>
          <a:p>
            <a:pPr algn="just"/>
            <a:r>
              <a:rPr lang="pl-PL" sz="1800" dirty="0">
                <a:solidFill>
                  <a:schemeClr val="tx1"/>
                </a:solidFill>
              </a:rPr>
              <a:t>językowe kadry</a:t>
            </a:r>
            <a:r>
              <a:rPr lang="pl-PL" sz="1400" dirty="0">
                <a:solidFill>
                  <a:schemeClr val="tx1"/>
                </a:solidFill>
              </a:rPr>
              <a:t>		</a:t>
            </a:r>
          </a:p>
          <a:p>
            <a:pPr algn="just"/>
            <a:endParaRPr lang="pl-PL" sz="1400" dirty="0">
              <a:solidFill>
                <a:schemeClr val="tx1"/>
              </a:solidFill>
            </a:endParaRPr>
          </a:p>
        </p:txBody>
      </p:sp>
      <p:sp>
        <p:nvSpPr>
          <p:cNvPr id="4" name="Podtytuł 2"/>
          <p:cNvSpPr txBox="1">
            <a:spLocks/>
          </p:cNvSpPr>
          <p:nvPr/>
        </p:nvSpPr>
        <p:spPr>
          <a:xfrm>
            <a:off x="4139952" y="1419622"/>
            <a:ext cx="3744416" cy="2592288"/>
          </a:xfrm>
          <a:prstGeom prst="rect">
            <a:avLst/>
          </a:prstGeom>
        </p:spPr>
        <p:txBody>
          <a:bodyPr/>
          <a:lstStyle>
            <a:lvl1pPr marL="0" indent="0" algn="ctr" rtl="0" eaLnBrk="0" fontAlgn="base" hangingPunct="0">
              <a:spcBef>
                <a:spcPct val="20000"/>
              </a:spcBef>
              <a:spcAft>
                <a:spcPct val="0"/>
              </a:spcAft>
              <a:buFont typeface="Arial" charset="0"/>
              <a:buNone/>
              <a:defRPr sz="3200" kern="1200">
                <a:solidFill>
                  <a:schemeClr val="tx1">
                    <a:tint val="75000"/>
                  </a:schemeClr>
                </a:solidFill>
                <a:latin typeface="+mn-lt"/>
                <a:ea typeface="+mn-ea"/>
                <a:cs typeface="+mn-cs"/>
              </a:defRPr>
            </a:lvl1pPr>
            <a:lvl2pPr marL="457200" indent="0" algn="ctr" rtl="0" eaLnBrk="0" fontAlgn="base" hangingPunct="0">
              <a:spcBef>
                <a:spcPct val="20000"/>
              </a:spcBef>
              <a:spcAft>
                <a:spcPct val="0"/>
              </a:spcAft>
              <a:buFont typeface="Arial" charset="0"/>
              <a:buNone/>
              <a:defRPr sz="2800" kern="1200">
                <a:solidFill>
                  <a:schemeClr val="tx1">
                    <a:tint val="75000"/>
                  </a:schemeClr>
                </a:solidFill>
                <a:latin typeface="+mn-lt"/>
                <a:ea typeface="+mn-ea"/>
                <a:cs typeface="+mn-cs"/>
              </a:defRPr>
            </a:lvl2pPr>
            <a:lvl3pPr marL="914400" indent="0" algn="ctr" rtl="0" eaLnBrk="0" fontAlgn="base" hangingPunct="0">
              <a:spcBef>
                <a:spcPct val="20000"/>
              </a:spcBef>
              <a:spcAft>
                <a:spcPct val="0"/>
              </a:spcAft>
              <a:buFont typeface="Arial" charset="0"/>
              <a:buNone/>
              <a:defRPr sz="2400" kern="1200">
                <a:solidFill>
                  <a:schemeClr val="tx1">
                    <a:tint val="75000"/>
                  </a:schemeClr>
                </a:solidFill>
                <a:latin typeface="+mn-lt"/>
                <a:ea typeface="+mn-ea"/>
                <a:cs typeface="+mn-cs"/>
              </a:defRPr>
            </a:lvl3pPr>
            <a:lvl4pPr marL="1371600" indent="0" algn="ctr" rtl="0" eaLnBrk="0" fontAlgn="base" hangingPunct="0">
              <a:spcBef>
                <a:spcPct val="20000"/>
              </a:spcBef>
              <a:spcAft>
                <a:spcPct val="0"/>
              </a:spcAft>
              <a:buFont typeface="Arial" charset="0"/>
              <a:buNone/>
              <a:defRPr sz="2000" kern="1200">
                <a:solidFill>
                  <a:schemeClr val="tx1">
                    <a:tint val="75000"/>
                  </a:schemeClr>
                </a:solidFill>
                <a:latin typeface="+mn-lt"/>
                <a:ea typeface="+mn-ea"/>
                <a:cs typeface="+mn-cs"/>
              </a:defRPr>
            </a:lvl4pPr>
            <a:lvl5pPr marL="1828800" indent="0" algn="ctr" rtl="0" eaLnBrk="0" fontAlgn="base" hangingPunct="0">
              <a:spcBef>
                <a:spcPct val="20000"/>
              </a:spcBef>
              <a:spcAft>
                <a:spcPct val="0"/>
              </a:spcAft>
              <a:buFont typeface="Arial"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0" marR="0" lvl="0" indent="0" algn="just" defTabSz="914400" rtl="0" eaLnBrk="0" fontAlgn="base" latinLnBrk="0" hangingPunct="0">
              <a:lnSpc>
                <a:spcPct val="100000"/>
              </a:lnSpc>
              <a:spcBef>
                <a:spcPct val="20000"/>
              </a:spcBef>
              <a:spcAft>
                <a:spcPct val="0"/>
              </a:spcAft>
              <a:buClrTx/>
              <a:buSzTx/>
              <a:buFont typeface="Arial" charset="0"/>
              <a:buNone/>
              <a:tabLst/>
              <a:defRPr/>
            </a:pPr>
            <a:r>
              <a:rPr kumimoji="0" lang="pl-PL" sz="1600" b="1" i="0" u="none" strike="noStrike" kern="1200" cap="none" spc="0" normalizeH="0" baseline="0" noProof="0" dirty="0">
                <a:ln>
                  <a:noFill/>
                </a:ln>
                <a:solidFill>
                  <a:prstClr val="black"/>
                </a:solidFill>
                <a:effectLst/>
                <a:uLnTx/>
                <a:uFillTx/>
                <a:latin typeface="Calibri"/>
                <a:ea typeface="+mn-ea"/>
                <a:cs typeface="+mn-cs"/>
              </a:rPr>
              <a:t>Przykładowe uzasadnienie</a:t>
            </a:r>
          </a:p>
          <a:p>
            <a:pPr marL="0" marR="0" lvl="0" indent="0" algn="just" defTabSz="914400" rtl="0" eaLnBrk="0" fontAlgn="base" latinLnBrk="0" hangingPunct="0">
              <a:lnSpc>
                <a:spcPct val="100000"/>
              </a:lnSpc>
              <a:spcBef>
                <a:spcPct val="20000"/>
              </a:spcBef>
              <a:spcAft>
                <a:spcPct val="0"/>
              </a:spcAft>
              <a:buClrTx/>
              <a:buSzTx/>
              <a:buFont typeface="Arial" charset="0"/>
              <a:buNone/>
              <a:tabLst/>
              <a:defRPr/>
            </a:pPr>
            <a:r>
              <a:rPr kumimoji="0" lang="pl-PL" sz="1200" b="0" i="0" u="none" strike="noStrike" kern="1200" cap="none" spc="0" normalizeH="0" baseline="0" noProof="0" dirty="0">
                <a:ln>
                  <a:noFill/>
                </a:ln>
                <a:solidFill>
                  <a:prstClr val="black"/>
                </a:solidFill>
                <a:effectLst/>
                <a:uLnTx/>
                <a:uFillTx/>
                <a:latin typeface="Calibri"/>
                <a:ea typeface="+mn-ea"/>
                <a:cs typeface="+mn-cs"/>
              </a:rPr>
              <a:t>Wśród 50 pracowników szkoły tylko jedna osoba zna                j. angielski na poziomie C2 (jest to nauczycielka tego języka). Umiejętności pozostałych osób: 30 osób na poziomie A1, 14 osób na poziomie A2,  9 osób na poziomie B1,  6 osób nie posługuje się językiem angielskim. Dodatkowo nauczyciele wskazują na brak kontaktu z j. angielskim (64% kadry), dużą barierę lub obawę przed kontaktem w tym języku zgłasza 70% pracowników. </a:t>
            </a:r>
          </a:p>
          <a:p>
            <a:pPr marL="0" marR="0" lvl="0" indent="0" algn="just" defTabSz="914400" rtl="0" eaLnBrk="0" fontAlgn="base" latinLnBrk="0" hangingPunct="0">
              <a:lnSpc>
                <a:spcPct val="100000"/>
              </a:lnSpc>
              <a:spcBef>
                <a:spcPct val="20000"/>
              </a:spcBef>
              <a:spcAft>
                <a:spcPct val="0"/>
              </a:spcAft>
              <a:buClrTx/>
              <a:buSzTx/>
              <a:buFont typeface="Arial" charset="0"/>
              <a:buNone/>
              <a:tabLst/>
              <a:defRPr/>
            </a:pPr>
            <a:r>
              <a:rPr kumimoji="0" lang="pl-PL" sz="1200" b="0" i="0" u="none" strike="noStrike" kern="1200" cap="none" spc="0" normalizeH="0" baseline="0" noProof="0" dirty="0">
                <a:ln>
                  <a:noFill/>
                </a:ln>
                <a:solidFill>
                  <a:prstClr val="black"/>
                </a:solidFill>
                <a:effectLst/>
                <a:uLnTx/>
                <a:uFillTx/>
                <a:latin typeface="Calibri"/>
                <a:ea typeface="+mn-ea"/>
                <a:cs typeface="+mn-cs"/>
              </a:rPr>
              <a:t>Analizę przeprowadzono podczas posiedzenia rady pedagogicznej w dniu…</a:t>
            </a:r>
          </a:p>
          <a:p>
            <a:pPr marL="342900" marR="0" lvl="0" indent="-342900" algn="just" defTabSz="914400" rtl="0" eaLnBrk="0" fontAlgn="base" latinLnBrk="0" hangingPunct="0">
              <a:lnSpc>
                <a:spcPct val="100000"/>
              </a:lnSpc>
              <a:spcBef>
                <a:spcPct val="20000"/>
              </a:spcBef>
              <a:spcAft>
                <a:spcPct val="0"/>
              </a:spcAft>
              <a:buClrTx/>
              <a:buSzTx/>
              <a:buFont typeface="Arial" charset="0"/>
              <a:buAutoNum type="arabicPeriod"/>
              <a:tabLst/>
              <a:defRPr/>
            </a:pPr>
            <a:endParaRPr kumimoji="0" lang="pl-PL" sz="14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7620244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DC27013-5A15-4EA9-95A0-D6BF1AF5CFBB}"/>
              </a:ext>
            </a:extLst>
          </p:cNvPr>
          <p:cNvSpPr>
            <a:spLocks noGrp="1"/>
          </p:cNvSpPr>
          <p:nvPr>
            <p:ph type="ctrTitle"/>
          </p:nvPr>
        </p:nvSpPr>
        <p:spPr>
          <a:xfrm>
            <a:off x="685800" y="483519"/>
            <a:ext cx="7772400" cy="504056"/>
          </a:xfrm>
        </p:spPr>
        <p:txBody>
          <a:bodyPr/>
          <a:lstStyle/>
          <a:p>
            <a:r>
              <a:rPr lang="pl-PL" sz="2800" b="1" dirty="0">
                <a:solidFill>
                  <a:schemeClr val="tx2">
                    <a:lumMod val="60000"/>
                    <a:lumOff val="40000"/>
                  </a:schemeClr>
                </a:solidFill>
              </a:rPr>
              <a:t>Zasady wyznaczania celów</a:t>
            </a:r>
          </a:p>
        </p:txBody>
      </p:sp>
      <p:sp>
        <p:nvSpPr>
          <p:cNvPr id="3" name="Podtytuł 2">
            <a:extLst>
              <a:ext uri="{FF2B5EF4-FFF2-40B4-BE49-F238E27FC236}">
                <a16:creationId xmlns:a16="http://schemas.microsoft.com/office/drawing/2014/main" id="{F7D531A4-BB9D-4336-A76D-5314181F1C7D}"/>
              </a:ext>
            </a:extLst>
          </p:cNvPr>
          <p:cNvSpPr>
            <a:spLocks noGrp="1"/>
          </p:cNvSpPr>
          <p:nvPr>
            <p:ph type="subTitle" idx="1"/>
          </p:nvPr>
        </p:nvSpPr>
        <p:spPr>
          <a:xfrm>
            <a:off x="107504" y="1059582"/>
            <a:ext cx="8784976" cy="3240360"/>
          </a:xfrm>
        </p:spPr>
        <p:txBody>
          <a:bodyPr/>
          <a:lstStyle/>
          <a:p>
            <a:pPr algn="just"/>
            <a:r>
              <a:rPr lang="pl-PL" sz="1800" dirty="0">
                <a:solidFill>
                  <a:schemeClr val="tx1"/>
                </a:solidFill>
              </a:rPr>
              <a:t>Cele nieprecyzyjne są trudniejsze do osiągnięcia. Jeśli nie wyobrazisz sobie dokładnie tego, do czego dążysz, to trudno Ci będzie na bieżąco oceniać, czy zmierzasz we właściwym kierunku, lub dostrzegać pojawiające się utrudnienia i utrzymywać silną motywację do działania. Jeśli cele nie określają jasno oczekiwanej sytuacji, to niemożliwa będzie także trafna ocena skutków Twoich działań zarówno w trakcie ich realizacji, jak i po zakończeniu prac.</a:t>
            </a:r>
          </a:p>
          <a:p>
            <a:pPr algn="just"/>
            <a:r>
              <a:rPr lang="pl-PL" sz="1800" dirty="0">
                <a:solidFill>
                  <a:schemeClr val="tx1"/>
                </a:solidFill>
              </a:rPr>
              <a:t>Dlatego następnym, bardzo ważnym krokiem będzie zredagowanie celów zgodnie z zasadą SMART. </a:t>
            </a:r>
          </a:p>
          <a:p>
            <a:pPr algn="just"/>
            <a:r>
              <a:rPr lang="pl-PL" sz="1800" dirty="0">
                <a:solidFill>
                  <a:schemeClr val="tx1"/>
                </a:solidFill>
              </a:rPr>
              <a:t>Pozwoli to zainteresowanym stronom właściwie zrozumieć zaplanowane działania oraz ich oczekiwany wpływ na bliższe i dalsze grono interesariuszy.</a:t>
            </a:r>
          </a:p>
        </p:txBody>
      </p:sp>
    </p:spTree>
    <p:extLst>
      <p:ext uri="{BB962C8B-B14F-4D97-AF65-F5344CB8AC3E}">
        <p14:creationId xmlns:p14="http://schemas.microsoft.com/office/powerpoint/2010/main" val="261654638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CC3A3724-FC17-4E11-97C5-57AE13277DCF}"/>
              </a:ext>
            </a:extLst>
          </p:cNvPr>
          <p:cNvGraphicFramePr>
            <a:graphicFrameLocks noGrp="1"/>
          </p:cNvGraphicFramePr>
          <p:nvPr>
            <p:extLst/>
          </p:nvPr>
        </p:nvGraphicFramePr>
        <p:xfrm>
          <a:off x="89756" y="3167285"/>
          <a:ext cx="8964488" cy="1947672"/>
        </p:xfrm>
        <a:graphic>
          <a:graphicData uri="http://schemas.openxmlformats.org/drawingml/2006/table">
            <a:tbl>
              <a:tblPr firstRow="1" firstCol="1" lastRow="1" lastCol="1" bandRow="1" bandCol="1">
                <a:tableStyleId>{5C22544A-7EE6-4342-B048-85BDC9FD1C3A}</a:tableStyleId>
              </a:tblPr>
              <a:tblGrid>
                <a:gridCol w="1748342">
                  <a:extLst>
                    <a:ext uri="{9D8B030D-6E8A-4147-A177-3AD203B41FA5}">
                      <a16:colId xmlns:a16="http://schemas.microsoft.com/office/drawing/2014/main" val="2618307356"/>
                    </a:ext>
                  </a:extLst>
                </a:gridCol>
                <a:gridCol w="1843432">
                  <a:extLst>
                    <a:ext uri="{9D8B030D-6E8A-4147-A177-3AD203B41FA5}">
                      <a16:colId xmlns:a16="http://schemas.microsoft.com/office/drawing/2014/main" val="2574971632"/>
                    </a:ext>
                  </a:extLst>
                </a:gridCol>
                <a:gridCol w="1792490">
                  <a:extLst>
                    <a:ext uri="{9D8B030D-6E8A-4147-A177-3AD203B41FA5}">
                      <a16:colId xmlns:a16="http://schemas.microsoft.com/office/drawing/2014/main" val="3408320452"/>
                    </a:ext>
                  </a:extLst>
                </a:gridCol>
                <a:gridCol w="1869921">
                  <a:extLst>
                    <a:ext uri="{9D8B030D-6E8A-4147-A177-3AD203B41FA5}">
                      <a16:colId xmlns:a16="http://schemas.microsoft.com/office/drawing/2014/main" val="2259147163"/>
                    </a:ext>
                  </a:extLst>
                </a:gridCol>
                <a:gridCol w="1710303">
                  <a:extLst>
                    <a:ext uri="{9D8B030D-6E8A-4147-A177-3AD203B41FA5}">
                      <a16:colId xmlns:a16="http://schemas.microsoft.com/office/drawing/2014/main" val="3684022261"/>
                    </a:ext>
                  </a:extLst>
                </a:gridCol>
              </a:tblGrid>
              <a:tr h="454152">
                <a:tc>
                  <a:txBody>
                    <a:bodyPr/>
                    <a:lstStyle/>
                    <a:p>
                      <a:pPr marL="66040" algn="l">
                        <a:lnSpc>
                          <a:spcPts val="1900"/>
                        </a:lnSpc>
                        <a:spcBef>
                          <a:spcPts val="205"/>
                        </a:spcBef>
                        <a:spcAft>
                          <a:spcPts val="0"/>
                        </a:spcAft>
                      </a:pPr>
                      <a:r>
                        <a:rPr lang="pl-PL" sz="1400" dirty="0">
                          <a:effectLst/>
                        </a:rPr>
                        <a:t>SK0NKRETYZ0WANY</a:t>
                      </a:r>
                      <a:endParaRPr lang="pl-PL" sz="14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33020" marR="82550" algn="ctr">
                        <a:lnSpc>
                          <a:spcPts val="1900"/>
                        </a:lnSpc>
                        <a:spcBef>
                          <a:spcPts val="205"/>
                        </a:spcBef>
                        <a:spcAft>
                          <a:spcPts val="0"/>
                        </a:spcAft>
                      </a:pPr>
                      <a:r>
                        <a:rPr lang="pl-PL" sz="1600" dirty="0">
                          <a:effectLst/>
                        </a:rPr>
                        <a:t>MIERZALNY</a:t>
                      </a:r>
                      <a:endParaRPr lang="pl-PL" sz="10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58420" marR="74295" algn="ctr">
                        <a:lnSpc>
                          <a:spcPts val="1900"/>
                        </a:lnSpc>
                        <a:spcBef>
                          <a:spcPts val="205"/>
                        </a:spcBef>
                        <a:spcAft>
                          <a:spcPts val="0"/>
                        </a:spcAft>
                      </a:pPr>
                      <a:r>
                        <a:rPr lang="pl-PL" sz="1600" dirty="0">
                          <a:effectLst/>
                        </a:rPr>
                        <a:t>ATRAKCYJNY</a:t>
                      </a:r>
                      <a:endParaRPr lang="pl-PL" sz="10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62230" marR="71120" algn="ctr">
                        <a:lnSpc>
                          <a:spcPts val="1900"/>
                        </a:lnSpc>
                        <a:spcBef>
                          <a:spcPts val="205"/>
                        </a:spcBef>
                        <a:spcAft>
                          <a:spcPts val="0"/>
                        </a:spcAft>
                      </a:pPr>
                      <a:r>
                        <a:rPr lang="pl-PL" sz="1600" dirty="0">
                          <a:effectLst/>
                        </a:rPr>
                        <a:t>RZECZYWISTY</a:t>
                      </a:r>
                      <a:endParaRPr lang="pl-PL" sz="10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100965" marR="29210" algn="ctr">
                        <a:lnSpc>
                          <a:spcPts val="1900"/>
                        </a:lnSpc>
                        <a:spcBef>
                          <a:spcPts val="205"/>
                        </a:spcBef>
                        <a:spcAft>
                          <a:spcPts val="0"/>
                        </a:spcAft>
                      </a:pPr>
                      <a:r>
                        <a:rPr lang="pl-PL" sz="1600" dirty="0">
                          <a:effectLst/>
                        </a:rPr>
                        <a:t>TERMINOWYY</a:t>
                      </a:r>
                      <a:endParaRPr lang="pl-PL" sz="10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2842258253"/>
                  </a:ext>
                </a:extLst>
              </a:tr>
              <a:tr h="1285368">
                <a:tc>
                  <a:txBody>
                    <a:bodyPr/>
                    <a:lstStyle/>
                    <a:p>
                      <a:pPr marL="31750" algn="l">
                        <a:spcBef>
                          <a:spcPts val="400"/>
                        </a:spcBef>
                        <a:spcAft>
                          <a:spcPts val="0"/>
                        </a:spcAft>
                      </a:pPr>
                      <a:r>
                        <a:rPr lang="pl-PL" sz="1400" b="1" kern="1200" dirty="0">
                          <a:solidFill>
                            <a:schemeClr val="lt1"/>
                          </a:solidFill>
                          <a:effectLst/>
                          <a:latin typeface="+mn-lt"/>
                          <a:ea typeface="+mn-ea"/>
                          <a:cs typeface="+mn-cs"/>
                        </a:rPr>
                        <a:t>Wyznacz prosty i konkretny cel. Bądź precyzyjny.</a:t>
                      </a:r>
                    </a:p>
                    <a:p>
                      <a:pPr marL="31750" algn="l">
                        <a:spcBef>
                          <a:spcPts val="400"/>
                        </a:spcBef>
                        <a:spcAft>
                          <a:spcPts val="0"/>
                        </a:spcAft>
                      </a:pPr>
                      <a:r>
                        <a:rPr lang="pl-PL" sz="1400" b="1" kern="1200" dirty="0">
                          <a:solidFill>
                            <a:schemeClr val="lt1"/>
                          </a:solidFill>
                          <a:effectLst/>
                          <a:latin typeface="+mn-lt"/>
                          <a:ea typeface="+mn-ea"/>
                          <a:cs typeface="+mn-cs"/>
                        </a:rPr>
                        <a:t>Co chcesz osiągnąć?</a:t>
                      </a:r>
                    </a:p>
                    <a:p>
                      <a:pPr marL="31750" algn="l">
                        <a:spcBef>
                          <a:spcPts val="400"/>
                        </a:spcBef>
                        <a:spcAft>
                          <a:spcPts val="0"/>
                        </a:spcAft>
                      </a:pPr>
                      <a:r>
                        <a:rPr lang="pl-PL" sz="1400" b="1" kern="1200" dirty="0">
                          <a:solidFill>
                            <a:schemeClr val="lt1"/>
                          </a:solidFill>
                          <a:effectLst/>
                          <a:latin typeface="+mn-lt"/>
                          <a:ea typeface="+mn-ea"/>
                          <a:cs typeface="+mn-cs"/>
                        </a:rPr>
                        <a:t>Jaki rezultat będzie idealny dla Ciebie?</a:t>
                      </a:r>
                    </a:p>
                  </a:txBody>
                  <a:tcPr marL="0" marR="0" marT="0" marB="0"/>
                </a:tc>
                <a:tc>
                  <a:txBody>
                    <a:bodyPr/>
                    <a:lstStyle/>
                    <a:p>
                      <a:pPr marL="57785" marR="81915" algn="ctr">
                        <a:spcBef>
                          <a:spcPts val="400"/>
                        </a:spcBef>
                        <a:spcAft>
                          <a:spcPts val="0"/>
                        </a:spcAft>
                      </a:pPr>
                      <a:r>
                        <a:rPr lang="pl-PL" sz="1400" b="1" kern="1200" dirty="0">
                          <a:solidFill>
                            <a:schemeClr val="lt1"/>
                          </a:solidFill>
                          <a:effectLst/>
                          <a:latin typeface="+mn-lt"/>
                          <a:ea typeface="+mn-ea"/>
                          <a:cs typeface="+mn-cs"/>
                        </a:rPr>
                        <a:t>Dodaj wskaźniki możliwe do zmierzenia postępu np.: pożądany liczbowy efekt. Jak ma wyglądać sytuacja po osiągnięciu celu?</a:t>
                      </a:r>
                    </a:p>
                  </a:txBody>
                  <a:tcPr marL="0" marR="0" marT="0" marB="0"/>
                </a:tc>
                <a:tc>
                  <a:txBody>
                    <a:bodyPr/>
                    <a:lstStyle/>
                    <a:p>
                      <a:pPr marL="78740" marR="71755" algn="ctr">
                        <a:spcBef>
                          <a:spcPts val="400"/>
                        </a:spcBef>
                        <a:spcAft>
                          <a:spcPts val="0"/>
                        </a:spcAft>
                      </a:pPr>
                      <a:r>
                        <a:rPr lang="pl-PL" sz="1400" b="1" kern="1200" dirty="0">
                          <a:solidFill>
                            <a:schemeClr val="lt1"/>
                          </a:solidFill>
                          <a:effectLst/>
                          <a:latin typeface="+mn-lt"/>
                          <a:ea typeface="+mn-ea"/>
                          <a:cs typeface="+mn-cs"/>
                        </a:rPr>
                        <a:t>Sprawdź, czy Twój cel jest ambitny, atrakcyjny i akceptowalny. Mieści się w granicach Twoich możliwości, motywuje.</a:t>
                      </a:r>
                    </a:p>
                  </a:txBody>
                  <a:tcPr marL="0" marR="0" marT="0" marB="0"/>
                </a:tc>
                <a:tc>
                  <a:txBody>
                    <a:bodyPr/>
                    <a:lstStyle/>
                    <a:p>
                      <a:pPr marL="88265" marR="69850" algn="ctr">
                        <a:spcBef>
                          <a:spcPts val="400"/>
                        </a:spcBef>
                        <a:spcAft>
                          <a:spcPts val="0"/>
                        </a:spcAft>
                      </a:pPr>
                      <a:r>
                        <a:rPr lang="pl-PL" sz="1400" b="1" kern="1200" dirty="0">
                          <a:solidFill>
                            <a:schemeClr val="lt1"/>
                          </a:solidFill>
                          <a:effectLst/>
                          <a:latin typeface="+mn-lt"/>
                          <a:ea typeface="+mn-ea"/>
                          <a:cs typeface="+mn-cs"/>
                        </a:rPr>
                        <a:t>Zadbaj, aby twój cel był realny do zrealizowania. Istotny, oparty na zasobach i spójny z innymi. długoterminowymi celami.</a:t>
                      </a:r>
                    </a:p>
                  </a:txBody>
                  <a:tcPr marL="0" marR="0" marT="0" marB="0"/>
                </a:tc>
                <a:tc>
                  <a:txBody>
                    <a:bodyPr/>
                    <a:lstStyle/>
                    <a:p>
                      <a:pPr marL="124460" marR="29210" algn="ctr">
                        <a:spcBef>
                          <a:spcPts val="400"/>
                        </a:spcBef>
                        <a:spcAft>
                          <a:spcPts val="0"/>
                        </a:spcAft>
                      </a:pPr>
                      <a:r>
                        <a:rPr lang="pl-PL" sz="1400" b="1" kern="1200" dirty="0">
                          <a:solidFill>
                            <a:schemeClr val="lt1"/>
                          </a:solidFill>
                          <a:effectLst/>
                          <a:latin typeface="+mn-lt"/>
                          <a:ea typeface="+mn-ea"/>
                          <a:cs typeface="+mn-cs"/>
                        </a:rPr>
                        <a:t>Stwórz perspektywę czasową. Określ rozsądny termin na wykonanie zadania. Kiedy możesz osiągnąć docelowy wynik ?</a:t>
                      </a:r>
                    </a:p>
                  </a:txBody>
                  <a:tcPr marL="0" marR="0" marT="0" marB="0"/>
                </a:tc>
                <a:extLst>
                  <a:ext uri="{0D108BD9-81ED-4DB2-BD59-A6C34878D82A}">
                    <a16:rowId xmlns:a16="http://schemas.microsoft.com/office/drawing/2014/main" val="2371050567"/>
                  </a:ext>
                </a:extLst>
              </a:tr>
            </a:tbl>
          </a:graphicData>
        </a:graphic>
      </p:graphicFrame>
      <p:grpSp>
        <p:nvGrpSpPr>
          <p:cNvPr id="9" name="Grupa 8">
            <a:extLst>
              <a:ext uri="{FF2B5EF4-FFF2-40B4-BE49-F238E27FC236}">
                <a16:creationId xmlns:a16="http://schemas.microsoft.com/office/drawing/2014/main" id="{063FE793-50F0-4C33-A7F4-D0788089B689}"/>
              </a:ext>
            </a:extLst>
          </p:cNvPr>
          <p:cNvGrpSpPr/>
          <p:nvPr/>
        </p:nvGrpSpPr>
        <p:grpSpPr>
          <a:xfrm>
            <a:off x="275950" y="512605"/>
            <a:ext cx="8264370" cy="2515001"/>
            <a:chOff x="275950" y="512605"/>
            <a:chExt cx="8264370" cy="2515001"/>
          </a:xfrm>
        </p:grpSpPr>
        <p:grpSp>
          <p:nvGrpSpPr>
            <p:cNvPr id="14" name="Group 10">
              <a:extLst>
                <a:ext uri="{FF2B5EF4-FFF2-40B4-BE49-F238E27FC236}">
                  <a16:creationId xmlns:a16="http://schemas.microsoft.com/office/drawing/2014/main" id="{CE3889E3-4523-4F1C-9A1C-17CFB8C4E51E}"/>
                </a:ext>
              </a:extLst>
            </p:cNvPr>
            <p:cNvGrpSpPr>
              <a:grpSpLocks/>
            </p:cNvGrpSpPr>
            <p:nvPr/>
          </p:nvGrpSpPr>
          <p:grpSpPr bwMode="auto">
            <a:xfrm>
              <a:off x="6400170" y="2133476"/>
              <a:ext cx="463550" cy="670560"/>
              <a:chOff x="9244" y="777"/>
              <a:chExt cx="730" cy="1057"/>
            </a:xfrm>
          </p:grpSpPr>
          <p:pic>
            <p:nvPicPr>
              <p:cNvPr id="15" name="Picture 13">
                <a:extLst>
                  <a:ext uri="{FF2B5EF4-FFF2-40B4-BE49-F238E27FC236}">
                    <a16:creationId xmlns:a16="http://schemas.microsoft.com/office/drawing/2014/main" id="{1F29B093-FB10-42E7-BE05-8970B9FA831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44" y="1262"/>
                <a:ext cx="730" cy="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2">
                <a:extLst>
                  <a:ext uri="{FF2B5EF4-FFF2-40B4-BE49-F238E27FC236}">
                    <a16:creationId xmlns:a16="http://schemas.microsoft.com/office/drawing/2014/main" id="{42357EF9-DDF3-462A-949B-714B4072266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244" y="777"/>
                <a:ext cx="730" cy="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061" name="image9.jpeg">
              <a:extLst>
                <a:ext uri="{FF2B5EF4-FFF2-40B4-BE49-F238E27FC236}">
                  <a16:creationId xmlns:a16="http://schemas.microsoft.com/office/drawing/2014/main" id="{7630F85B-09F2-4A0D-B148-12C0DD1C4D3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75950" y="725172"/>
              <a:ext cx="1158875" cy="2081212"/>
            </a:xfrm>
            <a:prstGeom prst="rect">
              <a:avLst/>
            </a:prstGeom>
            <a:noFill/>
            <a:extLst>
              <a:ext uri="{909E8E84-426E-40DD-AFC4-6F175D3DCCD1}">
                <a14:hiddenFill xmlns:a14="http://schemas.microsoft.com/office/drawing/2010/main">
                  <a:solidFill>
                    <a:srgbClr val="FFFFFF"/>
                  </a:solidFill>
                </a14:hiddenFill>
              </a:ext>
            </a:extLst>
          </p:spPr>
        </p:pic>
        <p:pic>
          <p:nvPicPr>
            <p:cNvPr id="2049" name="image10.png">
              <a:extLst>
                <a:ext uri="{FF2B5EF4-FFF2-40B4-BE49-F238E27FC236}">
                  <a16:creationId xmlns:a16="http://schemas.microsoft.com/office/drawing/2014/main" id="{6DEE11B0-2D73-44E0-9718-719BA3D57202}"/>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75035" y="2136459"/>
              <a:ext cx="407988" cy="669925"/>
            </a:xfrm>
            <a:prstGeom prst="rect">
              <a:avLst/>
            </a:prstGeom>
            <a:noFill/>
            <a:extLst>
              <a:ext uri="{909E8E84-426E-40DD-AFC4-6F175D3DCCD1}">
                <a14:hiddenFill xmlns:a14="http://schemas.microsoft.com/office/drawing/2010/main">
                  <a:solidFill>
                    <a:srgbClr val="FFFFFF"/>
                  </a:solidFill>
                </a14:hiddenFill>
              </a:ext>
            </a:extLst>
          </p:spPr>
        </p:pic>
        <p:pic>
          <p:nvPicPr>
            <p:cNvPr id="2060" name="image11.png">
              <a:extLst>
                <a:ext uri="{FF2B5EF4-FFF2-40B4-BE49-F238E27FC236}">
                  <a16:creationId xmlns:a16="http://schemas.microsoft.com/office/drawing/2014/main" id="{9754392D-260B-4DF7-A1B7-070738958F7D}"/>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792530" y="512605"/>
              <a:ext cx="1158875" cy="1804988"/>
            </a:xfrm>
            <a:prstGeom prst="rect">
              <a:avLst/>
            </a:prstGeom>
            <a:noFill/>
            <a:extLst>
              <a:ext uri="{909E8E84-426E-40DD-AFC4-6F175D3DCCD1}">
                <a14:hiddenFill xmlns:a14="http://schemas.microsoft.com/office/drawing/2010/main">
                  <a:solidFill>
                    <a:srgbClr val="FFFFFF"/>
                  </a:solidFill>
                </a14:hiddenFill>
              </a:ext>
            </a:extLst>
          </p:spPr>
        </p:pic>
        <p:pic>
          <p:nvPicPr>
            <p:cNvPr id="2050" name="image12.png">
              <a:extLst>
                <a:ext uri="{FF2B5EF4-FFF2-40B4-BE49-F238E27FC236}">
                  <a16:creationId xmlns:a16="http://schemas.microsoft.com/office/drawing/2014/main" id="{05781F9A-6739-4CBA-BA5C-8312BADF9FF2}"/>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691533" y="1978711"/>
              <a:ext cx="536575" cy="663575"/>
            </a:xfrm>
            <a:prstGeom prst="rect">
              <a:avLst/>
            </a:prstGeom>
            <a:noFill/>
            <a:extLst>
              <a:ext uri="{909E8E84-426E-40DD-AFC4-6F175D3DCCD1}">
                <a14:hiddenFill xmlns:a14="http://schemas.microsoft.com/office/drawing/2010/main">
                  <a:solidFill>
                    <a:srgbClr val="FFFFFF"/>
                  </a:solidFill>
                </a14:hiddenFill>
              </a:ext>
            </a:extLst>
          </p:spPr>
        </p:pic>
        <p:pic>
          <p:nvPicPr>
            <p:cNvPr id="2059" name="image13.png">
              <a:extLst>
                <a:ext uri="{FF2B5EF4-FFF2-40B4-BE49-F238E27FC236}">
                  <a16:creationId xmlns:a16="http://schemas.microsoft.com/office/drawing/2014/main" id="{07B061BC-815A-4F30-8167-8F127E30BAC6}"/>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495951" y="940044"/>
              <a:ext cx="1165225" cy="2087562"/>
            </a:xfrm>
            <a:prstGeom prst="rect">
              <a:avLst/>
            </a:prstGeom>
            <a:noFill/>
            <a:extLst>
              <a:ext uri="{909E8E84-426E-40DD-AFC4-6F175D3DCCD1}">
                <a14:hiddenFill xmlns:a14="http://schemas.microsoft.com/office/drawing/2010/main">
                  <a:solidFill>
                    <a:srgbClr val="FFFFFF"/>
                  </a:solidFill>
                </a14:hiddenFill>
              </a:ext>
            </a:extLst>
          </p:spPr>
        </p:pic>
        <p:pic>
          <p:nvPicPr>
            <p:cNvPr id="2051" name="image14.jpeg">
              <a:extLst>
                <a:ext uri="{FF2B5EF4-FFF2-40B4-BE49-F238E27FC236}">
                  <a16:creationId xmlns:a16="http://schemas.microsoft.com/office/drawing/2014/main" id="{E8E3C6CE-D649-4CC3-B610-9576B754FA5F}"/>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395329" y="2355173"/>
              <a:ext cx="450850" cy="646113"/>
            </a:xfrm>
            <a:prstGeom prst="rect">
              <a:avLst/>
            </a:prstGeom>
            <a:noFill/>
            <a:extLst>
              <a:ext uri="{909E8E84-426E-40DD-AFC4-6F175D3DCCD1}">
                <a14:hiddenFill xmlns:a14="http://schemas.microsoft.com/office/drawing/2010/main">
                  <a:solidFill>
                    <a:srgbClr val="FFFFFF"/>
                  </a:solidFill>
                </a14:hiddenFill>
              </a:ext>
            </a:extLst>
          </p:spPr>
        </p:pic>
        <p:pic>
          <p:nvPicPr>
            <p:cNvPr id="2058" name="image15.png">
              <a:extLst>
                <a:ext uri="{FF2B5EF4-FFF2-40B4-BE49-F238E27FC236}">
                  <a16:creationId xmlns:a16="http://schemas.microsoft.com/office/drawing/2014/main" id="{940FBD93-630B-4308-8BFB-5C5DAA7AE915}"/>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168040" y="614632"/>
              <a:ext cx="1168400" cy="1804988"/>
            </a:xfrm>
            <a:prstGeom prst="rect">
              <a:avLst/>
            </a:prstGeom>
            <a:noFill/>
            <a:extLst>
              <a:ext uri="{909E8E84-426E-40DD-AFC4-6F175D3DCCD1}">
                <a14:hiddenFill xmlns:a14="http://schemas.microsoft.com/office/drawing/2010/main">
                  <a:solidFill>
                    <a:srgbClr val="FFFFFF"/>
                  </a:solidFill>
                </a14:hiddenFill>
              </a:ext>
            </a:extLst>
          </p:spPr>
        </p:pic>
        <p:pic>
          <p:nvPicPr>
            <p:cNvPr id="2052" name="image16.png">
              <a:extLst>
                <a:ext uri="{FF2B5EF4-FFF2-40B4-BE49-F238E27FC236}">
                  <a16:creationId xmlns:a16="http://schemas.microsoft.com/office/drawing/2014/main" id="{05ECE354-47E3-4026-BCEF-1FBB4E2F88AB}"/>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203530" y="700373"/>
              <a:ext cx="1174750" cy="2087562"/>
            </a:xfrm>
            <a:prstGeom prst="rect">
              <a:avLst/>
            </a:prstGeom>
            <a:noFill/>
            <a:extLst>
              <a:ext uri="{909E8E84-426E-40DD-AFC4-6F175D3DCCD1}">
                <a14:hiddenFill xmlns:a14="http://schemas.microsoft.com/office/drawing/2010/main">
                  <a:solidFill>
                    <a:srgbClr val="FFFFFF"/>
                  </a:solidFill>
                </a14:hiddenFill>
              </a:ext>
            </a:extLst>
          </p:spPr>
        </p:pic>
        <p:pic>
          <p:nvPicPr>
            <p:cNvPr id="2057" name="image17.png">
              <a:extLst>
                <a:ext uri="{FF2B5EF4-FFF2-40B4-BE49-F238E27FC236}">
                  <a16:creationId xmlns:a16="http://schemas.microsoft.com/office/drawing/2014/main" id="{30186FA0-D15D-4E1A-B5EF-CDF6BE65B7BE}"/>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8159320" y="2239168"/>
              <a:ext cx="381000" cy="646113"/>
            </a:xfrm>
            <a:prstGeom prst="rect">
              <a:avLst/>
            </a:prstGeom>
            <a:noFill/>
            <a:extLst>
              <a:ext uri="{909E8E84-426E-40DD-AFC4-6F175D3DCCD1}">
                <a14:hiddenFill xmlns:a14="http://schemas.microsoft.com/office/drawing/2010/main">
                  <a:solidFill>
                    <a:srgbClr val="FFFFFF"/>
                  </a:solidFill>
                </a14:hiddenFill>
              </a:ext>
            </a:extLst>
          </p:spPr>
        </p:pic>
      </p:grpSp>
      <p:sp>
        <p:nvSpPr>
          <p:cNvPr id="5" name="Rectangle 14">
            <a:extLst>
              <a:ext uri="{FF2B5EF4-FFF2-40B4-BE49-F238E27FC236}">
                <a16:creationId xmlns:a16="http://schemas.microsoft.com/office/drawing/2014/main" id="{9D67EA87-20EA-481F-A79F-CCA67534FE02}"/>
              </a:ext>
            </a:extLst>
          </p:cNvPr>
          <p:cNvSpPr>
            <a:spLocks noChangeArrowheads="1"/>
          </p:cNvSpPr>
          <p:nvPr/>
        </p:nvSpPr>
        <p:spPr bwMode="auto">
          <a:xfrm>
            <a:off x="628650" y="210502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215832" rIns="228528" bIns="177744"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black"/>
              </a:solidFill>
              <a:effectLst/>
              <a:uLnTx/>
              <a:uFillTx/>
              <a:latin typeface="Calibri" pitchFamily="34" charset="0"/>
              <a:ea typeface="+mn-ea"/>
              <a:cs typeface="Arial" charset="0"/>
            </a:endParaRPr>
          </a:p>
        </p:txBody>
      </p:sp>
      <p:sp>
        <p:nvSpPr>
          <p:cNvPr id="6" name="Rectangle 15">
            <a:extLst>
              <a:ext uri="{FF2B5EF4-FFF2-40B4-BE49-F238E27FC236}">
                <a16:creationId xmlns:a16="http://schemas.microsoft.com/office/drawing/2014/main" id="{5BB80281-8175-4E01-B3FA-6A0A8C55ECC4}"/>
              </a:ext>
            </a:extLst>
          </p:cNvPr>
          <p:cNvSpPr>
            <a:spLocks noChangeArrowheads="1"/>
          </p:cNvSpPr>
          <p:nvPr/>
        </p:nvSpPr>
        <p:spPr bwMode="auto">
          <a:xfrm>
            <a:off x="89756" y="241104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altLang="pl-PL" sz="1800" b="0" i="0" u="none" strike="noStrike" kern="1200" cap="none" spc="0" normalizeH="0" baseline="0" noProof="0">
                <a:ln>
                  <a:noFill/>
                </a:ln>
                <a:solidFill>
                  <a:prstClr val="black"/>
                </a:solidFill>
                <a:effectLst/>
                <a:uLnTx/>
                <a:uFillTx/>
                <a:latin typeface="Arial" panose="020B0604020202020204" pitchFamily="34" charset="0"/>
                <a:ea typeface="+mn-ea"/>
                <a:cs typeface="Arial" charset="0"/>
              </a:rPr>
              <a:t/>
            </a:r>
            <a:br>
              <a:rPr kumimoji="0" lang="pl-PL" altLang="pl-PL" sz="1800" b="0" i="0" u="none" strike="noStrike" kern="1200" cap="none" spc="0" normalizeH="0" baseline="0" noProof="0">
                <a:ln>
                  <a:noFill/>
                </a:ln>
                <a:solidFill>
                  <a:prstClr val="black"/>
                </a:solidFill>
                <a:effectLst/>
                <a:uLnTx/>
                <a:uFillTx/>
                <a:latin typeface="Arial" panose="020B0604020202020204" pitchFamily="34" charset="0"/>
                <a:ea typeface="+mn-ea"/>
                <a:cs typeface="Arial" charset="0"/>
              </a:rPr>
            </a:br>
            <a:endParaRPr kumimoji="0" lang="pl-PL" altLang="pl-PL" sz="1000" b="0" i="0" u="none" strike="noStrike" kern="1200" cap="none" spc="0" normalizeH="0" baseline="0" noProof="0">
              <a:ln>
                <a:noFill/>
              </a:ln>
              <a:solidFill>
                <a:prstClr val="black"/>
              </a:solidFill>
              <a:effectLst/>
              <a:uLnTx/>
              <a:uFillTx/>
              <a:latin typeface="Arial" panose="020B0604020202020204" pitchFamily="34" charset="0"/>
              <a:ea typeface="Arial" panose="020B0604020202020204" pitchFamily="34"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altLang="pl-PL" sz="1000" b="0" i="0" u="none" strike="noStrike" kern="1200" cap="none" spc="0" normalizeH="0" baseline="0" noProof="0">
                <a:ln>
                  <a:noFill/>
                </a:ln>
                <a:solidFill>
                  <a:prstClr val="black"/>
                </a:solidFill>
                <a:effectLst/>
                <a:uLnTx/>
                <a:uFillTx/>
                <a:latin typeface="Arial" panose="020B0604020202020204" pitchFamily="34" charset="0"/>
                <a:ea typeface="Arial" panose="020B0604020202020204" pitchFamily="34" charset="0"/>
                <a:cs typeface="Arial" charset="0"/>
              </a:rPr>
              <a:t/>
            </a:r>
            <a:br>
              <a:rPr kumimoji="0" lang="pl-PL" altLang="pl-PL" sz="1000" b="0" i="0" u="none" strike="noStrike" kern="1200" cap="none" spc="0" normalizeH="0" baseline="0" noProof="0">
                <a:ln>
                  <a:noFill/>
                </a:ln>
                <a:solidFill>
                  <a:prstClr val="black"/>
                </a:solidFill>
                <a:effectLst/>
                <a:uLnTx/>
                <a:uFillTx/>
                <a:latin typeface="Arial" panose="020B0604020202020204" pitchFamily="34" charset="0"/>
                <a:ea typeface="Arial" panose="020B0604020202020204" pitchFamily="34" charset="0"/>
                <a:cs typeface="Arial" charset="0"/>
              </a:rPr>
            </a:br>
            <a:endParaRPr kumimoji="0" lang="pl-PL" altLang="pl-PL" sz="1800" b="0" i="0" u="none" strike="noStrike" kern="1200" cap="none" spc="0" normalizeH="0" baseline="0" noProof="0">
              <a:ln>
                <a:noFill/>
              </a:ln>
              <a:solidFill>
                <a:prstClr val="black"/>
              </a:solidFill>
              <a:effectLst/>
              <a:uLnTx/>
              <a:uFillTx/>
              <a:latin typeface="Arial" panose="020B0604020202020204" pitchFamily="34" charset="0"/>
              <a:ea typeface="+mn-ea"/>
              <a:cs typeface="Arial" charset="0"/>
            </a:endParaRPr>
          </a:p>
        </p:txBody>
      </p:sp>
    </p:spTree>
    <p:extLst>
      <p:ext uri="{BB962C8B-B14F-4D97-AF65-F5344CB8AC3E}">
        <p14:creationId xmlns:p14="http://schemas.microsoft.com/office/powerpoint/2010/main" val="346810692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755576" y="555527"/>
            <a:ext cx="7772400" cy="648072"/>
          </a:xfrm>
        </p:spPr>
        <p:txBody>
          <a:bodyPr/>
          <a:lstStyle/>
          <a:p>
            <a:r>
              <a:rPr lang="pl-PL" sz="3600" b="1" dirty="0">
                <a:solidFill>
                  <a:srgbClr val="007FC8"/>
                </a:solidFill>
                <a:latin typeface="Roboto" pitchFamily="2" charset="0"/>
                <a:cs typeface="Arial" charset="0"/>
              </a:rPr>
              <a:t>Przykłady </a:t>
            </a:r>
          </a:p>
        </p:txBody>
      </p:sp>
      <p:sp>
        <p:nvSpPr>
          <p:cNvPr id="3" name="Podtytuł 2"/>
          <p:cNvSpPr>
            <a:spLocks noGrp="1"/>
          </p:cNvSpPr>
          <p:nvPr>
            <p:ph type="subTitle" idx="1"/>
          </p:nvPr>
        </p:nvSpPr>
        <p:spPr>
          <a:xfrm>
            <a:off x="539552" y="1203598"/>
            <a:ext cx="7848872" cy="3312368"/>
          </a:xfrm>
        </p:spPr>
        <p:txBody>
          <a:bodyPr/>
          <a:lstStyle/>
          <a:p>
            <a:pPr algn="just"/>
            <a:r>
              <a:rPr lang="pl-PL" sz="1600" dirty="0">
                <a:solidFill>
                  <a:schemeClr val="tx1"/>
                </a:solidFill>
              </a:rPr>
              <a:t>Cel projektu (główny): Zwiększenie efektywności nauczania j. angielskiego wśród uczniów </a:t>
            </a:r>
          </a:p>
          <a:p>
            <a:pPr algn="just"/>
            <a:r>
              <a:rPr lang="pl-PL" sz="1600" dirty="0">
                <a:solidFill>
                  <a:schemeClr val="tx1"/>
                </a:solidFill>
              </a:rPr>
              <a:t>i uczennic klas 4–8 (łącznie 8 klas – 200 osób) w Szkole Podstawowej nr … w …….</a:t>
            </a:r>
          </a:p>
          <a:p>
            <a:pPr algn="just"/>
            <a:r>
              <a:rPr lang="pl-PL" sz="1600" dirty="0">
                <a:solidFill>
                  <a:schemeClr val="tx1"/>
                </a:solidFill>
              </a:rPr>
              <a:t>w okresie czerwiec 2024 r. – listopad 2026 r. (ocena na podstawie wyników egzaminów </a:t>
            </a:r>
          </a:p>
          <a:p>
            <a:pPr algn="just"/>
            <a:r>
              <a:rPr lang="pl-PL" sz="1600" dirty="0">
                <a:solidFill>
                  <a:schemeClr val="tx1"/>
                </a:solidFill>
              </a:rPr>
              <a:t>ósmoklasisty w czerwcu 2025 r. – oczekiwany średni wynik to 89% punktów. Zakłada się, </a:t>
            </a:r>
          </a:p>
          <a:p>
            <a:pPr algn="just"/>
            <a:r>
              <a:rPr lang="pl-PL" sz="1600" dirty="0">
                <a:solidFill>
                  <a:schemeClr val="tx1"/>
                </a:solidFill>
              </a:rPr>
              <a:t>że egzamin zda co najmniej 90% ósmoklasistów ze szkoły prowadzącej projekt)</a:t>
            </a:r>
          </a:p>
          <a:p>
            <a:pPr algn="just"/>
            <a:r>
              <a:rPr lang="pl-PL" sz="1600" dirty="0">
                <a:solidFill>
                  <a:schemeClr val="tx1"/>
                </a:solidFill>
              </a:rPr>
              <a:t>Cel 1 (szczegółowy): Podniesienie motywacji do nauki j. angielskiego wśród 120 uczniów </a:t>
            </a:r>
          </a:p>
          <a:p>
            <a:pPr algn="just"/>
            <a:r>
              <a:rPr lang="pl-PL" sz="1600" dirty="0">
                <a:solidFill>
                  <a:schemeClr val="tx1"/>
                </a:solidFill>
              </a:rPr>
              <a:t>(w tym 90, którzy w ostatnim roku szkolnym uzyskali ocenę co najwyżej dostateczną). </a:t>
            </a:r>
          </a:p>
          <a:p>
            <a:pPr algn="just"/>
            <a:r>
              <a:rPr lang="pl-PL" sz="1600" dirty="0">
                <a:solidFill>
                  <a:schemeClr val="tx1"/>
                </a:solidFill>
              </a:rPr>
              <a:t>Cel 2 (szczegółowy): Poszerzenie działań szkoły o międzynarodowe aktywności (wymiany </a:t>
            </a:r>
          </a:p>
          <a:p>
            <a:pPr algn="just"/>
            <a:r>
              <a:rPr lang="pl-PL" sz="1600" dirty="0">
                <a:solidFill>
                  <a:schemeClr val="tx1"/>
                </a:solidFill>
              </a:rPr>
              <a:t>młodzieży, projekty </a:t>
            </a:r>
            <a:r>
              <a:rPr lang="pl-PL" sz="1600" dirty="0" err="1">
                <a:solidFill>
                  <a:schemeClr val="tx1"/>
                </a:solidFill>
              </a:rPr>
              <a:t>eTwinning</a:t>
            </a:r>
            <a:r>
              <a:rPr lang="pl-PL" sz="1600" dirty="0">
                <a:solidFill>
                  <a:schemeClr val="tx1"/>
                </a:solidFill>
              </a:rPr>
              <a:t>) z udziałem co najmniej 100 uczniów w wieku 12–17* lat, </a:t>
            </a:r>
          </a:p>
          <a:p>
            <a:pPr algn="just"/>
            <a:r>
              <a:rPr lang="pl-PL" sz="1600" dirty="0">
                <a:solidFill>
                  <a:schemeClr val="tx1"/>
                </a:solidFill>
              </a:rPr>
              <a:t>w okresie styczeń 2025 r. – czerwiec 2026 r.)</a:t>
            </a:r>
          </a:p>
        </p:txBody>
      </p:sp>
    </p:spTree>
    <p:extLst>
      <p:ext uri="{BB962C8B-B14F-4D97-AF65-F5344CB8AC3E}">
        <p14:creationId xmlns:p14="http://schemas.microsoft.com/office/powerpoint/2010/main" val="135883037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755576" y="483519"/>
            <a:ext cx="7772400" cy="648071"/>
          </a:xfrm>
        </p:spPr>
        <p:txBody>
          <a:bodyPr/>
          <a:lstStyle/>
          <a:p>
            <a:r>
              <a:rPr lang="pl-PL" sz="3600" b="1" dirty="0">
                <a:solidFill>
                  <a:srgbClr val="007FC8"/>
                </a:solidFill>
                <a:latin typeface="Roboto" pitchFamily="2" charset="0"/>
                <a:cs typeface="Arial" charset="0"/>
              </a:rPr>
              <a:t>Działania</a:t>
            </a:r>
          </a:p>
        </p:txBody>
      </p:sp>
      <p:sp>
        <p:nvSpPr>
          <p:cNvPr id="3" name="Podtytuł 2"/>
          <p:cNvSpPr>
            <a:spLocks noGrp="1"/>
          </p:cNvSpPr>
          <p:nvPr>
            <p:ph type="subTitle" idx="1"/>
          </p:nvPr>
        </p:nvSpPr>
        <p:spPr>
          <a:xfrm>
            <a:off x="251520" y="1163426"/>
            <a:ext cx="8712968" cy="3312368"/>
          </a:xfrm>
        </p:spPr>
        <p:txBody>
          <a:bodyPr/>
          <a:lstStyle/>
          <a:p>
            <a:pPr algn="just"/>
            <a:r>
              <a:rPr lang="pl-PL" sz="1600" dirty="0">
                <a:solidFill>
                  <a:schemeClr val="tx1"/>
                </a:solidFill>
              </a:rPr>
              <a:t>Każdy cel można osiągnąć na wiele sposobów. Istotne jest, aby działania planowane w projekcie zapewniały możliwie największe korzyści zarówno głównym odbiorcom (uczniom, pracownikom szkoły), jak i otoczeniu. </a:t>
            </a:r>
          </a:p>
          <a:p>
            <a:pPr algn="just"/>
            <a:r>
              <a:rPr lang="pl-PL" sz="1600" b="1" dirty="0">
                <a:solidFill>
                  <a:schemeClr val="tx1"/>
                </a:solidFill>
              </a:rPr>
              <a:t>Planowanie </a:t>
            </a:r>
            <a:r>
              <a:rPr lang="pl-PL" sz="1600" dirty="0">
                <a:solidFill>
                  <a:schemeClr val="tx1"/>
                </a:solidFill>
              </a:rPr>
              <a:t>- to jeden z najważniejszych etapów tworzenia projektu</a:t>
            </a:r>
          </a:p>
          <a:p>
            <a:pPr algn="just"/>
            <a:endParaRPr lang="pl-PL" sz="1600" dirty="0">
              <a:solidFill>
                <a:schemeClr val="tx1"/>
              </a:solidFill>
            </a:endParaRPr>
          </a:p>
          <a:p>
            <a:pPr algn="just"/>
            <a:endParaRPr lang="pl-PL" sz="1600" dirty="0">
              <a:solidFill>
                <a:schemeClr val="tx1"/>
              </a:solidFill>
            </a:endParaRPr>
          </a:p>
        </p:txBody>
      </p:sp>
      <p:sp>
        <p:nvSpPr>
          <p:cNvPr id="4" name="Owal 3">
            <a:extLst>
              <a:ext uri="{FF2B5EF4-FFF2-40B4-BE49-F238E27FC236}">
                <a16:creationId xmlns:a16="http://schemas.microsoft.com/office/drawing/2014/main" id="{DF1C7869-D3C3-7B5A-3EAF-B9655C494AB6}"/>
              </a:ext>
            </a:extLst>
          </p:cNvPr>
          <p:cNvSpPr/>
          <p:nvPr/>
        </p:nvSpPr>
        <p:spPr>
          <a:xfrm>
            <a:off x="323528" y="2344227"/>
            <a:ext cx="2376264" cy="125421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pl-PL" sz="1800" b="0" i="0" u="none" strike="noStrike" kern="1200" cap="none" spc="0" normalizeH="0" baseline="0" noProof="0" dirty="0">
                <a:ln>
                  <a:noFill/>
                </a:ln>
                <a:solidFill>
                  <a:prstClr val="white"/>
                </a:solidFill>
                <a:effectLst/>
                <a:uLnTx/>
                <a:uFillTx/>
                <a:latin typeface="Calibri"/>
                <a:ea typeface="+mn-ea"/>
                <a:cs typeface="+mn-cs"/>
              </a:rPr>
              <a:t>Planowanie przed złożeniem wniosku</a:t>
            </a:r>
          </a:p>
        </p:txBody>
      </p:sp>
      <p:pic>
        <p:nvPicPr>
          <p:cNvPr id="16" name="Obraz 15">
            <a:extLst>
              <a:ext uri="{FF2B5EF4-FFF2-40B4-BE49-F238E27FC236}">
                <a16:creationId xmlns:a16="http://schemas.microsoft.com/office/drawing/2014/main" id="{952FDB60-2F6F-5D11-05CB-EBFAB20D8DD8}"/>
              </a:ext>
            </a:extLst>
          </p:cNvPr>
          <p:cNvPicPr>
            <a:picLocks noChangeAspect="1"/>
          </p:cNvPicPr>
          <p:nvPr/>
        </p:nvPicPr>
        <p:blipFill>
          <a:blip/>
          <a:stretch>
            <a:fillRect/>
          </a:stretch>
        </p:blipFill>
        <p:spPr>
          <a:xfrm>
            <a:off x="4480552" y="2385806"/>
            <a:ext cx="182896" cy="371888"/>
          </a:xfrm>
          <a:prstGeom prst="rect">
            <a:avLst/>
          </a:prstGeom>
        </p:spPr>
      </p:pic>
      <p:sp>
        <p:nvSpPr>
          <p:cNvPr id="19" name="Owal 18">
            <a:extLst>
              <a:ext uri="{FF2B5EF4-FFF2-40B4-BE49-F238E27FC236}">
                <a16:creationId xmlns:a16="http://schemas.microsoft.com/office/drawing/2014/main" id="{F9ED03AF-F418-8F54-D4BA-E68DD9C6A77A}"/>
              </a:ext>
            </a:extLst>
          </p:cNvPr>
          <p:cNvSpPr/>
          <p:nvPr/>
        </p:nvSpPr>
        <p:spPr>
          <a:xfrm>
            <a:off x="3345632" y="2340688"/>
            <a:ext cx="2592288" cy="133514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pl-PL" sz="1800" b="0" i="0" u="none" strike="noStrike" kern="1200" cap="none" spc="0" normalizeH="0" baseline="0" noProof="0" dirty="0">
                <a:ln>
                  <a:noFill/>
                </a:ln>
                <a:solidFill>
                  <a:prstClr val="white"/>
                </a:solidFill>
                <a:effectLst/>
                <a:uLnTx/>
                <a:uFillTx/>
                <a:latin typeface="Calibri"/>
                <a:ea typeface="+mn-ea"/>
                <a:cs typeface="+mn-cs"/>
              </a:rPr>
              <a:t>Planowanie przed rozpoczęciem projektu</a:t>
            </a:r>
          </a:p>
        </p:txBody>
      </p:sp>
      <p:sp>
        <p:nvSpPr>
          <p:cNvPr id="20" name="Owal 19">
            <a:extLst>
              <a:ext uri="{FF2B5EF4-FFF2-40B4-BE49-F238E27FC236}">
                <a16:creationId xmlns:a16="http://schemas.microsoft.com/office/drawing/2014/main" id="{13C294F2-CB1E-92F4-3D61-66FBBD7444C2}"/>
              </a:ext>
            </a:extLst>
          </p:cNvPr>
          <p:cNvSpPr/>
          <p:nvPr/>
        </p:nvSpPr>
        <p:spPr>
          <a:xfrm>
            <a:off x="6433372" y="2272219"/>
            <a:ext cx="2592288" cy="139823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pl-PL" sz="1800" b="0" i="0" u="none" strike="noStrike" kern="1200" cap="none" spc="0" normalizeH="0" baseline="0" noProof="0" dirty="0">
                <a:ln>
                  <a:noFill/>
                </a:ln>
                <a:solidFill>
                  <a:prstClr val="white"/>
                </a:solidFill>
                <a:effectLst/>
                <a:uLnTx/>
                <a:uFillTx/>
                <a:latin typeface="Calibri"/>
                <a:ea typeface="+mn-ea"/>
                <a:cs typeface="+mn-cs"/>
              </a:rPr>
              <a:t>Planowanie przed wyjazdem edukacyjnym</a:t>
            </a:r>
          </a:p>
        </p:txBody>
      </p:sp>
      <p:pic>
        <p:nvPicPr>
          <p:cNvPr id="22" name="Obraz 21">
            <a:extLst>
              <a:ext uri="{FF2B5EF4-FFF2-40B4-BE49-F238E27FC236}">
                <a16:creationId xmlns:a16="http://schemas.microsoft.com/office/drawing/2014/main" id="{2757CDF8-AAF0-6062-6FDE-6A4B4A6273FC}"/>
              </a:ext>
            </a:extLst>
          </p:cNvPr>
          <p:cNvPicPr>
            <a:picLocks noChangeAspect="1"/>
          </p:cNvPicPr>
          <p:nvPr/>
        </p:nvPicPr>
        <p:blipFill>
          <a:blip/>
          <a:stretch>
            <a:fillRect/>
          </a:stretch>
        </p:blipFill>
        <p:spPr>
          <a:xfrm>
            <a:off x="91448" y="3795886"/>
            <a:ext cx="8934212" cy="433499"/>
          </a:xfrm>
          <a:prstGeom prst="rect">
            <a:avLst/>
          </a:prstGeom>
        </p:spPr>
      </p:pic>
    </p:spTree>
    <p:extLst>
      <p:ext uri="{BB962C8B-B14F-4D97-AF65-F5344CB8AC3E}">
        <p14:creationId xmlns:p14="http://schemas.microsoft.com/office/powerpoint/2010/main" val="151881374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539552" y="658144"/>
            <a:ext cx="7772400" cy="473446"/>
          </a:xfrm>
        </p:spPr>
        <p:txBody>
          <a:bodyPr/>
          <a:lstStyle/>
          <a:p>
            <a:r>
              <a:rPr lang="pl-PL" sz="2000" dirty="0">
                <a:solidFill>
                  <a:schemeClr val="tx2">
                    <a:lumMod val="60000"/>
                    <a:lumOff val="40000"/>
                  </a:schemeClr>
                </a:solidFill>
              </a:rPr>
              <a:t> Przykłady działań prowadzących do osiągnięcia celów szczegółowych</a:t>
            </a:r>
            <a:endParaRPr lang="pl-PL" sz="2000" b="1" dirty="0">
              <a:solidFill>
                <a:schemeClr val="tx2">
                  <a:lumMod val="60000"/>
                  <a:lumOff val="40000"/>
                </a:schemeClr>
              </a:solidFill>
              <a:latin typeface="Roboto" pitchFamily="2" charset="0"/>
              <a:cs typeface="Arial" charset="0"/>
            </a:endParaRPr>
          </a:p>
        </p:txBody>
      </p:sp>
      <p:sp>
        <p:nvSpPr>
          <p:cNvPr id="3" name="Podtytuł 2"/>
          <p:cNvSpPr>
            <a:spLocks noGrp="1"/>
          </p:cNvSpPr>
          <p:nvPr>
            <p:ph type="subTitle" idx="1"/>
          </p:nvPr>
        </p:nvSpPr>
        <p:spPr>
          <a:xfrm>
            <a:off x="539552" y="1419622"/>
            <a:ext cx="2808312" cy="2496731"/>
          </a:xfrm>
        </p:spPr>
        <p:txBody>
          <a:bodyPr/>
          <a:lstStyle/>
          <a:p>
            <a:pPr algn="just"/>
            <a:r>
              <a:rPr lang="pl-PL" sz="1400" dirty="0">
                <a:solidFill>
                  <a:schemeClr val="tx1"/>
                </a:solidFill>
              </a:rPr>
              <a:t>		</a:t>
            </a:r>
          </a:p>
          <a:p>
            <a:pPr algn="just"/>
            <a:r>
              <a:rPr lang="pl-PL" sz="1400" dirty="0">
                <a:solidFill>
                  <a:schemeClr val="tx1"/>
                </a:solidFill>
              </a:rPr>
              <a:t>Podniesienie motywacji </a:t>
            </a:r>
          </a:p>
          <a:p>
            <a:pPr algn="just"/>
            <a:r>
              <a:rPr lang="pl-PL" sz="1400" dirty="0">
                <a:solidFill>
                  <a:schemeClr val="tx1"/>
                </a:solidFill>
              </a:rPr>
              <a:t>do nauki j. angielskiego wśród </a:t>
            </a:r>
          </a:p>
          <a:p>
            <a:pPr algn="just"/>
            <a:r>
              <a:rPr lang="pl-PL" sz="1400" dirty="0">
                <a:solidFill>
                  <a:schemeClr val="tx1"/>
                </a:solidFill>
              </a:rPr>
              <a:t>120 uczniów/uczennic (w tym 90, </a:t>
            </a:r>
          </a:p>
          <a:p>
            <a:pPr algn="just"/>
            <a:r>
              <a:rPr lang="pl-PL" sz="1400" dirty="0">
                <a:solidFill>
                  <a:schemeClr val="tx1"/>
                </a:solidFill>
              </a:rPr>
              <a:t>którzy w ostatnim roku </a:t>
            </a:r>
          </a:p>
          <a:p>
            <a:pPr algn="just"/>
            <a:r>
              <a:rPr lang="pl-PL" sz="1400" dirty="0">
                <a:solidFill>
                  <a:schemeClr val="tx1"/>
                </a:solidFill>
              </a:rPr>
              <a:t>szkolnym uzyskali ocenę </a:t>
            </a:r>
          </a:p>
          <a:p>
            <a:pPr algn="just"/>
            <a:r>
              <a:rPr lang="pl-PL" sz="1400" dirty="0">
                <a:solidFill>
                  <a:schemeClr val="tx1"/>
                </a:solidFill>
              </a:rPr>
              <a:t>co najwyżej dostateczną). </a:t>
            </a:r>
          </a:p>
          <a:p>
            <a:pPr algn="just"/>
            <a:endParaRPr lang="pl-PL" sz="1400" dirty="0">
              <a:solidFill>
                <a:schemeClr val="tx1"/>
              </a:solidFill>
            </a:endParaRPr>
          </a:p>
        </p:txBody>
      </p:sp>
      <p:sp>
        <p:nvSpPr>
          <p:cNvPr id="4" name="Podtytuł 2"/>
          <p:cNvSpPr txBox="1">
            <a:spLocks/>
          </p:cNvSpPr>
          <p:nvPr/>
        </p:nvSpPr>
        <p:spPr>
          <a:xfrm>
            <a:off x="4139952" y="1419622"/>
            <a:ext cx="3744416" cy="2592288"/>
          </a:xfrm>
          <a:prstGeom prst="rect">
            <a:avLst/>
          </a:prstGeom>
        </p:spPr>
        <p:txBody>
          <a:bodyPr/>
          <a:lstStyle>
            <a:lvl1pPr marL="0" indent="0" algn="ctr" rtl="0" eaLnBrk="0" fontAlgn="base" hangingPunct="0">
              <a:spcBef>
                <a:spcPct val="20000"/>
              </a:spcBef>
              <a:spcAft>
                <a:spcPct val="0"/>
              </a:spcAft>
              <a:buFont typeface="Arial" charset="0"/>
              <a:buNone/>
              <a:defRPr sz="3200" kern="1200">
                <a:solidFill>
                  <a:schemeClr val="tx1">
                    <a:tint val="75000"/>
                  </a:schemeClr>
                </a:solidFill>
                <a:latin typeface="+mn-lt"/>
                <a:ea typeface="+mn-ea"/>
                <a:cs typeface="+mn-cs"/>
              </a:defRPr>
            </a:lvl1pPr>
            <a:lvl2pPr marL="457200" indent="0" algn="ctr" rtl="0" eaLnBrk="0" fontAlgn="base" hangingPunct="0">
              <a:spcBef>
                <a:spcPct val="20000"/>
              </a:spcBef>
              <a:spcAft>
                <a:spcPct val="0"/>
              </a:spcAft>
              <a:buFont typeface="Arial" charset="0"/>
              <a:buNone/>
              <a:defRPr sz="2800" kern="1200">
                <a:solidFill>
                  <a:schemeClr val="tx1">
                    <a:tint val="75000"/>
                  </a:schemeClr>
                </a:solidFill>
                <a:latin typeface="+mn-lt"/>
                <a:ea typeface="+mn-ea"/>
                <a:cs typeface="+mn-cs"/>
              </a:defRPr>
            </a:lvl2pPr>
            <a:lvl3pPr marL="914400" indent="0" algn="ctr" rtl="0" eaLnBrk="0" fontAlgn="base" hangingPunct="0">
              <a:spcBef>
                <a:spcPct val="20000"/>
              </a:spcBef>
              <a:spcAft>
                <a:spcPct val="0"/>
              </a:spcAft>
              <a:buFont typeface="Arial" charset="0"/>
              <a:buNone/>
              <a:defRPr sz="2400" kern="1200">
                <a:solidFill>
                  <a:schemeClr val="tx1">
                    <a:tint val="75000"/>
                  </a:schemeClr>
                </a:solidFill>
                <a:latin typeface="+mn-lt"/>
                <a:ea typeface="+mn-ea"/>
                <a:cs typeface="+mn-cs"/>
              </a:defRPr>
            </a:lvl3pPr>
            <a:lvl4pPr marL="1371600" indent="0" algn="ctr" rtl="0" eaLnBrk="0" fontAlgn="base" hangingPunct="0">
              <a:spcBef>
                <a:spcPct val="20000"/>
              </a:spcBef>
              <a:spcAft>
                <a:spcPct val="0"/>
              </a:spcAft>
              <a:buFont typeface="Arial" charset="0"/>
              <a:buNone/>
              <a:defRPr sz="2000" kern="1200">
                <a:solidFill>
                  <a:schemeClr val="tx1">
                    <a:tint val="75000"/>
                  </a:schemeClr>
                </a:solidFill>
                <a:latin typeface="+mn-lt"/>
                <a:ea typeface="+mn-ea"/>
                <a:cs typeface="+mn-cs"/>
              </a:defRPr>
            </a:lvl4pPr>
            <a:lvl5pPr marL="1828800" indent="0" algn="ctr" rtl="0" eaLnBrk="0" fontAlgn="base" hangingPunct="0">
              <a:spcBef>
                <a:spcPct val="20000"/>
              </a:spcBef>
              <a:spcAft>
                <a:spcPct val="0"/>
              </a:spcAft>
              <a:buFont typeface="Arial"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342900" marR="0" lvl="0" indent="-342900" algn="just" defTabSz="914400" rtl="0" eaLnBrk="0" fontAlgn="base" latinLnBrk="0" hangingPunct="0">
              <a:lnSpc>
                <a:spcPct val="100000"/>
              </a:lnSpc>
              <a:spcBef>
                <a:spcPct val="20000"/>
              </a:spcBef>
              <a:spcAft>
                <a:spcPct val="0"/>
              </a:spcAft>
              <a:buClrTx/>
              <a:buSzTx/>
              <a:buFont typeface="Arial" charset="0"/>
              <a:buAutoNum type="arabicPeriod"/>
              <a:tabLst/>
              <a:defRPr/>
            </a:pPr>
            <a:endParaRPr kumimoji="0" lang="pl-PL"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pole tekstowe 5">
            <a:extLst>
              <a:ext uri="{FF2B5EF4-FFF2-40B4-BE49-F238E27FC236}">
                <a16:creationId xmlns:a16="http://schemas.microsoft.com/office/drawing/2014/main" id="{95FEF0C3-AA83-9B88-4198-722E631C54DF}"/>
              </a:ext>
            </a:extLst>
          </p:cNvPr>
          <p:cNvSpPr txBox="1"/>
          <p:nvPr/>
        </p:nvSpPr>
        <p:spPr>
          <a:xfrm>
            <a:off x="3707904" y="1387117"/>
            <a:ext cx="5184576" cy="2308324"/>
          </a:xfrm>
          <a:prstGeom prst="rect">
            <a:avLst/>
          </a:prstGeom>
          <a:noFill/>
        </p:spPr>
        <p:txBody>
          <a:bodyPr wrap="square">
            <a:spAutoFit/>
          </a:bodyPr>
          <a:lstStyle/>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pl-PL" sz="1600" b="0" i="0" u="none" strike="noStrike" kern="1200" cap="none" spc="0" normalizeH="0" baseline="0" noProof="0" dirty="0">
                <a:ln>
                  <a:noFill/>
                </a:ln>
                <a:solidFill>
                  <a:prstClr val="black"/>
                </a:solidFill>
                <a:effectLst/>
                <a:uLnTx/>
                <a:uFillTx/>
                <a:latin typeface="Calibri" pitchFamily="34" charset="0"/>
                <a:ea typeface="+mn-ea"/>
                <a:cs typeface="Arial" charset="0"/>
              </a:rPr>
              <a:t>Szczegółowe badanie motywacji uczniów i uczennic;</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pl-PL" sz="1600" b="0" i="0" u="none" strike="noStrike" kern="1200" cap="none" spc="0" normalizeH="0" baseline="0" noProof="0" dirty="0">
                <a:ln>
                  <a:noFill/>
                </a:ln>
                <a:solidFill>
                  <a:prstClr val="black"/>
                </a:solidFill>
                <a:effectLst/>
                <a:uLnTx/>
                <a:uFillTx/>
                <a:latin typeface="Calibri" pitchFamily="34" charset="0"/>
                <a:ea typeface="+mn-ea"/>
                <a:cs typeface="Arial" charset="0"/>
              </a:rPr>
              <a:t>Ogłaszanie konkursów opartych na wykorzystywaniu treści z publikacji anglojęzycznych;</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pl-PL" sz="1600" b="0" i="0" u="none" strike="noStrike" kern="1200" cap="none" spc="0" normalizeH="0" baseline="0" noProof="0" dirty="0">
                <a:ln>
                  <a:noFill/>
                </a:ln>
                <a:solidFill>
                  <a:prstClr val="black"/>
                </a:solidFill>
                <a:effectLst/>
                <a:uLnTx/>
                <a:uFillTx/>
                <a:latin typeface="Calibri" pitchFamily="34" charset="0"/>
                <a:ea typeface="+mn-ea"/>
                <a:cs typeface="Arial" charset="0"/>
              </a:rPr>
              <a:t>Organizowanie corocznego pikniku językowego                       z udziałem całej społeczności szkolnej (także rodziców);</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pl-PL" sz="1600" b="0" i="0" u="none" strike="noStrike" kern="1200" cap="none" spc="0" normalizeH="0" baseline="0" noProof="0" dirty="0">
                <a:ln>
                  <a:noFill/>
                </a:ln>
                <a:solidFill>
                  <a:prstClr val="black"/>
                </a:solidFill>
                <a:effectLst/>
                <a:uLnTx/>
                <a:uFillTx/>
                <a:latin typeface="Calibri" pitchFamily="34" charset="0"/>
                <a:ea typeface="+mn-ea"/>
                <a:cs typeface="Arial" charset="0"/>
              </a:rPr>
              <a:t>Udzielanie uczniom indywidualnych porad (coaching);</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pl-PL" sz="1600" b="0" i="0" u="none" strike="noStrike" kern="1200" cap="none" spc="0" normalizeH="0" baseline="0" noProof="0" dirty="0">
                <a:ln>
                  <a:noFill/>
                </a:ln>
                <a:solidFill>
                  <a:prstClr val="black"/>
                </a:solidFill>
                <a:effectLst/>
                <a:uLnTx/>
                <a:uFillTx/>
                <a:latin typeface="Calibri" pitchFamily="34" charset="0"/>
                <a:ea typeface="+mn-ea"/>
                <a:cs typeface="Arial" charset="0"/>
              </a:rPr>
              <a:t>Prowadzenie warsztatów dla rodziców;</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pl-PL" sz="1600" b="0" i="0" u="none" strike="noStrike" kern="1200" cap="none" spc="0" normalizeH="0" baseline="0" noProof="0" dirty="0">
                <a:ln>
                  <a:noFill/>
                </a:ln>
                <a:solidFill>
                  <a:prstClr val="black"/>
                </a:solidFill>
                <a:effectLst/>
                <a:uLnTx/>
                <a:uFillTx/>
                <a:latin typeface="Calibri" pitchFamily="34" charset="0"/>
                <a:ea typeface="+mn-ea"/>
                <a:cs typeface="Arial" charset="0"/>
              </a:rPr>
              <a:t>Zapraszanie gości z innych krajów (artyści, sportowcy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pl-PL" sz="1600" b="0" i="0" u="none" strike="noStrike" kern="1200" cap="none" spc="0" normalizeH="0" baseline="0" noProof="0" dirty="0">
                <a:ln>
                  <a:noFill/>
                </a:ln>
                <a:solidFill>
                  <a:prstClr val="black"/>
                </a:solidFill>
                <a:effectLst/>
                <a:uLnTx/>
                <a:uFillTx/>
                <a:latin typeface="Calibri" pitchFamily="34" charset="0"/>
                <a:ea typeface="+mn-ea"/>
                <a:cs typeface="Arial" charset="0"/>
              </a:rPr>
              <a:t>      przedstawiciele sektora biznesu)</a:t>
            </a:r>
          </a:p>
        </p:txBody>
      </p:sp>
    </p:spTree>
    <p:extLst>
      <p:ext uri="{BB962C8B-B14F-4D97-AF65-F5344CB8AC3E}">
        <p14:creationId xmlns:p14="http://schemas.microsoft.com/office/powerpoint/2010/main" val="368294100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616024" y="555526"/>
            <a:ext cx="7628384" cy="432047"/>
          </a:xfrm>
        </p:spPr>
        <p:txBody>
          <a:bodyPr/>
          <a:lstStyle/>
          <a:p>
            <a:r>
              <a:rPr lang="pl-PL" sz="2400" b="1" dirty="0">
                <a:solidFill>
                  <a:srgbClr val="007FC8"/>
                </a:solidFill>
                <a:latin typeface="Roboto" pitchFamily="2" charset="0"/>
                <a:cs typeface="Arial" charset="0"/>
              </a:rPr>
              <a:t>Rezultaty</a:t>
            </a:r>
          </a:p>
        </p:txBody>
      </p:sp>
      <p:sp>
        <p:nvSpPr>
          <p:cNvPr id="3" name="Podtytuł 2"/>
          <p:cNvSpPr>
            <a:spLocks noGrp="1"/>
          </p:cNvSpPr>
          <p:nvPr>
            <p:ph type="subTitle" idx="1"/>
          </p:nvPr>
        </p:nvSpPr>
        <p:spPr>
          <a:xfrm>
            <a:off x="505780" y="915565"/>
            <a:ext cx="8314692" cy="3722813"/>
          </a:xfrm>
        </p:spPr>
        <p:txBody>
          <a:bodyPr/>
          <a:lstStyle/>
          <a:p>
            <a:pPr marL="342900" indent="-342900" algn="just">
              <a:buFont typeface="Arial" panose="020B0604020202020204" pitchFamily="34" charset="0"/>
              <a:buChar char="•"/>
            </a:pPr>
            <a:r>
              <a:rPr lang="pl-PL" sz="1400" dirty="0">
                <a:solidFill>
                  <a:schemeClr val="tx1"/>
                </a:solidFill>
              </a:rPr>
              <a:t>Rezultaty materialne</a:t>
            </a:r>
          </a:p>
          <a:p>
            <a:pPr algn="just"/>
            <a:r>
              <a:rPr lang="pl-PL" sz="1400" dirty="0">
                <a:solidFill>
                  <a:schemeClr val="tx1"/>
                </a:solidFill>
              </a:rPr>
              <a:t>Twarde rezultaty projektu powinny być możliwe do zweryfikowania za pomocą odpowiednich wskaźników: ilościowych (np. liczba wypracowanych scenariuszy lekcji, zajęć lub warsztatów, liczba publikacji, zbiorów dobrych praktyk bądź opracowanych i wdrożonych do programu studiów modułów kształcenia) oraz jakościowych (np. poziom opracowanych scenariuszy oceniony przez wykorzystujących je nauczycieli, </a:t>
            </a:r>
          </a:p>
          <a:p>
            <a:pPr algn="just"/>
            <a:r>
              <a:rPr lang="pl-PL" sz="1400" dirty="0">
                <a:solidFill>
                  <a:schemeClr val="tx1"/>
                </a:solidFill>
              </a:rPr>
              <a:t>edukatorów, osób uczących się; wartość edukacyjna modułów kształcenia określona na podstawie    ewaluacji).</a:t>
            </a:r>
          </a:p>
          <a:p>
            <a:pPr marL="342900" indent="-342900" algn="just">
              <a:buFont typeface="Arial" panose="020B0604020202020204" pitchFamily="34" charset="0"/>
              <a:buChar char="•"/>
            </a:pPr>
            <a:r>
              <a:rPr lang="pl-PL" sz="1400" dirty="0">
                <a:solidFill>
                  <a:schemeClr val="tx1"/>
                </a:solidFill>
              </a:rPr>
              <a:t>Rezultaty niematerialne</a:t>
            </a:r>
          </a:p>
          <a:p>
            <a:pPr algn="just"/>
            <a:r>
              <a:rPr lang="pl-PL" sz="1400" dirty="0">
                <a:solidFill>
                  <a:schemeClr val="tx1"/>
                </a:solidFill>
              </a:rPr>
              <a:t>Przyrost kompetencji (np. językowych, społecznych, metodycznych, podstawowych lub kluczowych) można zmierzyć poprzez odwołanie się do tych samych źródeł danych, na podstawie których diagnozowano potrzebę w danym obszarze, </a:t>
            </a:r>
            <a:r>
              <a:rPr lang="pl-PL" sz="1400" dirty="0" err="1">
                <a:solidFill>
                  <a:schemeClr val="tx1"/>
                </a:solidFill>
              </a:rPr>
              <a:t>np.:poziomu</a:t>
            </a:r>
            <a:r>
              <a:rPr lang="pl-PL" sz="1400" dirty="0">
                <a:solidFill>
                  <a:schemeClr val="tx1"/>
                </a:solidFill>
              </a:rPr>
              <a:t> znajomości języka (wskaźnik: wzrost z B1 na B2, lepszy wynik na teście poziomującym);deklaracji dotyczących postaw lub ich zmiany w ankiecie ewaluacyjnej (wskaźnik: osoba ucząca się deklaruje motywację do nauki na poziomie 4 w skali od 1 do 5 lub zwiększenie motywacji o 50%); liczby zajęć przeprowadzonych z wykorzystaniem nowo poznanych metod nauczania (wskaźnik: minimum 15 lekcji lub zajęć zrealizowanych z wykorzystaniem metody opracowanej w projekcie)</a:t>
            </a:r>
          </a:p>
        </p:txBody>
      </p:sp>
    </p:spTree>
    <p:extLst>
      <p:ext uri="{BB962C8B-B14F-4D97-AF65-F5344CB8AC3E}">
        <p14:creationId xmlns:p14="http://schemas.microsoft.com/office/powerpoint/2010/main" val="285017015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616024" y="555526"/>
            <a:ext cx="7628384" cy="576064"/>
          </a:xfrm>
        </p:spPr>
        <p:txBody>
          <a:bodyPr/>
          <a:lstStyle/>
          <a:p>
            <a:r>
              <a:rPr lang="pl-PL" sz="3600" dirty="0">
                <a:solidFill>
                  <a:schemeClr val="tx2">
                    <a:lumMod val="60000"/>
                    <a:lumOff val="40000"/>
                  </a:schemeClr>
                </a:solidFill>
              </a:rPr>
              <a:t>Istotne elementy realizacji projektu</a:t>
            </a:r>
            <a:endParaRPr lang="pl-PL" sz="3600" b="1" dirty="0">
              <a:solidFill>
                <a:schemeClr val="tx2">
                  <a:lumMod val="60000"/>
                  <a:lumOff val="40000"/>
                </a:schemeClr>
              </a:solidFill>
              <a:latin typeface="Roboto" pitchFamily="2" charset="0"/>
              <a:cs typeface="Arial" charset="0"/>
            </a:endParaRPr>
          </a:p>
        </p:txBody>
      </p:sp>
      <p:sp>
        <p:nvSpPr>
          <p:cNvPr id="3" name="Podtytuł 2"/>
          <p:cNvSpPr>
            <a:spLocks noGrp="1"/>
          </p:cNvSpPr>
          <p:nvPr>
            <p:ph type="subTitle" idx="1"/>
          </p:nvPr>
        </p:nvSpPr>
        <p:spPr>
          <a:xfrm>
            <a:off x="505780" y="1347614"/>
            <a:ext cx="8314692" cy="3290764"/>
          </a:xfrm>
        </p:spPr>
        <p:txBody>
          <a:bodyPr/>
          <a:lstStyle/>
          <a:p>
            <a:pPr marL="342900" indent="-342900" algn="just">
              <a:buFont typeface="Arial" panose="020B0604020202020204" pitchFamily="34" charset="0"/>
              <a:buChar char="•"/>
            </a:pPr>
            <a:r>
              <a:rPr lang="pl-PL" dirty="0">
                <a:solidFill>
                  <a:schemeClr val="tx1"/>
                </a:solidFill>
              </a:rPr>
              <a:t>Zarządzanie projektem</a:t>
            </a:r>
          </a:p>
          <a:p>
            <a:pPr marL="342900" indent="-342900" algn="just">
              <a:buFont typeface="Arial" panose="020B0604020202020204" pitchFamily="34" charset="0"/>
              <a:buChar char="•"/>
            </a:pPr>
            <a:r>
              <a:rPr lang="pl-PL" dirty="0">
                <a:solidFill>
                  <a:schemeClr val="tx1"/>
                </a:solidFill>
              </a:rPr>
              <a:t>Monitoring i ewaluacja</a:t>
            </a:r>
          </a:p>
          <a:p>
            <a:pPr marL="342900" indent="-342900" algn="just">
              <a:buFont typeface="Arial" panose="020B0604020202020204" pitchFamily="34" charset="0"/>
              <a:buChar char="•"/>
            </a:pPr>
            <a:r>
              <a:rPr lang="pl-PL" dirty="0">
                <a:solidFill>
                  <a:schemeClr val="tx1"/>
                </a:solidFill>
              </a:rPr>
              <a:t>Upowszechnianie i trwałość rezultatów</a:t>
            </a:r>
          </a:p>
          <a:p>
            <a:pPr marL="342900" indent="-342900" algn="just">
              <a:buFont typeface="Arial" panose="020B0604020202020204" pitchFamily="34" charset="0"/>
              <a:buChar char="•"/>
            </a:pPr>
            <a:r>
              <a:rPr lang="pl-PL" dirty="0">
                <a:solidFill>
                  <a:schemeClr val="tx1"/>
                </a:solidFill>
              </a:rPr>
              <a:t>Wpływ projektu</a:t>
            </a:r>
          </a:p>
        </p:txBody>
      </p:sp>
    </p:spTree>
    <p:extLst>
      <p:ext uri="{BB962C8B-B14F-4D97-AF65-F5344CB8AC3E}">
        <p14:creationId xmlns:p14="http://schemas.microsoft.com/office/powerpoint/2010/main" val="359379284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1"/>
          <p:cNvSpPr txBox="1">
            <a:spLocks/>
          </p:cNvSpPr>
          <p:nvPr/>
        </p:nvSpPr>
        <p:spPr bwMode="auto">
          <a:xfrm>
            <a:off x="478838" y="668566"/>
            <a:ext cx="8367093" cy="357188"/>
          </a:xfrm>
          <a:prstGeom prst="rect">
            <a:avLst/>
          </a:prstGeom>
          <a:noFill/>
          <a:ln w="9525">
            <a:noFill/>
            <a:miter lim="800000"/>
            <a:headEnd/>
            <a:tailEnd/>
          </a:ln>
        </p:spPr>
        <p:txBody>
          <a:bodyPr/>
          <a:lstStyle/>
          <a:p>
            <a:pPr algn="ctr"/>
            <a:r>
              <a:rPr lang="pl-PL" sz="2000" dirty="0">
                <a:solidFill>
                  <a:srgbClr val="5EBFBE"/>
                </a:solidFill>
                <a:latin typeface="Roboto" pitchFamily="2" charset="0"/>
              </a:rPr>
              <a:t>Wniosek</a:t>
            </a:r>
          </a:p>
        </p:txBody>
      </p:sp>
      <p:sp>
        <p:nvSpPr>
          <p:cNvPr id="8" name="pole tekstowe 4"/>
          <p:cNvSpPr txBox="1">
            <a:spLocks noChangeArrowheads="1"/>
          </p:cNvSpPr>
          <p:nvPr/>
        </p:nvSpPr>
        <p:spPr bwMode="auto">
          <a:xfrm>
            <a:off x="665940" y="1025754"/>
            <a:ext cx="7992888" cy="2862322"/>
          </a:xfrm>
          <a:prstGeom prst="rect">
            <a:avLst/>
          </a:prstGeom>
          <a:noFill/>
          <a:ln w="9525">
            <a:noFill/>
            <a:miter lim="800000"/>
            <a:headEnd/>
            <a:tailEnd/>
          </a:ln>
        </p:spPr>
        <p:txBody>
          <a:bodyPr wrap="square">
            <a:spAutoFit/>
          </a:bodyPr>
          <a:lstStyle/>
          <a:p>
            <a:pPr marL="171450" indent="-171450" algn="just">
              <a:buFont typeface="Arial" panose="020B0604020202020204" pitchFamily="34" charset="0"/>
              <a:buChar char="•"/>
            </a:pPr>
            <a:r>
              <a:rPr lang="pl-PL" sz="1200" b="1" dirty="0">
                <a:cs typeface="Calibri" panose="020F0502020204030204" pitchFamily="34" charset="0"/>
              </a:rPr>
              <a:t>Wniosek KA120 i KA122 </a:t>
            </a:r>
            <a:r>
              <a:rPr lang="pl-PL" sz="1200" dirty="0">
                <a:cs typeface="Calibri" panose="020F0502020204030204" pitchFamily="34" charset="0"/>
              </a:rPr>
              <a:t>zawiera listę i opis działań, które organizacja wnioskująca planuje realizować;</a:t>
            </a:r>
          </a:p>
          <a:p>
            <a:pPr algn="just"/>
            <a:endParaRPr lang="pl-PL" sz="1200" dirty="0">
              <a:cs typeface="Calibri" panose="020F0502020204030204" pitchFamily="34" charset="0"/>
            </a:endParaRPr>
          </a:p>
          <a:p>
            <a:pPr marL="171450" indent="-171450" algn="just">
              <a:buFont typeface="Arial" panose="020B0604020202020204" pitchFamily="34" charset="0"/>
              <a:buChar char="•"/>
            </a:pPr>
            <a:r>
              <a:rPr lang="pl-PL" sz="1200" dirty="0">
                <a:cs typeface="Calibri" panose="020F0502020204030204" pitchFamily="34" charset="0"/>
              </a:rPr>
              <a:t>Celem realizowanych w ramach Akcji 1 działań</a:t>
            </a:r>
            <a:r>
              <a:rPr lang="pl-PL" sz="1200" i="1" dirty="0">
                <a:cs typeface="Calibri" panose="020F0502020204030204" pitchFamily="34" charset="0"/>
              </a:rPr>
              <a:t> </a:t>
            </a:r>
            <a:r>
              <a:rPr lang="pl-PL" sz="1200" dirty="0">
                <a:cs typeface="Calibri" panose="020F0502020204030204" pitchFamily="34" charset="0"/>
              </a:rPr>
              <a:t>jest podniesienie poziomu wiedzy dzieci i młodzieży oraz kompetencji zawodowych pracowników, a także jakości pracy placówek edukacyjnych poprzez realizację mobilności zagranicznych, </a:t>
            </a:r>
            <a:br>
              <a:rPr lang="pl-PL" sz="1200" dirty="0">
                <a:cs typeface="Calibri" panose="020F0502020204030204" pitchFamily="34" charset="0"/>
              </a:rPr>
            </a:br>
            <a:r>
              <a:rPr lang="pl-PL" sz="1200" dirty="0">
                <a:cs typeface="Calibri" panose="020F0502020204030204" pitchFamily="34" charset="0"/>
              </a:rPr>
              <a:t>jak  i wdrożenie w tych placówkach rozwiązań i wiedzy zdobytej w trakcie zrealizowanych mobilności;</a:t>
            </a:r>
          </a:p>
          <a:p>
            <a:endParaRPr lang="pl-PL" sz="1200" dirty="0">
              <a:cs typeface="Calibri" panose="020F0502020204030204" pitchFamily="34" charset="0"/>
            </a:endParaRPr>
          </a:p>
          <a:p>
            <a:pPr marL="171450" indent="-171450">
              <a:buFont typeface="Arial" panose="020B0604020202020204" pitchFamily="34" charset="0"/>
              <a:buChar char="•"/>
            </a:pPr>
            <a:r>
              <a:rPr lang="pl-PL" sz="1200" dirty="0">
                <a:cs typeface="Calibri" panose="020F0502020204030204" pitchFamily="34" charset="0"/>
              </a:rPr>
              <a:t>Wniosek koncentruje się na </a:t>
            </a:r>
            <a:r>
              <a:rPr lang="pl-PL" sz="1200" b="1" dirty="0">
                <a:cs typeface="Calibri" panose="020F0502020204030204" pitchFamily="34" charset="0"/>
              </a:rPr>
              <a:t>potrzebach i planach organizacji wnioskującej;</a:t>
            </a:r>
          </a:p>
          <a:p>
            <a:endParaRPr lang="pl-PL" sz="1200" b="1" dirty="0">
              <a:cs typeface="Calibri" panose="020F0502020204030204" pitchFamily="34" charset="0"/>
            </a:endParaRPr>
          </a:p>
          <a:p>
            <a:pPr marL="171450" indent="-171450">
              <a:buFont typeface="Arial" panose="020B0604020202020204" pitchFamily="34" charset="0"/>
              <a:buChar char="•"/>
            </a:pPr>
            <a:r>
              <a:rPr lang="pl-PL" sz="1200" dirty="0">
                <a:cs typeface="Calibri" panose="020F0502020204030204" pitchFamily="34" charset="0"/>
              </a:rPr>
              <a:t>Wnioskodawca, nawet jeśli skorzysta z pomocy organizacji wspierającej,  jest w pełni odpowiedzialny za swój projekt:</a:t>
            </a:r>
          </a:p>
          <a:p>
            <a:endParaRPr lang="pl-PL" sz="1200" dirty="0">
              <a:cs typeface="Calibri" panose="020F0502020204030204" pitchFamily="34" charset="0"/>
            </a:endParaRPr>
          </a:p>
          <a:p>
            <a:pPr marL="285750" indent="-285750">
              <a:buFont typeface="Wingdings" panose="05000000000000000000" pitchFamily="2" charset="2"/>
              <a:buChar char="ü"/>
            </a:pPr>
            <a:r>
              <a:rPr lang="pl-PL" sz="1200" dirty="0">
                <a:cs typeface="Calibri" panose="020F0502020204030204" pitchFamily="34" charset="0"/>
              </a:rPr>
              <a:t>przygotowuje i składa wniosek</a:t>
            </a:r>
          </a:p>
          <a:p>
            <a:pPr marL="285750" indent="-285750">
              <a:buFont typeface="Wingdings" panose="05000000000000000000" pitchFamily="2" charset="2"/>
              <a:buChar char="ü"/>
            </a:pPr>
            <a:r>
              <a:rPr lang="pl-PL" sz="1200" dirty="0">
                <a:cs typeface="Calibri" panose="020F0502020204030204" pitchFamily="34" charset="0"/>
              </a:rPr>
              <a:t>pozostaje w kontakcie z NA</a:t>
            </a:r>
          </a:p>
          <a:p>
            <a:pPr marL="285750" indent="-285750">
              <a:buFont typeface="Wingdings" panose="05000000000000000000" pitchFamily="2" charset="2"/>
              <a:buChar char="ü"/>
            </a:pPr>
            <a:r>
              <a:rPr lang="pl-PL" sz="1200" dirty="0">
                <a:cs typeface="Calibri" panose="020F0502020204030204" pitchFamily="34" charset="0"/>
              </a:rPr>
              <a:t>podpisuje umowę o dofinansowanie</a:t>
            </a:r>
          </a:p>
          <a:p>
            <a:pPr marL="285750" indent="-285750">
              <a:buFont typeface="Wingdings" panose="05000000000000000000" pitchFamily="2" charset="2"/>
              <a:buChar char="ü"/>
            </a:pPr>
            <a:r>
              <a:rPr lang="pl-PL" sz="1200" dirty="0">
                <a:cs typeface="Calibri" panose="020F0502020204030204" pitchFamily="34" charset="0"/>
              </a:rPr>
              <a:t>realizuje działania związane z mobilnościami </a:t>
            </a:r>
          </a:p>
          <a:p>
            <a:pPr marL="285750" indent="-285750">
              <a:buFont typeface="Wingdings" panose="05000000000000000000" pitchFamily="2" charset="2"/>
              <a:buChar char="ü"/>
            </a:pPr>
            <a:r>
              <a:rPr lang="pl-PL" sz="1200" dirty="0">
                <a:cs typeface="Calibri" panose="020F0502020204030204" pitchFamily="34" charset="0"/>
              </a:rPr>
              <a:t>składa raporty do NA</a:t>
            </a:r>
            <a:endParaRPr lang="pl-PL" sz="1200" b="1" dirty="0">
              <a:cs typeface="Calibri" panose="020F0502020204030204" pitchFamily="34" charset="0"/>
            </a:endParaRPr>
          </a:p>
        </p:txBody>
      </p:sp>
    </p:spTree>
    <p:extLst>
      <p:ext uri="{BB962C8B-B14F-4D97-AF65-F5344CB8AC3E}">
        <p14:creationId xmlns:p14="http://schemas.microsoft.com/office/powerpoint/2010/main" val="328942151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1"/>
          <p:cNvSpPr txBox="1">
            <a:spLocks/>
          </p:cNvSpPr>
          <p:nvPr/>
        </p:nvSpPr>
        <p:spPr bwMode="auto">
          <a:xfrm>
            <a:off x="478838" y="668566"/>
            <a:ext cx="8367093" cy="357188"/>
          </a:xfrm>
          <a:prstGeom prst="rect">
            <a:avLst/>
          </a:prstGeom>
          <a:noFill/>
          <a:ln w="9525">
            <a:noFill/>
            <a:miter lim="800000"/>
            <a:headEnd/>
            <a:tailEnd/>
          </a:ln>
        </p:spPr>
        <p:txBody>
          <a:bodyPr/>
          <a:lstStyle/>
          <a:p>
            <a:pPr algn="ctr"/>
            <a:r>
              <a:rPr lang="pl-PL" sz="2000" dirty="0">
                <a:solidFill>
                  <a:srgbClr val="5EBFBE"/>
                </a:solidFill>
                <a:latin typeface="Roboto" pitchFamily="2" charset="0"/>
              </a:rPr>
              <a:t>Standardy Jakości Erasmusa</a:t>
            </a:r>
          </a:p>
        </p:txBody>
      </p:sp>
      <p:sp>
        <p:nvSpPr>
          <p:cNvPr id="8" name="pole tekstowe 4"/>
          <p:cNvSpPr txBox="1">
            <a:spLocks noChangeArrowheads="1"/>
          </p:cNvSpPr>
          <p:nvPr/>
        </p:nvSpPr>
        <p:spPr bwMode="auto">
          <a:xfrm>
            <a:off x="665940" y="1131590"/>
            <a:ext cx="7992888" cy="2985433"/>
          </a:xfrm>
          <a:prstGeom prst="rect">
            <a:avLst/>
          </a:prstGeom>
          <a:noFill/>
          <a:ln w="9525">
            <a:noFill/>
            <a:miter lim="800000"/>
            <a:headEnd/>
            <a:tailEnd/>
          </a:ln>
        </p:spPr>
        <p:txBody>
          <a:bodyPr wrap="square">
            <a:spAutoFit/>
          </a:bodyPr>
          <a:lstStyle/>
          <a:p>
            <a:pPr algn="just"/>
            <a:r>
              <a:rPr lang="pl-PL" sz="1400" b="1" dirty="0">
                <a:cs typeface="Calibri" panose="020F0502020204030204" pitchFamily="34" charset="0"/>
              </a:rPr>
              <a:t>Realizacja wszystkich działań wspieranych w ramach tej akcji musi przebiegać zgodnie ze Standardami Jakości Programu Erasmus+. </a:t>
            </a:r>
            <a:r>
              <a:rPr lang="pl-PL" sz="1400" dirty="0">
                <a:cs typeface="Calibri" panose="020F0502020204030204" pitchFamily="34" charset="0"/>
              </a:rPr>
              <a:t>Standardy jakości programu Erasmus obejmują konkretne praktyki w zakresie realizacji zadań projektowych, takich jak: wybór i przygotowanie uczestników, ocena i uznawanie efektów nauczania, dzielenie się rezultatami projektu itp.</a:t>
            </a:r>
            <a:endParaRPr lang="pl-PL" sz="1400" b="1" dirty="0">
              <a:cs typeface="Calibri" panose="020F0502020204030204" pitchFamily="34" charset="0"/>
            </a:endParaRPr>
          </a:p>
          <a:p>
            <a:pPr algn="just"/>
            <a:endParaRPr lang="pl-PL" sz="1400" dirty="0">
              <a:cs typeface="Calibri" panose="020F0502020204030204" pitchFamily="34" charset="0"/>
            </a:endParaRPr>
          </a:p>
          <a:p>
            <a:r>
              <a:rPr lang="pl-PL" sz="1400" b="1" dirty="0">
                <a:solidFill>
                  <a:srgbClr val="007FC8"/>
                </a:solidFill>
                <a:latin typeface="Roboto" pitchFamily="2" charset="0"/>
              </a:rPr>
              <a:t>	WŁĄCZENIE I RÓŻNORODNOŚĆ</a:t>
            </a:r>
          </a:p>
          <a:p>
            <a:endParaRPr lang="pl-PL" sz="1200" b="1" dirty="0">
              <a:cs typeface="Calibri" panose="020F0502020204030204" pitchFamily="34" charset="0"/>
            </a:endParaRPr>
          </a:p>
          <a:p>
            <a:pPr lvl="0"/>
            <a:r>
              <a:rPr lang="pl-PL" sz="1400" b="1" dirty="0">
                <a:solidFill>
                  <a:srgbClr val="007FC8"/>
                </a:solidFill>
                <a:latin typeface="Roboto" pitchFamily="2" charset="0"/>
              </a:rPr>
              <a:t>	DZIAŁANIA NIENARUSZAJĄCE RÓWNOWAGI EKOLOGICZNEJ </a:t>
            </a:r>
            <a:br>
              <a:rPr lang="pl-PL" sz="1400" b="1" dirty="0">
                <a:solidFill>
                  <a:srgbClr val="007FC8"/>
                </a:solidFill>
                <a:latin typeface="Roboto" pitchFamily="2" charset="0"/>
              </a:rPr>
            </a:br>
            <a:r>
              <a:rPr lang="pl-PL" sz="1400" b="1" dirty="0">
                <a:solidFill>
                  <a:srgbClr val="007FC8"/>
                </a:solidFill>
                <a:latin typeface="Roboto" pitchFamily="2" charset="0"/>
              </a:rPr>
              <a:t>	I ODPOWIEDZIALNOŚĆ ZA ŚRODOWISKO</a:t>
            </a:r>
          </a:p>
          <a:p>
            <a:endParaRPr lang="pl-PL" sz="1400" b="1" dirty="0">
              <a:solidFill>
                <a:srgbClr val="007FC8"/>
              </a:solidFill>
              <a:latin typeface="Roboto" pitchFamily="2" charset="0"/>
            </a:endParaRPr>
          </a:p>
          <a:p>
            <a:r>
              <a:rPr lang="pl-PL" sz="1400" b="1" dirty="0">
                <a:solidFill>
                  <a:srgbClr val="007FC8"/>
                </a:solidFill>
                <a:latin typeface="Roboto" pitchFamily="2" charset="0"/>
              </a:rPr>
              <a:t>	EDUKACJA CYFROWA W NAUCZANIU</a:t>
            </a:r>
          </a:p>
          <a:p>
            <a:endParaRPr lang="pl-PL" sz="1200" b="1" dirty="0">
              <a:cs typeface="Calibri" panose="020F0502020204030204" pitchFamily="34" charset="0"/>
            </a:endParaRPr>
          </a:p>
          <a:p>
            <a:pPr lvl="0"/>
            <a:endParaRPr lang="pl-PL" sz="1200" dirty="0">
              <a:cs typeface="Calibri" panose="020F0502020204030204" pitchFamily="34" charset="0"/>
            </a:endParaRPr>
          </a:p>
          <a:p>
            <a:pPr lvl="0" algn="just"/>
            <a:endParaRPr lang="pl-PL" sz="1200" dirty="0">
              <a:cs typeface="Calibri" panose="020F0502020204030204" pitchFamily="34" charset="0"/>
            </a:endParaRPr>
          </a:p>
        </p:txBody>
      </p:sp>
      <p:pic>
        <p:nvPicPr>
          <p:cNvPr id="5" name="Obraz 4" descr="Ikonka V.png"/>
          <p:cNvPicPr>
            <a:picLocks noChangeAspect="1"/>
          </p:cNvPicPr>
          <p:nvPr/>
        </p:nvPicPr>
        <p:blipFill>
          <a:blip r:embed="rId3" cstate="print"/>
          <a:stretch>
            <a:fillRect/>
          </a:stretch>
        </p:blipFill>
        <p:spPr>
          <a:xfrm>
            <a:off x="977403" y="2211710"/>
            <a:ext cx="285752" cy="285752"/>
          </a:xfrm>
          <a:prstGeom prst="rect">
            <a:avLst/>
          </a:prstGeom>
        </p:spPr>
      </p:pic>
      <p:pic>
        <p:nvPicPr>
          <p:cNvPr id="6" name="Obraz 5" descr="Ikonka V.png"/>
          <p:cNvPicPr>
            <a:picLocks noChangeAspect="1"/>
          </p:cNvPicPr>
          <p:nvPr/>
        </p:nvPicPr>
        <p:blipFill>
          <a:blip r:embed="rId3" cstate="print"/>
          <a:stretch>
            <a:fillRect/>
          </a:stretch>
        </p:blipFill>
        <p:spPr>
          <a:xfrm>
            <a:off x="993713" y="2696314"/>
            <a:ext cx="285752" cy="285752"/>
          </a:xfrm>
          <a:prstGeom prst="rect">
            <a:avLst/>
          </a:prstGeom>
        </p:spPr>
      </p:pic>
      <p:pic>
        <p:nvPicPr>
          <p:cNvPr id="7" name="Obraz 6" descr="Ikonka V.png"/>
          <p:cNvPicPr>
            <a:picLocks noChangeAspect="1"/>
          </p:cNvPicPr>
          <p:nvPr/>
        </p:nvPicPr>
        <p:blipFill>
          <a:blip r:embed="rId3" cstate="print"/>
          <a:stretch>
            <a:fillRect/>
          </a:stretch>
        </p:blipFill>
        <p:spPr>
          <a:xfrm>
            <a:off x="1004770" y="3302470"/>
            <a:ext cx="285752" cy="285752"/>
          </a:xfrm>
          <a:prstGeom prst="rect">
            <a:avLst/>
          </a:prstGeom>
        </p:spPr>
      </p:pic>
    </p:spTree>
    <p:extLst>
      <p:ext uri="{BB962C8B-B14F-4D97-AF65-F5344CB8AC3E}">
        <p14:creationId xmlns:p14="http://schemas.microsoft.com/office/powerpoint/2010/main" val="184046982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1"/>
          <p:cNvSpPr txBox="1">
            <a:spLocks/>
          </p:cNvSpPr>
          <p:nvPr/>
        </p:nvSpPr>
        <p:spPr bwMode="auto">
          <a:xfrm>
            <a:off x="467544" y="699542"/>
            <a:ext cx="8367093" cy="357188"/>
          </a:xfrm>
          <a:prstGeom prst="rect">
            <a:avLst/>
          </a:prstGeom>
          <a:noFill/>
          <a:ln w="9525">
            <a:noFill/>
            <a:miter lim="800000"/>
            <a:headEnd/>
            <a:tailEnd/>
          </a:ln>
        </p:spPr>
        <p:txBody>
          <a:bodyPr/>
          <a:lstStyle/>
          <a:p>
            <a:pPr algn="ctr"/>
            <a:r>
              <a:rPr lang="pl-PL" sz="2000" b="1" dirty="0">
                <a:solidFill>
                  <a:srgbClr val="5EBFBE"/>
                </a:solidFill>
                <a:latin typeface="Roboto" pitchFamily="2" charset="0"/>
              </a:rPr>
              <a:t>Wniosek KA122 projekty krótkoterminowe – ocena jakościowa</a:t>
            </a:r>
          </a:p>
        </p:txBody>
      </p:sp>
      <p:sp>
        <p:nvSpPr>
          <p:cNvPr id="8" name="pole tekstowe 4"/>
          <p:cNvSpPr txBox="1">
            <a:spLocks noChangeArrowheads="1"/>
          </p:cNvSpPr>
          <p:nvPr/>
        </p:nvSpPr>
        <p:spPr bwMode="auto">
          <a:xfrm>
            <a:off x="665940" y="1347614"/>
            <a:ext cx="7992888" cy="276999"/>
          </a:xfrm>
          <a:prstGeom prst="rect">
            <a:avLst/>
          </a:prstGeom>
          <a:noFill/>
          <a:ln w="9525">
            <a:noFill/>
            <a:miter lim="800000"/>
            <a:headEnd/>
            <a:tailEnd/>
          </a:ln>
        </p:spPr>
        <p:txBody>
          <a:bodyPr wrap="square">
            <a:spAutoFit/>
          </a:bodyPr>
          <a:lstStyle/>
          <a:p>
            <a:pPr algn="just"/>
            <a:endParaRPr lang="pl-PL" sz="1200" b="1" dirty="0">
              <a:cs typeface="Calibri" panose="020F0502020204030204" pitchFamily="34" charset="0"/>
            </a:endParaRPr>
          </a:p>
        </p:txBody>
      </p:sp>
      <p:graphicFrame>
        <p:nvGraphicFramePr>
          <p:cNvPr id="5" name="Symbol zastępczy zawartości 6"/>
          <p:cNvGraphicFramePr>
            <a:graphicFrameLocks/>
          </p:cNvGraphicFramePr>
          <p:nvPr>
            <p:extLst>
              <p:ext uri="{D42A27DB-BD31-4B8C-83A1-F6EECF244321}">
                <p14:modId xmlns:p14="http://schemas.microsoft.com/office/powerpoint/2010/main" val="3697217758"/>
              </p:ext>
            </p:extLst>
          </p:nvPr>
        </p:nvGraphicFramePr>
        <p:xfrm>
          <a:off x="395536" y="1131590"/>
          <a:ext cx="8136904" cy="30963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7847868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1"/>
          <p:cNvSpPr txBox="1">
            <a:spLocks/>
          </p:cNvSpPr>
          <p:nvPr/>
        </p:nvSpPr>
        <p:spPr bwMode="auto">
          <a:xfrm>
            <a:off x="467544" y="699542"/>
            <a:ext cx="8367093" cy="357188"/>
          </a:xfrm>
          <a:prstGeom prst="rect">
            <a:avLst/>
          </a:prstGeom>
          <a:noFill/>
          <a:ln w="9525">
            <a:noFill/>
            <a:miter lim="800000"/>
            <a:headEnd/>
            <a:tailEnd/>
          </a:ln>
        </p:spPr>
        <p:txBody>
          <a:bodyPr/>
          <a:lstStyle/>
          <a:p>
            <a:pPr algn="ctr"/>
            <a:r>
              <a:rPr lang="pl-PL" sz="2000" b="1" dirty="0">
                <a:solidFill>
                  <a:srgbClr val="5EBFBE"/>
                </a:solidFill>
                <a:latin typeface="Roboto" pitchFamily="2" charset="0"/>
              </a:rPr>
              <a:t>Wniosek KA120 Akredytacja – ocena jakościowa</a:t>
            </a:r>
          </a:p>
        </p:txBody>
      </p:sp>
      <p:sp>
        <p:nvSpPr>
          <p:cNvPr id="8" name="pole tekstowe 4"/>
          <p:cNvSpPr txBox="1">
            <a:spLocks noChangeArrowheads="1"/>
          </p:cNvSpPr>
          <p:nvPr/>
        </p:nvSpPr>
        <p:spPr bwMode="auto">
          <a:xfrm>
            <a:off x="665940" y="1347614"/>
            <a:ext cx="7992888" cy="276999"/>
          </a:xfrm>
          <a:prstGeom prst="rect">
            <a:avLst/>
          </a:prstGeom>
          <a:noFill/>
          <a:ln w="9525">
            <a:noFill/>
            <a:miter lim="800000"/>
            <a:headEnd/>
            <a:tailEnd/>
          </a:ln>
        </p:spPr>
        <p:txBody>
          <a:bodyPr wrap="square">
            <a:spAutoFit/>
          </a:bodyPr>
          <a:lstStyle/>
          <a:p>
            <a:pPr algn="just"/>
            <a:endParaRPr lang="pl-PL" sz="1200" b="1" dirty="0">
              <a:cs typeface="Calibri" panose="020F0502020204030204" pitchFamily="34" charset="0"/>
            </a:endParaRPr>
          </a:p>
        </p:txBody>
      </p:sp>
      <p:grpSp>
        <p:nvGrpSpPr>
          <p:cNvPr id="7" name="Grupa 6"/>
          <p:cNvGrpSpPr/>
          <p:nvPr/>
        </p:nvGrpSpPr>
        <p:grpSpPr>
          <a:xfrm>
            <a:off x="3270402" y="1180231"/>
            <a:ext cx="2821347" cy="671445"/>
            <a:chOff x="2731745" y="48752"/>
            <a:chExt cx="2821347" cy="671445"/>
          </a:xfrm>
          <a:scene3d>
            <a:camera prst="orthographicFront">
              <a:rot lat="0" lon="0" rev="0"/>
            </a:camera>
            <a:lightRig rig="contrasting" dir="t">
              <a:rot lat="0" lon="0" rev="1200000"/>
            </a:lightRig>
          </a:scene3d>
        </p:grpSpPr>
        <p:sp>
          <p:nvSpPr>
            <p:cNvPr id="18" name="Prostokąt zaokrąglony 17"/>
            <p:cNvSpPr/>
            <p:nvPr/>
          </p:nvSpPr>
          <p:spPr>
            <a:xfrm>
              <a:off x="2731745" y="48752"/>
              <a:ext cx="2821347" cy="671445"/>
            </a:xfrm>
            <a:prstGeom prst="roundRect">
              <a:avLst/>
            </a:prstGeom>
            <a:gradFill rotWithShape="0">
              <a:gsLst>
                <a:gs pos="1700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solidFill>
                <a:schemeClr val="lt1">
                  <a:hueOff val="0"/>
                  <a:satOff val="0"/>
                  <a:lumOff val="0"/>
                </a:schemeClr>
              </a:solidFill>
            </a:ln>
            <a:sp3d contourW="19050" prstMaterial="metal">
              <a:bevelT w="88900" h="203200"/>
              <a:bevelB w="165100" h="254000"/>
            </a:sp3d>
          </p:spPr>
          <p:style>
            <a:lnRef idx="0">
              <a:scrgbClr r="0" g="0" b="0"/>
            </a:lnRef>
            <a:fillRef idx="1">
              <a:scrgbClr r="0" g="0" b="0"/>
            </a:fillRef>
            <a:effectRef idx="2">
              <a:schemeClr val="accent1">
                <a:hueOff val="0"/>
                <a:satOff val="0"/>
                <a:lumOff val="0"/>
                <a:alphaOff val="0"/>
              </a:schemeClr>
            </a:effectRef>
            <a:fontRef idx="minor">
              <a:schemeClr val="lt1"/>
            </a:fontRef>
          </p:style>
          <p:txBody>
            <a:bodyPr/>
            <a:lstStyle/>
            <a:p>
              <a:endParaRPr lang="pl-PL"/>
            </a:p>
          </p:txBody>
        </p:sp>
        <p:sp>
          <p:nvSpPr>
            <p:cNvPr id="19" name="Prostokąt 18"/>
            <p:cNvSpPr/>
            <p:nvPr/>
          </p:nvSpPr>
          <p:spPr>
            <a:xfrm>
              <a:off x="2764522" y="81529"/>
              <a:ext cx="2755793" cy="605891"/>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pl-PL" sz="1600" kern="1200" dirty="0">
                  <a:solidFill>
                    <a:schemeClr val="tx1"/>
                  </a:solidFill>
                </a:rPr>
                <a:t>I. Zgodność / adekwatność</a:t>
              </a:r>
            </a:p>
            <a:p>
              <a:pPr lvl="0" algn="ctr" defTabSz="711200">
                <a:lnSpc>
                  <a:spcPct val="90000"/>
                </a:lnSpc>
                <a:spcBef>
                  <a:spcPct val="0"/>
                </a:spcBef>
                <a:spcAft>
                  <a:spcPct val="35000"/>
                </a:spcAft>
              </a:pPr>
              <a:r>
                <a:rPr lang="pl-PL" sz="1600" kern="1200" dirty="0">
                  <a:solidFill>
                    <a:srgbClr val="5EBFBE"/>
                  </a:solidFill>
                </a:rPr>
                <a:t>Maksymalnie 10 punktów</a:t>
              </a:r>
            </a:p>
          </p:txBody>
        </p:sp>
      </p:grpSp>
      <p:grpSp>
        <p:nvGrpSpPr>
          <p:cNvPr id="9" name="Grupa 8"/>
          <p:cNvGrpSpPr/>
          <p:nvPr/>
        </p:nvGrpSpPr>
        <p:grpSpPr>
          <a:xfrm>
            <a:off x="5681242" y="2283601"/>
            <a:ext cx="3077561" cy="723680"/>
            <a:chOff x="5184570" y="1152122"/>
            <a:chExt cx="2882115" cy="723680"/>
          </a:xfrm>
          <a:scene3d>
            <a:camera prst="orthographicFront">
              <a:rot lat="0" lon="0" rev="0"/>
            </a:camera>
            <a:lightRig rig="contrasting" dir="t">
              <a:rot lat="0" lon="0" rev="1200000"/>
            </a:lightRig>
          </a:scene3d>
        </p:grpSpPr>
        <p:sp>
          <p:nvSpPr>
            <p:cNvPr id="16" name="Prostokąt zaokrąglony 15"/>
            <p:cNvSpPr/>
            <p:nvPr/>
          </p:nvSpPr>
          <p:spPr>
            <a:xfrm>
              <a:off x="5184570" y="1152122"/>
              <a:ext cx="2882115" cy="723680"/>
            </a:xfrm>
            <a:prstGeom prst="roundRect">
              <a:avLst/>
            </a:prstGeom>
            <a:gradFill rotWithShape="0">
              <a:gsLst>
                <a:gs pos="1700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solidFill>
                <a:schemeClr val="lt1">
                  <a:hueOff val="0"/>
                  <a:satOff val="0"/>
                  <a:lumOff val="0"/>
                </a:schemeClr>
              </a:solidFill>
            </a:ln>
            <a:sp3d contourW="19050" prstMaterial="metal">
              <a:bevelT w="88900" h="203200"/>
              <a:bevelB w="165100" h="254000"/>
            </a:sp3d>
          </p:spPr>
          <p:style>
            <a:lnRef idx="0">
              <a:scrgbClr r="0" g="0" b="0"/>
            </a:lnRef>
            <a:fillRef idx="1">
              <a:scrgbClr r="0" g="0" b="0"/>
            </a:fillRef>
            <a:effectRef idx="2">
              <a:schemeClr val="accent1">
                <a:hueOff val="0"/>
                <a:satOff val="0"/>
                <a:lumOff val="0"/>
                <a:alphaOff val="0"/>
              </a:schemeClr>
            </a:effectRef>
            <a:fontRef idx="minor">
              <a:schemeClr val="lt1"/>
            </a:fontRef>
          </p:style>
          <p:txBody>
            <a:bodyPr/>
            <a:lstStyle/>
            <a:p>
              <a:endParaRPr lang="pl-PL"/>
            </a:p>
          </p:txBody>
        </p:sp>
        <p:sp>
          <p:nvSpPr>
            <p:cNvPr id="17" name="Prostokąt 16"/>
            <p:cNvSpPr/>
            <p:nvPr/>
          </p:nvSpPr>
          <p:spPr>
            <a:xfrm>
              <a:off x="5219897" y="1187449"/>
              <a:ext cx="2811461" cy="653026"/>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48260" tIns="48260" rIns="48260" bIns="48260" numCol="1" spcCol="1270" anchor="ctr" anchorCtr="0">
              <a:noAutofit/>
            </a:bodyPr>
            <a:lstStyle/>
            <a:p>
              <a:pPr lvl="0" algn="ctr" defTabSz="844550">
                <a:lnSpc>
                  <a:spcPct val="90000"/>
                </a:lnSpc>
                <a:spcBef>
                  <a:spcPct val="0"/>
                </a:spcBef>
                <a:spcAft>
                  <a:spcPct val="35000"/>
                </a:spcAft>
              </a:pPr>
              <a:r>
                <a:rPr lang="pl-PL" sz="1600" kern="1200" dirty="0">
                  <a:solidFill>
                    <a:schemeClr val="tx1"/>
                  </a:solidFill>
                </a:rPr>
                <a:t>II. Plan Erasmusa – CELE </a:t>
              </a:r>
              <a:r>
                <a:rPr lang="pl-PL" sz="1600" kern="1200" dirty="0">
                  <a:solidFill>
                    <a:srgbClr val="5EBFBE"/>
                  </a:solidFill>
                </a:rPr>
                <a:t>Maksymalnie 40 punktów</a:t>
              </a:r>
            </a:p>
          </p:txBody>
        </p:sp>
      </p:grpSp>
      <p:grpSp>
        <p:nvGrpSpPr>
          <p:cNvPr id="10" name="Grupa 9"/>
          <p:cNvGrpSpPr/>
          <p:nvPr/>
        </p:nvGrpSpPr>
        <p:grpSpPr>
          <a:xfrm>
            <a:off x="3274088" y="3444925"/>
            <a:ext cx="2808314" cy="723680"/>
            <a:chOff x="2744779" y="2293865"/>
            <a:chExt cx="2808314" cy="723680"/>
          </a:xfrm>
          <a:scene3d>
            <a:camera prst="orthographicFront">
              <a:rot lat="0" lon="0" rev="0"/>
            </a:camera>
            <a:lightRig rig="contrasting" dir="t">
              <a:rot lat="0" lon="0" rev="1200000"/>
            </a:lightRig>
          </a:scene3d>
        </p:grpSpPr>
        <p:sp>
          <p:nvSpPr>
            <p:cNvPr id="14" name="Prostokąt zaokrąglony 13"/>
            <p:cNvSpPr/>
            <p:nvPr/>
          </p:nvSpPr>
          <p:spPr>
            <a:xfrm>
              <a:off x="2744779" y="2293865"/>
              <a:ext cx="2808314" cy="723680"/>
            </a:xfrm>
            <a:prstGeom prst="roundRect">
              <a:avLst/>
            </a:prstGeom>
            <a:gradFill rotWithShape="0">
              <a:gsLst>
                <a:gs pos="1700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solidFill>
                <a:schemeClr val="lt1">
                  <a:hueOff val="0"/>
                  <a:satOff val="0"/>
                  <a:lumOff val="0"/>
                </a:schemeClr>
              </a:solidFill>
            </a:ln>
            <a:sp3d contourW="19050" prstMaterial="metal">
              <a:bevelT w="88900" h="203200"/>
              <a:bevelB w="165100" h="254000"/>
            </a:sp3d>
          </p:spPr>
          <p:style>
            <a:lnRef idx="0">
              <a:scrgbClr r="0" g="0" b="0"/>
            </a:lnRef>
            <a:fillRef idx="1">
              <a:scrgbClr r="0" g="0" b="0"/>
            </a:fillRef>
            <a:effectRef idx="2">
              <a:schemeClr val="accent1">
                <a:hueOff val="0"/>
                <a:satOff val="0"/>
                <a:lumOff val="0"/>
                <a:alphaOff val="0"/>
              </a:schemeClr>
            </a:effectRef>
            <a:fontRef idx="minor">
              <a:schemeClr val="lt1"/>
            </a:fontRef>
          </p:style>
          <p:txBody>
            <a:bodyPr/>
            <a:lstStyle/>
            <a:p>
              <a:endParaRPr lang="pl-PL"/>
            </a:p>
          </p:txBody>
        </p:sp>
        <p:sp>
          <p:nvSpPr>
            <p:cNvPr id="15" name="Prostokąt 14"/>
            <p:cNvSpPr/>
            <p:nvPr/>
          </p:nvSpPr>
          <p:spPr>
            <a:xfrm>
              <a:off x="2780106" y="2313617"/>
              <a:ext cx="2737660" cy="653026"/>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38100" tIns="38100" rIns="38100" bIns="38100" numCol="1" spcCol="1270" anchor="ctr" anchorCtr="0">
              <a:noAutofit/>
            </a:bodyPr>
            <a:lstStyle/>
            <a:p>
              <a:pPr lvl="0" algn="ctr" defTabSz="666750">
                <a:lnSpc>
                  <a:spcPct val="90000"/>
                </a:lnSpc>
                <a:spcBef>
                  <a:spcPct val="0"/>
                </a:spcBef>
                <a:spcAft>
                  <a:spcPct val="35000"/>
                </a:spcAft>
              </a:pPr>
              <a:r>
                <a:rPr lang="pl-PL" sz="1600" kern="1200" dirty="0">
                  <a:solidFill>
                    <a:schemeClr val="tx1"/>
                  </a:solidFill>
                </a:rPr>
                <a:t>III. Plan Erasmusa – DZIAŁANIA </a:t>
              </a:r>
              <a:r>
                <a:rPr lang="pl-PL" sz="1600" kern="1200" dirty="0">
                  <a:solidFill>
                    <a:srgbClr val="5EBFBE"/>
                  </a:solidFill>
                </a:rPr>
                <a:t>Maksymalnie 20 punktów</a:t>
              </a:r>
            </a:p>
          </p:txBody>
        </p:sp>
      </p:grpSp>
      <p:grpSp>
        <p:nvGrpSpPr>
          <p:cNvPr id="11" name="Grupa 10"/>
          <p:cNvGrpSpPr/>
          <p:nvPr/>
        </p:nvGrpSpPr>
        <p:grpSpPr>
          <a:xfrm>
            <a:off x="573984" y="2267050"/>
            <a:ext cx="3100776" cy="723680"/>
            <a:chOff x="35327" y="1135571"/>
            <a:chExt cx="3100776" cy="723680"/>
          </a:xfrm>
          <a:scene3d>
            <a:camera prst="orthographicFront">
              <a:rot lat="0" lon="0" rev="0"/>
            </a:camera>
            <a:lightRig rig="contrasting" dir="t">
              <a:rot lat="0" lon="0" rev="1200000"/>
            </a:lightRig>
          </a:scene3d>
        </p:grpSpPr>
        <p:sp>
          <p:nvSpPr>
            <p:cNvPr id="12" name="Prostokąt zaokrąglony 11"/>
            <p:cNvSpPr/>
            <p:nvPr/>
          </p:nvSpPr>
          <p:spPr>
            <a:xfrm>
              <a:off x="111771" y="1135571"/>
              <a:ext cx="3024332" cy="723680"/>
            </a:xfrm>
            <a:prstGeom prst="roundRect">
              <a:avLst/>
            </a:prstGeom>
            <a:gradFill rotWithShape="0">
              <a:gsLst>
                <a:gs pos="1700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solidFill>
                <a:schemeClr val="lt1">
                  <a:hueOff val="0"/>
                  <a:satOff val="0"/>
                  <a:lumOff val="0"/>
                </a:schemeClr>
              </a:solidFill>
            </a:ln>
            <a:sp3d contourW="19050" prstMaterial="metal">
              <a:bevelT w="88900" h="203200"/>
              <a:bevelB w="165100" h="254000"/>
            </a:sp3d>
          </p:spPr>
          <p:style>
            <a:lnRef idx="0">
              <a:scrgbClr r="0" g="0" b="0"/>
            </a:lnRef>
            <a:fillRef idx="1">
              <a:scrgbClr r="0" g="0" b="0"/>
            </a:fillRef>
            <a:effectRef idx="2">
              <a:schemeClr val="accent1">
                <a:hueOff val="0"/>
                <a:satOff val="0"/>
                <a:lumOff val="0"/>
                <a:alphaOff val="0"/>
              </a:schemeClr>
            </a:effectRef>
            <a:fontRef idx="minor">
              <a:schemeClr val="lt1"/>
            </a:fontRef>
          </p:style>
          <p:txBody>
            <a:bodyPr/>
            <a:lstStyle/>
            <a:p>
              <a:endParaRPr lang="pl-PL"/>
            </a:p>
          </p:txBody>
        </p:sp>
        <p:sp>
          <p:nvSpPr>
            <p:cNvPr id="13" name="Prostokąt 12"/>
            <p:cNvSpPr/>
            <p:nvPr/>
          </p:nvSpPr>
          <p:spPr>
            <a:xfrm>
              <a:off x="35327" y="1187462"/>
              <a:ext cx="2953678" cy="653026"/>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38100" tIns="38100" rIns="38100" bIns="38100" numCol="1" spcCol="1270" anchor="ctr" anchorCtr="0">
              <a:noAutofit/>
            </a:bodyPr>
            <a:lstStyle/>
            <a:p>
              <a:pPr lvl="0" algn="ctr" defTabSz="666750">
                <a:lnSpc>
                  <a:spcPct val="90000"/>
                </a:lnSpc>
                <a:spcBef>
                  <a:spcPct val="0"/>
                </a:spcBef>
                <a:spcAft>
                  <a:spcPct val="35000"/>
                </a:spcAft>
              </a:pPr>
              <a:r>
                <a:rPr lang="pl-PL" sz="1600" kern="1200" dirty="0">
                  <a:solidFill>
                    <a:schemeClr val="tx1"/>
                  </a:solidFill>
                </a:rPr>
                <a:t>IV. Plan Erasmusa – ZARZĄDZANIE </a:t>
              </a:r>
              <a:r>
                <a:rPr lang="pl-PL" sz="1600" kern="1200" dirty="0">
                  <a:solidFill>
                    <a:srgbClr val="5EBFBE"/>
                  </a:solidFill>
                </a:rPr>
                <a:t>Maksymalnie 30 punktów</a:t>
              </a:r>
            </a:p>
          </p:txBody>
        </p:sp>
      </p:grpSp>
      <p:sp>
        <p:nvSpPr>
          <p:cNvPr id="22" name="Łącznik prostoliniowy 3"/>
          <p:cNvSpPr/>
          <p:nvPr/>
        </p:nvSpPr>
        <p:spPr>
          <a:xfrm rot="16169607">
            <a:off x="4483579" y="2074543"/>
            <a:ext cx="432058" cy="0"/>
          </a:xfrm>
          <a:custGeom>
            <a:avLst/>
            <a:gdLst/>
            <a:ahLst/>
            <a:cxnLst/>
            <a:rect l="0" t="0" r="0" b="0"/>
            <a:pathLst>
              <a:path>
                <a:moveTo>
                  <a:pt x="0" y="0"/>
                </a:moveTo>
                <a:lnTo>
                  <a:pt x="432058" y="0"/>
                </a:lnTo>
              </a:path>
            </a:pathLst>
          </a:custGeom>
          <a:noFill/>
          <a:scene3d>
            <a:camera prst="orthographicFront">
              <a:rot lat="0" lon="0" rev="0"/>
            </a:camera>
            <a:lightRig rig="contrasting" dir="t">
              <a:rot lat="0" lon="0" rev="1200000"/>
            </a:lightRig>
          </a:scene3d>
          <a:sp3d z="-110000"/>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pl-PL"/>
          </a:p>
        </p:txBody>
      </p:sp>
      <p:sp>
        <p:nvSpPr>
          <p:cNvPr id="23" name="Łącznik prostoliniowy 4"/>
          <p:cNvSpPr/>
          <p:nvPr/>
        </p:nvSpPr>
        <p:spPr>
          <a:xfrm rot="21508682">
            <a:off x="5167461" y="2697050"/>
            <a:ext cx="487640" cy="0"/>
          </a:xfrm>
          <a:custGeom>
            <a:avLst/>
            <a:gdLst/>
            <a:ahLst/>
            <a:cxnLst/>
            <a:rect l="0" t="0" r="0" b="0"/>
            <a:pathLst>
              <a:path>
                <a:moveTo>
                  <a:pt x="0" y="0"/>
                </a:moveTo>
                <a:lnTo>
                  <a:pt x="487640" y="0"/>
                </a:lnTo>
              </a:path>
            </a:pathLst>
          </a:custGeom>
          <a:noFill/>
          <a:scene3d>
            <a:camera prst="orthographicFront">
              <a:rot lat="0" lon="0" rev="0"/>
            </a:camera>
            <a:lightRig rig="contrasting" dir="t">
              <a:rot lat="0" lon="0" rev="1200000"/>
            </a:lightRig>
          </a:scene3d>
          <a:sp3d z="-110000"/>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pl-PL"/>
          </a:p>
        </p:txBody>
      </p:sp>
      <p:sp>
        <p:nvSpPr>
          <p:cNvPr id="24" name="Łącznik prostoliniowy 5"/>
          <p:cNvSpPr/>
          <p:nvPr/>
        </p:nvSpPr>
        <p:spPr>
          <a:xfrm rot="5411313" flipV="1">
            <a:off x="4500941" y="3185177"/>
            <a:ext cx="434466" cy="45719"/>
          </a:xfrm>
          <a:custGeom>
            <a:avLst/>
            <a:gdLst/>
            <a:ahLst/>
            <a:cxnLst/>
            <a:rect l="0" t="0" r="0" b="0"/>
            <a:pathLst>
              <a:path>
                <a:moveTo>
                  <a:pt x="0" y="0"/>
                </a:moveTo>
                <a:lnTo>
                  <a:pt x="441317" y="0"/>
                </a:lnTo>
              </a:path>
            </a:pathLst>
          </a:custGeom>
          <a:noFill/>
          <a:scene3d>
            <a:camera prst="orthographicFront">
              <a:rot lat="0" lon="0" rev="0"/>
            </a:camera>
            <a:lightRig rig="contrasting" dir="t">
              <a:rot lat="0" lon="0" rev="1200000"/>
            </a:lightRig>
          </a:scene3d>
          <a:sp3d z="-110000"/>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pl-PL"/>
          </a:p>
        </p:txBody>
      </p:sp>
      <p:sp>
        <p:nvSpPr>
          <p:cNvPr id="25" name="Łącznik prostoliniowy 6"/>
          <p:cNvSpPr/>
          <p:nvPr/>
        </p:nvSpPr>
        <p:spPr>
          <a:xfrm rot="10885488" flipV="1">
            <a:off x="3681437" y="2680667"/>
            <a:ext cx="584718" cy="45719"/>
          </a:xfrm>
          <a:custGeom>
            <a:avLst/>
            <a:gdLst/>
            <a:ahLst/>
            <a:cxnLst/>
            <a:rect l="0" t="0" r="0" b="0"/>
            <a:pathLst>
              <a:path>
                <a:moveTo>
                  <a:pt x="0" y="0"/>
                </a:moveTo>
                <a:lnTo>
                  <a:pt x="584718" y="0"/>
                </a:lnTo>
              </a:path>
            </a:pathLst>
          </a:custGeom>
          <a:noFill/>
          <a:scene3d>
            <a:camera prst="orthographicFront">
              <a:rot lat="0" lon="0" rev="0"/>
            </a:camera>
            <a:lightRig rig="contrasting" dir="t">
              <a:rot lat="0" lon="0" rev="1200000"/>
            </a:lightRig>
          </a:scene3d>
          <a:sp3d z="-110000"/>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pl-PL"/>
          </a:p>
        </p:txBody>
      </p:sp>
      <p:grpSp>
        <p:nvGrpSpPr>
          <p:cNvPr id="26" name="Grupa 25"/>
          <p:cNvGrpSpPr/>
          <p:nvPr/>
        </p:nvGrpSpPr>
        <p:grpSpPr>
          <a:xfrm>
            <a:off x="4231668" y="2231162"/>
            <a:ext cx="935879" cy="735161"/>
            <a:chOff x="3649819" y="1300665"/>
            <a:chExt cx="935879" cy="735161"/>
          </a:xfrm>
          <a:scene3d>
            <a:camera prst="orthographicFront">
              <a:rot lat="0" lon="0" rev="0"/>
            </a:camera>
            <a:lightRig rig="contrasting" dir="t">
              <a:rot lat="0" lon="0" rev="1200000"/>
            </a:lightRig>
          </a:scene3d>
        </p:grpSpPr>
        <p:sp>
          <p:nvSpPr>
            <p:cNvPr id="27" name="Prostokąt zaokrąglony 26"/>
            <p:cNvSpPr/>
            <p:nvPr/>
          </p:nvSpPr>
          <p:spPr>
            <a:xfrm>
              <a:off x="3649819" y="1300665"/>
              <a:ext cx="935879" cy="735161"/>
            </a:xfrm>
            <a:prstGeom prst="roundRect">
              <a:avLst/>
            </a:prstGeom>
            <a:solidFill>
              <a:srgbClr val="034EA2"/>
            </a:solidFill>
            <a:ln>
              <a:solidFill>
                <a:schemeClr val="lt1">
                  <a:hueOff val="0"/>
                  <a:satOff val="0"/>
                  <a:lumOff val="0"/>
                </a:schemeClr>
              </a:solidFill>
            </a:ln>
            <a:sp3d contourW="19050" prstMaterial="metal">
              <a:bevelT w="88900" h="203200"/>
              <a:bevelB w="165100" h="254000"/>
            </a:sp3d>
          </p:spPr>
          <p:style>
            <a:lnRef idx="0">
              <a:scrgbClr r="0" g="0" b="0"/>
            </a:lnRef>
            <a:fillRef idx="1">
              <a:scrgbClr r="0" g="0" b="0"/>
            </a:fillRef>
            <a:effectRef idx="2">
              <a:schemeClr val="accent1">
                <a:hueOff val="0"/>
                <a:satOff val="0"/>
                <a:lumOff val="0"/>
                <a:alphaOff val="0"/>
              </a:schemeClr>
            </a:effectRef>
            <a:fontRef idx="minor">
              <a:schemeClr val="lt1"/>
            </a:fontRef>
          </p:style>
          <p:txBody>
            <a:bodyPr/>
            <a:lstStyle/>
            <a:p>
              <a:endParaRPr lang="pl-PL"/>
            </a:p>
          </p:txBody>
        </p:sp>
        <p:sp>
          <p:nvSpPr>
            <p:cNvPr id="28" name="Prostokąt 27"/>
            <p:cNvSpPr/>
            <p:nvPr/>
          </p:nvSpPr>
          <p:spPr>
            <a:xfrm>
              <a:off x="3685707" y="1336553"/>
              <a:ext cx="864103" cy="66338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7940" tIns="27940" rIns="27940" bIns="27940" numCol="1" spcCol="1270" anchor="ctr" anchorCtr="0">
              <a:noAutofit/>
            </a:bodyPr>
            <a:lstStyle/>
            <a:p>
              <a:pPr lvl="0" algn="ctr" defTabSz="488950">
                <a:lnSpc>
                  <a:spcPct val="90000"/>
                </a:lnSpc>
                <a:spcBef>
                  <a:spcPct val="0"/>
                </a:spcBef>
                <a:spcAft>
                  <a:spcPct val="35000"/>
                </a:spcAft>
              </a:pPr>
              <a:r>
                <a:rPr lang="pl-PL" sz="1100" b="1" kern="1200" dirty="0">
                  <a:solidFill>
                    <a:schemeClr val="bg1"/>
                  </a:solidFill>
                </a:rPr>
                <a:t>Maksymalnie</a:t>
              </a:r>
            </a:p>
            <a:p>
              <a:pPr lvl="0" algn="ctr" defTabSz="488950">
                <a:lnSpc>
                  <a:spcPct val="90000"/>
                </a:lnSpc>
                <a:spcBef>
                  <a:spcPct val="0"/>
                </a:spcBef>
                <a:spcAft>
                  <a:spcPct val="35000"/>
                </a:spcAft>
              </a:pPr>
              <a:r>
                <a:rPr lang="pl-PL" sz="1100" b="1" kern="1200" dirty="0">
                  <a:solidFill>
                    <a:schemeClr val="bg1"/>
                  </a:solidFill>
                </a:rPr>
                <a:t>100  punktów</a:t>
              </a:r>
            </a:p>
          </p:txBody>
        </p:sp>
      </p:grpSp>
    </p:spTree>
    <p:extLst>
      <p:ext uri="{BB962C8B-B14F-4D97-AF65-F5344CB8AC3E}">
        <p14:creationId xmlns:p14="http://schemas.microsoft.com/office/powerpoint/2010/main" val="166242372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1"/>
          <p:cNvSpPr txBox="1">
            <a:spLocks/>
          </p:cNvSpPr>
          <p:nvPr/>
        </p:nvSpPr>
        <p:spPr bwMode="auto">
          <a:xfrm>
            <a:off x="471488" y="642924"/>
            <a:ext cx="8315325" cy="357188"/>
          </a:xfrm>
          <a:prstGeom prst="rect">
            <a:avLst/>
          </a:prstGeom>
          <a:noFill/>
          <a:ln w="9525">
            <a:noFill/>
            <a:miter lim="800000"/>
            <a:headEnd/>
            <a:tailEnd/>
          </a:ln>
        </p:spPr>
        <p:txBody>
          <a:bodyPr/>
          <a:lstStyle/>
          <a:p>
            <a:pPr algn="ctr"/>
            <a:r>
              <a:rPr lang="pl-PL" sz="2000" dirty="0">
                <a:solidFill>
                  <a:srgbClr val="5EBFBE"/>
                </a:solidFill>
                <a:latin typeface="Roboto" pitchFamily="2" charset="0"/>
              </a:rPr>
              <a:t>Gdzie szukać informacji i inspiracji</a:t>
            </a:r>
          </a:p>
        </p:txBody>
      </p:sp>
      <p:sp>
        <p:nvSpPr>
          <p:cNvPr id="5" name="pole tekstowe 6"/>
          <p:cNvSpPr txBox="1">
            <a:spLocks noChangeArrowheads="1"/>
          </p:cNvSpPr>
          <p:nvPr/>
        </p:nvSpPr>
        <p:spPr bwMode="auto">
          <a:xfrm>
            <a:off x="357129" y="1203598"/>
            <a:ext cx="8429684" cy="2646878"/>
          </a:xfrm>
          <a:prstGeom prst="rect">
            <a:avLst/>
          </a:prstGeom>
          <a:noFill/>
          <a:ln w="9525">
            <a:noFill/>
            <a:miter lim="800000"/>
            <a:headEnd/>
            <a:tailEnd/>
          </a:ln>
        </p:spPr>
        <p:txBody>
          <a:bodyPr wrap="square" numCol="2" spcCol="288000">
            <a:spAutoFit/>
          </a:bodyPr>
          <a:lstStyle/>
          <a:p>
            <a:pPr marL="180000" indent="-180000">
              <a:spcAft>
                <a:spcPts val="400"/>
              </a:spcAft>
              <a:buFont typeface="Arial" pitchFamily="34" charset="0"/>
              <a:buChar char="•"/>
            </a:pPr>
            <a:r>
              <a:rPr lang="pl-PL" sz="1200" b="1" dirty="0">
                <a:latin typeface="Roboto" pitchFamily="2" charset="0"/>
                <a:ea typeface="Roboto" pitchFamily="2" charset="0"/>
              </a:rPr>
              <a:t>Europejska strona internetowa programu Erasmus+ </a:t>
            </a:r>
          </a:p>
          <a:p>
            <a:pPr marL="180000" indent="-180000">
              <a:spcAft>
                <a:spcPts val="400"/>
              </a:spcAft>
              <a:buFont typeface="Arial" pitchFamily="34" charset="0"/>
              <a:buChar char="•"/>
            </a:pPr>
            <a:r>
              <a:rPr lang="pl-PL" sz="1200" b="1" dirty="0">
                <a:latin typeface="Roboto" pitchFamily="2" charset="0"/>
                <a:ea typeface="Roboto" pitchFamily="2" charset="0"/>
              </a:rPr>
              <a:t>Polska strona internetowa programu Erasmus+ </a:t>
            </a:r>
            <a:br>
              <a:rPr lang="pl-PL" sz="1200" b="1" dirty="0">
                <a:latin typeface="Roboto" pitchFamily="2" charset="0"/>
                <a:ea typeface="Roboto" pitchFamily="2" charset="0"/>
              </a:rPr>
            </a:br>
            <a:r>
              <a:rPr lang="pl-PL" sz="1200" dirty="0">
                <a:latin typeface="Roboto" pitchFamily="2" charset="0"/>
                <a:ea typeface="Roboto" pitchFamily="2" charset="0"/>
              </a:rPr>
              <a:t>(zawiera informacje o programie i dane kontaktowe </a:t>
            </a:r>
            <a:br>
              <a:rPr lang="pl-PL" sz="1200" dirty="0">
                <a:latin typeface="Roboto" pitchFamily="2" charset="0"/>
                <a:ea typeface="Roboto" pitchFamily="2" charset="0"/>
              </a:rPr>
            </a:br>
            <a:r>
              <a:rPr lang="pl-PL" sz="1200" dirty="0">
                <a:latin typeface="Roboto" pitchFamily="2" charset="0"/>
                <a:ea typeface="Roboto" pitchFamily="2" charset="0"/>
              </a:rPr>
              <a:t>do osób obsługujących poszczególne sektory </a:t>
            </a:r>
            <a:br>
              <a:rPr lang="pl-PL" sz="1200" dirty="0">
                <a:latin typeface="Roboto" pitchFamily="2" charset="0"/>
                <a:ea typeface="Roboto" pitchFamily="2" charset="0"/>
              </a:rPr>
            </a:br>
            <a:r>
              <a:rPr lang="pl-PL" sz="1200" dirty="0">
                <a:latin typeface="Roboto" pitchFamily="2" charset="0"/>
                <a:ea typeface="Roboto" pitchFamily="2" charset="0"/>
              </a:rPr>
              <a:t>w Narodowej Agencji)</a:t>
            </a:r>
          </a:p>
          <a:p>
            <a:pPr marL="180000" indent="-180000">
              <a:spcAft>
                <a:spcPts val="400"/>
              </a:spcAft>
              <a:buFont typeface="Arial" pitchFamily="34" charset="0"/>
              <a:buChar char="•"/>
            </a:pPr>
            <a:r>
              <a:rPr lang="pl-PL" sz="1200" b="1" dirty="0">
                <a:latin typeface="Roboto" pitchFamily="2" charset="0"/>
                <a:ea typeface="Roboto" pitchFamily="2" charset="0"/>
              </a:rPr>
              <a:t>Przewodnik po programie Erasmus+  </a:t>
            </a:r>
            <a:r>
              <a:rPr lang="pl-PL" sz="1200" dirty="0">
                <a:latin typeface="Roboto" pitchFamily="2" charset="0"/>
                <a:ea typeface="Roboto" pitchFamily="2" charset="0"/>
              </a:rPr>
              <a:t>(najważniejszy dokument, zawiera wszystkie formalne wymagania, informacje, w tym kryteria oceny wniosków)</a:t>
            </a:r>
          </a:p>
          <a:p>
            <a:pPr marL="180000" indent="-180000">
              <a:spcAft>
                <a:spcPts val="400"/>
              </a:spcAft>
              <a:buFont typeface="Arial" pitchFamily="34" charset="0"/>
              <a:buChar char="•"/>
            </a:pPr>
            <a:r>
              <a:rPr lang="pl-PL" sz="1200" b="1" dirty="0">
                <a:latin typeface="Roboto" pitchFamily="2" charset="0"/>
                <a:ea typeface="Roboto" pitchFamily="2" charset="0"/>
              </a:rPr>
              <a:t>Formularze wniosków Platforma Rezultatów Projektów Erasmus+ </a:t>
            </a:r>
            <a:r>
              <a:rPr lang="pl-PL" sz="1200" dirty="0">
                <a:latin typeface="Roboto" pitchFamily="2" charset="0"/>
                <a:ea typeface="Roboto" pitchFamily="2" charset="0"/>
              </a:rPr>
              <a:t>(opisy zrealizowanych projektów)</a:t>
            </a:r>
          </a:p>
          <a:p>
            <a:pPr marL="180000" indent="-180000">
              <a:spcAft>
                <a:spcPts val="400"/>
              </a:spcAft>
              <a:buFont typeface="Arial" pitchFamily="34" charset="0"/>
              <a:buChar char="•"/>
            </a:pPr>
            <a:endParaRPr lang="pl-PL" sz="1200" dirty="0">
              <a:latin typeface="Roboto" pitchFamily="2" charset="0"/>
              <a:ea typeface="Roboto" pitchFamily="2" charset="0"/>
            </a:endParaRPr>
          </a:p>
          <a:p>
            <a:pPr>
              <a:spcAft>
                <a:spcPts val="400"/>
              </a:spcAft>
            </a:pPr>
            <a:endParaRPr lang="pl-PL" sz="1200" dirty="0">
              <a:latin typeface="Roboto" pitchFamily="2" charset="0"/>
              <a:ea typeface="Roboto" pitchFamily="2" charset="0"/>
            </a:endParaRPr>
          </a:p>
          <a:p>
            <a:pPr marL="180000" indent="-180000">
              <a:spcAft>
                <a:spcPts val="400"/>
              </a:spcAft>
              <a:buFont typeface="Arial" pitchFamily="34" charset="0"/>
              <a:buChar char="•"/>
            </a:pPr>
            <a:r>
              <a:rPr lang="pl-PL" sz="1200" dirty="0">
                <a:latin typeface="Roboto" pitchFamily="2" charset="0"/>
                <a:ea typeface="Roboto" pitchFamily="2" charset="0"/>
              </a:rPr>
              <a:t>Platformy sektorowe, zawierające wiele inspiracji: </a:t>
            </a:r>
            <a:r>
              <a:rPr lang="pl-PL" sz="1200" b="1" dirty="0" err="1">
                <a:latin typeface="Roboto" pitchFamily="2" charset="0"/>
                <a:ea typeface="Roboto" pitchFamily="2" charset="0"/>
              </a:rPr>
              <a:t>eTwinning</a:t>
            </a:r>
            <a:r>
              <a:rPr lang="pl-PL" sz="1200" b="1" dirty="0">
                <a:latin typeface="Roboto" pitchFamily="2" charset="0"/>
                <a:ea typeface="Roboto" pitchFamily="2" charset="0"/>
              </a:rPr>
              <a:t> i School </a:t>
            </a:r>
            <a:r>
              <a:rPr lang="pl-PL" sz="1200" b="1" dirty="0" err="1">
                <a:latin typeface="Roboto" pitchFamily="2" charset="0"/>
                <a:ea typeface="Roboto" pitchFamily="2" charset="0"/>
              </a:rPr>
              <a:t>Education</a:t>
            </a:r>
            <a:r>
              <a:rPr lang="pl-PL" sz="1200" b="1" dirty="0">
                <a:latin typeface="Roboto" pitchFamily="2" charset="0"/>
                <a:ea typeface="Roboto" pitchFamily="2" charset="0"/>
              </a:rPr>
              <a:t> Gateway</a:t>
            </a:r>
            <a:r>
              <a:rPr lang="pl-PL" sz="1200" dirty="0">
                <a:latin typeface="Roboto" pitchFamily="2" charset="0"/>
                <a:ea typeface="Roboto" pitchFamily="2" charset="0"/>
              </a:rPr>
              <a:t> (dla sektora Edukacja szkolna),</a:t>
            </a:r>
          </a:p>
          <a:p>
            <a:pPr marL="180000" indent="-180000">
              <a:spcAft>
                <a:spcPts val="400"/>
              </a:spcAft>
              <a:buFont typeface="Arial" pitchFamily="34" charset="0"/>
              <a:buChar char="•"/>
            </a:pPr>
            <a:r>
              <a:rPr lang="pl-PL" sz="1200" dirty="0">
                <a:latin typeface="Roboto" pitchFamily="2" charset="0"/>
                <a:ea typeface="Roboto" pitchFamily="2" charset="0"/>
              </a:rPr>
              <a:t>Opisy laureatów corocznych </a:t>
            </a:r>
            <a:r>
              <a:rPr lang="pl-PL" sz="1200" b="1" dirty="0">
                <a:latin typeface="Roboto" pitchFamily="2" charset="0"/>
                <a:ea typeface="Roboto" pitchFamily="2" charset="0"/>
              </a:rPr>
              <a:t>konkursów </a:t>
            </a:r>
            <a:br>
              <a:rPr lang="pl-PL" sz="1200" b="1" dirty="0">
                <a:latin typeface="Roboto" pitchFamily="2" charset="0"/>
                <a:ea typeface="Roboto" pitchFamily="2" charset="0"/>
              </a:rPr>
            </a:br>
            <a:r>
              <a:rPr lang="pl-PL" sz="1200" b="1" dirty="0">
                <a:latin typeface="Roboto" pitchFamily="2" charset="0"/>
                <a:ea typeface="Roboto" pitchFamily="2" charset="0"/>
              </a:rPr>
              <a:t>FRSE </a:t>
            </a:r>
            <a:r>
              <a:rPr lang="pl-PL" sz="1200" b="1" dirty="0" err="1">
                <a:latin typeface="Roboto" pitchFamily="2" charset="0"/>
                <a:ea typeface="Roboto" pitchFamily="2" charset="0"/>
              </a:rPr>
              <a:t>EDUinspiracje</a:t>
            </a:r>
            <a:endParaRPr lang="pl-PL" sz="1200" dirty="0">
              <a:latin typeface="Roboto" pitchFamily="2" charset="0"/>
              <a:ea typeface="Roboto" pitchFamily="2" charset="0"/>
            </a:endParaRPr>
          </a:p>
          <a:p>
            <a:pPr marL="180000" indent="-180000">
              <a:spcAft>
                <a:spcPts val="400"/>
              </a:spcAft>
              <a:buFont typeface="Arial" pitchFamily="34" charset="0"/>
              <a:buChar char="•"/>
            </a:pPr>
            <a:r>
              <a:rPr lang="pl-PL" sz="1200" b="1" dirty="0">
                <a:latin typeface="Roboto" pitchFamily="2" charset="0"/>
                <a:ea typeface="Roboto" pitchFamily="2" charset="0"/>
              </a:rPr>
              <a:t>Europa dla Aktywnych </a:t>
            </a:r>
            <a:r>
              <a:rPr lang="pl-PL" sz="1200" dirty="0">
                <a:latin typeface="Roboto" pitchFamily="2" charset="0"/>
                <a:ea typeface="Roboto" pitchFamily="2" charset="0"/>
              </a:rPr>
              <a:t>(kwartalnik FRSE zawierający m.in. opisy dobrych praktyk)</a:t>
            </a:r>
          </a:p>
          <a:p>
            <a:pPr marL="180000" indent="-180000">
              <a:spcAft>
                <a:spcPts val="400"/>
              </a:spcAft>
              <a:buFont typeface="Arial" pitchFamily="34" charset="0"/>
              <a:buChar char="•"/>
            </a:pPr>
            <a:r>
              <a:rPr lang="pl-PL" sz="1200" b="1" dirty="0">
                <a:latin typeface="Roboto" pitchFamily="2" charset="0"/>
                <a:ea typeface="Roboto" pitchFamily="2" charset="0"/>
              </a:rPr>
              <a:t>Publikacje Fundacji Rozwoju Systemu Edukacji </a:t>
            </a:r>
            <a:br>
              <a:rPr lang="pl-PL" sz="1200" b="1" dirty="0">
                <a:latin typeface="Roboto" pitchFamily="2" charset="0"/>
                <a:ea typeface="Roboto" pitchFamily="2" charset="0"/>
              </a:rPr>
            </a:br>
            <a:r>
              <a:rPr lang="pl-PL" sz="1200" dirty="0">
                <a:latin typeface="Roboto" pitchFamily="2" charset="0"/>
                <a:ea typeface="Roboto" pitchFamily="2" charset="0"/>
              </a:rPr>
              <a:t>(w tym zawierające opisy dobrych praktyk i badań prowadzonych w FRSE)</a:t>
            </a:r>
          </a:p>
        </p:txBody>
      </p:sp>
    </p:spTree>
    <p:extLst>
      <p:ext uri="{BB962C8B-B14F-4D97-AF65-F5344CB8AC3E}">
        <p14:creationId xmlns:p14="http://schemas.microsoft.com/office/powerpoint/2010/main" val="306090182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ytuł 1"/>
          <p:cNvSpPr>
            <a:spLocks noGrp="1"/>
          </p:cNvSpPr>
          <p:nvPr>
            <p:ph type="ctrTitle"/>
          </p:nvPr>
        </p:nvSpPr>
        <p:spPr>
          <a:xfrm>
            <a:off x="539552" y="843558"/>
            <a:ext cx="7990656" cy="2880320"/>
          </a:xfrm>
          <a:solidFill>
            <a:srgbClr val="5EBFBE"/>
          </a:solidFill>
        </p:spPr>
        <p:txBody>
          <a:bodyPr>
            <a:normAutofit fontScale="90000"/>
          </a:bodyPr>
          <a:lstStyle/>
          <a:p>
            <a:pPr>
              <a:spcAft>
                <a:spcPts val="1200"/>
              </a:spcAft>
            </a:pPr>
            <a:r>
              <a:rPr lang="pl-PL" sz="2800" b="1" cap="all" dirty="0">
                <a:solidFill>
                  <a:prstClr val="white"/>
                </a:solidFill>
                <a:latin typeface="Trebuchet MS" pitchFamily="34" charset="0"/>
                <a:ea typeface="+mn-ea"/>
                <a:cs typeface="+mn-cs"/>
              </a:rPr>
              <a:t/>
            </a:r>
            <a:br>
              <a:rPr lang="pl-PL" sz="2800" b="1" cap="all" dirty="0">
                <a:solidFill>
                  <a:prstClr val="white"/>
                </a:solidFill>
                <a:latin typeface="Trebuchet MS" pitchFamily="34" charset="0"/>
                <a:ea typeface="+mn-ea"/>
                <a:cs typeface="+mn-cs"/>
              </a:rPr>
            </a:br>
            <a:r>
              <a:rPr lang="pl-PL" sz="2800" b="1" cap="all" dirty="0">
                <a:solidFill>
                  <a:prstClr val="white"/>
                </a:solidFill>
                <a:latin typeface="Trebuchet MS" pitchFamily="34" charset="0"/>
                <a:ea typeface="+mn-ea"/>
                <a:cs typeface="+mn-cs"/>
              </a:rPr>
              <a:t>Akcja 2</a:t>
            </a:r>
            <a:br>
              <a:rPr lang="pl-PL" sz="2800" b="1" cap="all" dirty="0">
                <a:solidFill>
                  <a:prstClr val="white"/>
                </a:solidFill>
                <a:latin typeface="Trebuchet MS" pitchFamily="34" charset="0"/>
                <a:ea typeface="+mn-ea"/>
                <a:cs typeface="+mn-cs"/>
              </a:rPr>
            </a:br>
            <a:r>
              <a:rPr lang="pl-PL" sz="3100" b="1" cap="all" dirty="0">
                <a:solidFill>
                  <a:prstClr val="white"/>
                </a:solidFill>
                <a:latin typeface="+mn-lt"/>
                <a:ea typeface="+mn-ea"/>
                <a:cs typeface="+mn-cs"/>
              </a:rPr>
              <a:t>Partnerstwa na Małą skalę</a:t>
            </a:r>
            <a:br>
              <a:rPr lang="pl-PL" sz="3100" b="1" cap="all" dirty="0">
                <a:solidFill>
                  <a:prstClr val="white"/>
                </a:solidFill>
                <a:latin typeface="+mn-lt"/>
                <a:ea typeface="+mn-ea"/>
                <a:cs typeface="+mn-cs"/>
              </a:rPr>
            </a:br>
            <a:r>
              <a:rPr lang="pl-PL" sz="3100" b="1" cap="all" dirty="0">
                <a:solidFill>
                  <a:prstClr val="white"/>
                </a:solidFill>
                <a:latin typeface="+mn-lt"/>
                <a:ea typeface="+mn-ea"/>
                <a:cs typeface="+mn-cs"/>
              </a:rPr>
              <a:t>KA 210</a:t>
            </a:r>
            <a:r>
              <a:rPr lang="pl-PL" sz="2800" b="1" cap="all" dirty="0">
                <a:solidFill>
                  <a:prstClr val="white"/>
                </a:solidFill>
                <a:latin typeface="+mn-lt"/>
                <a:ea typeface="+mn-ea"/>
                <a:cs typeface="+mn-cs"/>
              </a:rPr>
              <a:t/>
            </a:r>
            <a:br>
              <a:rPr lang="pl-PL" sz="2800" b="1" cap="all" dirty="0">
                <a:solidFill>
                  <a:prstClr val="white"/>
                </a:solidFill>
                <a:latin typeface="+mn-lt"/>
                <a:ea typeface="+mn-ea"/>
                <a:cs typeface="+mn-cs"/>
              </a:rPr>
            </a:br>
            <a:r>
              <a:rPr lang="pl-PL" sz="2800" b="1" cap="all" dirty="0">
                <a:solidFill>
                  <a:prstClr val="white"/>
                </a:solidFill>
                <a:latin typeface="+mn-lt"/>
                <a:ea typeface="+mn-ea"/>
                <a:cs typeface="+mn-cs"/>
              </a:rPr>
              <a:t/>
            </a:r>
            <a:br>
              <a:rPr lang="pl-PL" sz="2800" b="1" cap="all" dirty="0">
                <a:solidFill>
                  <a:prstClr val="white"/>
                </a:solidFill>
                <a:latin typeface="+mn-lt"/>
                <a:ea typeface="+mn-ea"/>
                <a:cs typeface="+mn-cs"/>
              </a:rPr>
            </a:br>
            <a:r>
              <a:rPr lang="pl-PL" sz="2800" cap="all" dirty="0">
                <a:solidFill>
                  <a:prstClr val="white"/>
                </a:solidFill>
                <a:latin typeface="+mn-lt"/>
                <a:ea typeface="+mn-ea"/>
                <a:cs typeface="+mn-cs"/>
              </a:rPr>
              <a:t>Charakterystyka</a:t>
            </a:r>
            <a:r>
              <a:rPr lang="pl-PL" sz="2800" b="1" cap="all" dirty="0">
                <a:solidFill>
                  <a:prstClr val="white"/>
                </a:solidFill>
                <a:latin typeface="Trebuchet MS" pitchFamily="34" charset="0"/>
                <a:ea typeface="+mn-ea"/>
                <a:cs typeface="+mn-cs"/>
              </a:rPr>
              <a:t/>
            </a:r>
            <a:br>
              <a:rPr lang="pl-PL" sz="2800" b="1" cap="all" dirty="0">
                <a:solidFill>
                  <a:prstClr val="white"/>
                </a:solidFill>
                <a:latin typeface="Trebuchet MS" pitchFamily="34" charset="0"/>
                <a:ea typeface="+mn-ea"/>
                <a:cs typeface="+mn-cs"/>
              </a:rPr>
            </a:br>
            <a:r>
              <a:rPr lang="pl-PL" sz="2800" b="1" cap="all" dirty="0">
                <a:solidFill>
                  <a:prstClr val="white"/>
                </a:solidFill>
                <a:latin typeface="Trebuchet MS" pitchFamily="34" charset="0"/>
                <a:ea typeface="+mn-ea"/>
                <a:cs typeface="+mn-cs"/>
              </a:rPr>
              <a:t/>
            </a:r>
            <a:br>
              <a:rPr lang="pl-PL" sz="2800" b="1" cap="all" dirty="0">
                <a:solidFill>
                  <a:prstClr val="white"/>
                </a:solidFill>
                <a:latin typeface="Trebuchet MS" pitchFamily="34" charset="0"/>
                <a:ea typeface="+mn-ea"/>
                <a:cs typeface="+mn-cs"/>
              </a:rPr>
            </a:br>
            <a:endParaRPr lang="pl-PL" sz="2400" dirty="0">
              <a:solidFill>
                <a:schemeClr val="bg1"/>
              </a:solidFill>
            </a:endParaRPr>
          </a:p>
        </p:txBody>
      </p:sp>
    </p:spTree>
    <p:extLst>
      <p:ext uri="{BB962C8B-B14F-4D97-AF65-F5344CB8AC3E}">
        <p14:creationId xmlns:p14="http://schemas.microsoft.com/office/powerpoint/2010/main" val="418991434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rostokąt 8"/>
          <p:cNvSpPr/>
          <p:nvPr/>
        </p:nvSpPr>
        <p:spPr>
          <a:xfrm>
            <a:off x="157163" y="1923678"/>
            <a:ext cx="4194869" cy="46166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pl-PL" sz="1200" b="0" i="0" u="none" strike="noStrike" kern="1200" cap="none" spc="0" normalizeH="0" baseline="0" noProof="0" dirty="0">
                <a:ln>
                  <a:noFill/>
                </a:ln>
                <a:solidFill>
                  <a:prstClr val="black"/>
                </a:solidFill>
                <a:effectLst/>
                <a:uLnTx/>
                <a:uFillTx/>
                <a:latin typeface="Roboto" pitchFamily="2" charset="0"/>
                <a:ea typeface="Roboto" pitchFamily="2" charset="0"/>
                <a:cs typeface="Roboto" pitchFamily="2" charset="0"/>
              </a:rPr>
              <a:t/>
            </a:r>
            <a:br>
              <a:rPr kumimoji="0" lang="pl-PL" sz="1200" b="0" i="0" u="none" strike="noStrike" kern="1200" cap="none" spc="0" normalizeH="0" baseline="0" noProof="0" dirty="0">
                <a:ln>
                  <a:noFill/>
                </a:ln>
                <a:solidFill>
                  <a:prstClr val="black"/>
                </a:solidFill>
                <a:effectLst/>
                <a:uLnTx/>
                <a:uFillTx/>
                <a:latin typeface="Roboto" pitchFamily="2" charset="0"/>
                <a:ea typeface="Roboto" pitchFamily="2" charset="0"/>
                <a:cs typeface="Roboto" pitchFamily="2" charset="0"/>
              </a:rPr>
            </a:br>
            <a:endParaRPr kumimoji="0" lang="pl-PL" sz="1200" b="0" i="0" u="none" strike="noStrike" kern="1200" cap="none" spc="0" normalizeH="0" baseline="0" noProof="0" dirty="0">
              <a:ln>
                <a:noFill/>
              </a:ln>
              <a:solidFill>
                <a:prstClr val="black"/>
              </a:solidFill>
              <a:effectLst/>
              <a:uLnTx/>
              <a:uFillTx/>
              <a:latin typeface="Calibri" pitchFamily="34" charset="0"/>
              <a:ea typeface="+mn-ea"/>
              <a:cs typeface="Arial" charset="0"/>
            </a:endParaRPr>
          </a:p>
        </p:txBody>
      </p:sp>
      <p:sp>
        <p:nvSpPr>
          <p:cNvPr id="4" name="Prostokąt: zaokrąglone rogi 4">
            <a:extLst>
              <a:ext uri="{FF2B5EF4-FFF2-40B4-BE49-F238E27FC236}">
                <a16:creationId xmlns:a16="http://schemas.microsoft.com/office/drawing/2014/main" id="{B2173872-1454-E9BA-A447-FA65AD4F988B}"/>
              </a:ext>
            </a:extLst>
          </p:cNvPr>
          <p:cNvSpPr/>
          <p:nvPr/>
        </p:nvSpPr>
        <p:spPr>
          <a:xfrm>
            <a:off x="755576" y="1707654"/>
            <a:ext cx="3316564" cy="1008112"/>
          </a:xfrm>
          <a:prstGeom prst="round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eaLnBrk="0" hangingPunct="0">
              <a:defRPr/>
            </a:pPr>
            <a:r>
              <a:rPr lang="pl-PL" b="1" dirty="0">
                <a:solidFill>
                  <a:schemeClr val="tx1"/>
                </a:solidFill>
                <a:latin typeface="+mj-lt"/>
                <a:ea typeface="Roboto Light" panose="02000000000000000000" pitchFamily="2" charset="0"/>
                <a:cs typeface="Arial" panose="020B0604020202020204" pitchFamily="34" charset="0"/>
              </a:rPr>
              <a:t>Akcja 2</a:t>
            </a:r>
          </a:p>
          <a:p>
            <a:pPr lvl="0" algn="ctr" eaLnBrk="0" hangingPunct="0">
              <a:defRPr/>
            </a:pPr>
            <a:r>
              <a:rPr lang="pl-PL" dirty="0">
                <a:solidFill>
                  <a:schemeClr val="tx1"/>
                </a:solidFill>
                <a:latin typeface="+mj-lt"/>
                <a:ea typeface="Roboto Light" panose="02000000000000000000" pitchFamily="2" charset="0"/>
                <a:cs typeface="Arial" charset="0"/>
              </a:rPr>
              <a:t>Współpraca</a:t>
            </a:r>
            <a:r>
              <a:rPr lang="pl-PL" dirty="0">
                <a:solidFill>
                  <a:schemeClr val="tx1"/>
                </a:solidFill>
                <a:latin typeface="+mj-lt"/>
                <a:ea typeface="Roboto Light" panose="02000000000000000000" pitchFamily="2" charset="0"/>
                <a:cs typeface="Arial" panose="020B0604020202020204" pitchFamily="34" charset="0"/>
              </a:rPr>
              <a:t> </a:t>
            </a:r>
            <a:r>
              <a:rPr lang="pl-PL" dirty="0">
                <a:solidFill>
                  <a:schemeClr val="tx1"/>
                </a:solidFill>
                <a:latin typeface="+mj-lt"/>
                <a:ea typeface="Roboto Light" panose="02000000000000000000" pitchFamily="2" charset="0"/>
                <a:cs typeface="Arial" charset="0"/>
              </a:rPr>
              <a:t>organizacji</a:t>
            </a:r>
            <a:r>
              <a:rPr lang="pl-PL" dirty="0">
                <a:solidFill>
                  <a:prstClr val="black"/>
                </a:solidFill>
                <a:latin typeface="Roboto Light" panose="02000000000000000000" pitchFamily="2" charset="0"/>
                <a:ea typeface="Roboto Light" panose="02000000000000000000" pitchFamily="2" charset="0"/>
                <a:cs typeface="Arial" panose="020B0604020202020204" pitchFamily="34" charset="0"/>
              </a:rPr>
              <a:t> </a:t>
            </a:r>
            <a:r>
              <a:rPr lang="pl-PL" dirty="0">
                <a:solidFill>
                  <a:schemeClr val="tx1"/>
                </a:solidFill>
                <a:ea typeface="Roboto Light" panose="02000000000000000000" pitchFamily="2" charset="0"/>
                <a:cs typeface="Arial" charset="0"/>
              </a:rPr>
              <a:t>i</a:t>
            </a:r>
            <a:endParaRPr kumimoji="0" lang="pl-PL" sz="1800" b="0" i="0" u="none" strike="noStrike" kern="1200" cap="none" spc="0" normalizeH="0" baseline="0" noProof="0" dirty="0">
              <a:ln>
                <a:noFill/>
              </a:ln>
              <a:solidFill>
                <a:schemeClr val="tx1"/>
              </a:solidFill>
              <a:effectLst/>
              <a:uLnTx/>
              <a:uFillTx/>
              <a:ea typeface="Roboto Light" panose="02000000000000000000" pitchFamily="2" charset="0"/>
            </a:endParaRPr>
          </a:p>
        </p:txBody>
      </p:sp>
      <p:sp>
        <p:nvSpPr>
          <p:cNvPr id="5" name="Prostokąt: zaokrąglone rogi 6">
            <a:extLst>
              <a:ext uri="{FF2B5EF4-FFF2-40B4-BE49-F238E27FC236}">
                <a16:creationId xmlns:a16="http://schemas.microsoft.com/office/drawing/2014/main" id="{192CC9D2-E7F9-A7CF-8FFB-320A09FB0A04}"/>
              </a:ext>
            </a:extLst>
          </p:cNvPr>
          <p:cNvSpPr/>
          <p:nvPr/>
        </p:nvSpPr>
        <p:spPr>
          <a:xfrm>
            <a:off x="251520" y="3147814"/>
            <a:ext cx="2016224" cy="504056"/>
          </a:xfrm>
          <a:prstGeom prst="round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eaLnBrk="0" latinLnBrk="0" hangingPunct="0">
              <a:lnSpc>
                <a:spcPct val="100000"/>
              </a:lnSpc>
              <a:buClrTx/>
              <a:buSzTx/>
              <a:buFontTx/>
              <a:buNone/>
              <a:tabLst/>
              <a:defRPr/>
            </a:pPr>
            <a:r>
              <a:rPr lang="pl-PL" dirty="0">
                <a:solidFill>
                  <a:schemeClr val="tx1"/>
                </a:solidFill>
                <a:ea typeface="Roboto Light" panose="02000000000000000000" pitchFamily="2" charset="0"/>
                <a:cs typeface="Arial" charset="0"/>
              </a:rPr>
              <a:t>Partnerstwa na małą skalę</a:t>
            </a:r>
          </a:p>
        </p:txBody>
      </p:sp>
      <p:sp>
        <p:nvSpPr>
          <p:cNvPr id="6" name="Prostokąt: zaokrąglone rogi 5">
            <a:extLst>
              <a:ext uri="{FF2B5EF4-FFF2-40B4-BE49-F238E27FC236}">
                <a16:creationId xmlns:a16="http://schemas.microsoft.com/office/drawing/2014/main" id="{3EDBF8FF-C98D-22A2-A0CD-B97D83DE16A0}"/>
              </a:ext>
            </a:extLst>
          </p:cNvPr>
          <p:cNvSpPr/>
          <p:nvPr/>
        </p:nvSpPr>
        <p:spPr>
          <a:xfrm>
            <a:off x="2555776" y="3147814"/>
            <a:ext cx="1979712" cy="504056"/>
          </a:xfrm>
          <a:prstGeom prst="round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lang="pl-PL" dirty="0">
                <a:solidFill>
                  <a:schemeClr val="tx1"/>
                </a:solidFill>
                <a:ea typeface="Roboto Light" panose="02000000000000000000" pitchFamily="2" charset="0"/>
                <a:cs typeface="Arial" charset="0"/>
              </a:rPr>
              <a:t>Partnerstwa współpracy</a:t>
            </a:r>
          </a:p>
        </p:txBody>
      </p:sp>
      <p:sp>
        <p:nvSpPr>
          <p:cNvPr id="7" name="pole tekstowe 6">
            <a:extLst>
              <a:ext uri="{FF2B5EF4-FFF2-40B4-BE49-F238E27FC236}">
                <a16:creationId xmlns:a16="http://schemas.microsoft.com/office/drawing/2014/main" id="{3660EE2B-D423-4364-83CC-F2311A4A9CDE}"/>
              </a:ext>
            </a:extLst>
          </p:cNvPr>
          <p:cNvSpPr txBox="1"/>
          <p:nvPr/>
        </p:nvSpPr>
        <p:spPr>
          <a:xfrm>
            <a:off x="5217041" y="722743"/>
            <a:ext cx="3240360" cy="340519"/>
          </a:xfrm>
          <a:prstGeom prst="roundRect">
            <a:avLst/>
          </a:prstGeom>
          <a:solidFill>
            <a:schemeClr val="accent2">
              <a:lumMod val="40000"/>
              <a:lumOff val="60000"/>
            </a:schemeClr>
          </a:solidFill>
        </p:spPr>
        <p:txBody>
          <a:bodyPr wrap="square">
            <a:spAutoFit/>
          </a:bodyPr>
          <a:lstStyle>
            <a:defPPr>
              <a:defRPr lang="pl-PL"/>
            </a:defPPr>
            <a:lvl1pPr>
              <a:defRPr sz="2400">
                <a:solidFill>
                  <a:schemeClr val="bg1"/>
                </a:solidFill>
                <a:latin typeface="Roboto Light" panose="02000000000000000000" pitchFamily="2" charset="0"/>
                <a:ea typeface="Roboto Light" panose="02000000000000000000" pitchFamily="2" charset="0"/>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pl-PL" sz="1400" dirty="0">
                <a:solidFill>
                  <a:schemeClr val="tx1"/>
                </a:solidFill>
                <a:latin typeface="+mn-lt"/>
              </a:rPr>
              <a:t>Centra doskonałości zawodowej</a:t>
            </a:r>
          </a:p>
        </p:txBody>
      </p:sp>
      <p:sp>
        <p:nvSpPr>
          <p:cNvPr id="8" name="pole tekstowe 7">
            <a:extLst>
              <a:ext uri="{FF2B5EF4-FFF2-40B4-BE49-F238E27FC236}">
                <a16:creationId xmlns:a16="http://schemas.microsoft.com/office/drawing/2014/main" id="{1CCEBFBD-8728-4064-8044-EB50B418035B}"/>
              </a:ext>
            </a:extLst>
          </p:cNvPr>
          <p:cNvSpPr txBox="1"/>
          <p:nvPr/>
        </p:nvSpPr>
        <p:spPr>
          <a:xfrm>
            <a:off x="5217041" y="1105701"/>
            <a:ext cx="3240360" cy="340519"/>
          </a:xfrm>
          <a:prstGeom prst="roundRect">
            <a:avLst/>
          </a:prstGeom>
          <a:solidFill>
            <a:schemeClr val="accent2">
              <a:lumMod val="40000"/>
              <a:lumOff val="60000"/>
            </a:schemeClr>
          </a:solidFill>
        </p:spPr>
        <p:txBody>
          <a:bodyPr wrap="square">
            <a:spAutoFit/>
          </a:bodyPr>
          <a:lstStyle>
            <a:defPPr>
              <a:defRPr lang="pl-PL"/>
            </a:defPPr>
            <a:lvl1pPr>
              <a:defRPr sz="2400">
                <a:solidFill>
                  <a:schemeClr val="bg1"/>
                </a:solidFill>
                <a:latin typeface="Roboto Light" panose="02000000000000000000" pitchFamily="2" charset="0"/>
                <a:ea typeface="Roboto Light" panose="02000000000000000000" pitchFamily="2" charset="0"/>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pl-PL" sz="1400" dirty="0">
                <a:solidFill>
                  <a:schemeClr val="tx1"/>
                </a:solidFill>
                <a:latin typeface="+mn-lt"/>
              </a:rPr>
              <a:t>Akademie</a:t>
            </a:r>
            <a:r>
              <a:rPr kumimoji="0" lang="pl-PL" sz="1200" b="0" i="0" u="none" strike="noStrike" kern="1200" cap="none" spc="0" normalizeH="0" baseline="0" noProof="0" dirty="0">
                <a:ln>
                  <a:noFill/>
                </a:ln>
                <a:solidFill>
                  <a:prstClr val="white"/>
                </a:solidFill>
                <a:effectLst/>
                <a:uLnTx/>
                <a:uFillTx/>
                <a:cs typeface="Arial" panose="020B0604020202020204" pitchFamily="34" charset="0"/>
              </a:rPr>
              <a:t> </a:t>
            </a:r>
            <a:r>
              <a:rPr lang="pl-PL" sz="1400" dirty="0">
                <a:solidFill>
                  <a:schemeClr val="tx1"/>
                </a:solidFill>
                <a:latin typeface="+mn-lt"/>
              </a:rPr>
              <a:t>nauczycielskie E+</a:t>
            </a:r>
          </a:p>
        </p:txBody>
      </p:sp>
      <p:sp>
        <p:nvSpPr>
          <p:cNvPr id="10" name="pole tekstowe 9">
            <a:extLst>
              <a:ext uri="{FF2B5EF4-FFF2-40B4-BE49-F238E27FC236}">
                <a16:creationId xmlns:a16="http://schemas.microsoft.com/office/drawing/2014/main" id="{E2464D58-D1DE-4767-AF93-58738A49F872}"/>
              </a:ext>
            </a:extLst>
          </p:cNvPr>
          <p:cNvSpPr txBox="1"/>
          <p:nvPr/>
        </p:nvSpPr>
        <p:spPr>
          <a:xfrm>
            <a:off x="5217041" y="1493904"/>
            <a:ext cx="3240360" cy="340519"/>
          </a:xfrm>
          <a:prstGeom prst="roundRect">
            <a:avLst/>
          </a:prstGeom>
          <a:solidFill>
            <a:schemeClr val="accent2">
              <a:lumMod val="40000"/>
              <a:lumOff val="60000"/>
            </a:schemeClr>
          </a:solid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pl-PL" sz="1400" dirty="0">
                <a:latin typeface="+mn-lt"/>
              </a:rPr>
              <a:t>Akcja Erasmus </a:t>
            </a:r>
            <a:r>
              <a:rPr lang="pl-PL" sz="1400" dirty="0" err="1">
                <a:latin typeface="+mn-lt"/>
              </a:rPr>
              <a:t>Mundus</a:t>
            </a:r>
            <a:endParaRPr lang="pl-PL" sz="1400" dirty="0">
              <a:latin typeface="+mn-lt"/>
            </a:endParaRPr>
          </a:p>
        </p:txBody>
      </p:sp>
      <p:sp>
        <p:nvSpPr>
          <p:cNvPr id="11" name="pole tekstowe 10">
            <a:extLst>
              <a:ext uri="{FF2B5EF4-FFF2-40B4-BE49-F238E27FC236}">
                <a16:creationId xmlns:a16="http://schemas.microsoft.com/office/drawing/2014/main" id="{68C52325-C3C9-42BF-A388-3A7BD92AC1CB}"/>
              </a:ext>
            </a:extLst>
          </p:cNvPr>
          <p:cNvSpPr txBox="1"/>
          <p:nvPr/>
        </p:nvSpPr>
        <p:spPr>
          <a:xfrm>
            <a:off x="5217041" y="1890058"/>
            <a:ext cx="3240360" cy="340519"/>
          </a:xfrm>
          <a:prstGeom prst="roundRect">
            <a:avLst/>
          </a:prstGeom>
          <a:solidFill>
            <a:schemeClr val="accent2">
              <a:lumMod val="40000"/>
              <a:lumOff val="60000"/>
            </a:schemeClr>
          </a:solidFill>
        </p:spPr>
        <p:txBody>
          <a:bodyPr wrap="square">
            <a:spAutoFit/>
          </a:bodyPr>
          <a:lstStyle>
            <a:defPPr>
              <a:defRPr lang="pl-PL"/>
            </a:defPPr>
            <a:lvl1pPr>
              <a:defRPr sz="2400">
                <a:solidFill>
                  <a:schemeClr val="bg1"/>
                </a:solidFill>
                <a:latin typeface="Roboto Light" panose="02000000000000000000" pitchFamily="2" charset="0"/>
                <a:ea typeface="Roboto Light" panose="02000000000000000000" pitchFamily="2" charset="0"/>
              </a:defRPr>
            </a:lvl1pPr>
          </a:lstStyle>
          <a:p>
            <a:pPr algn="ctr" eaLnBrk="0" hangingPunct="0">
              <a:defRPr/>
            </a:pPr>
            <a:r>
              <a:rPr lang="pl-PL" sz="1400" dirty="0">
                <a:solidFill>
                  <a:schemeClr val="tx1"/>
                </a:solidFill>
                <a:latin typeface="+mn-lt"/>
                <a:ea typeface="+mn-ea"/>
              </a:rPr>
              <a:t>Sojusze na rzecz innowacji</a:t>
            </a:r>
          </a:p>
        </p:txBody>
      </p:sp>
      <p:sp>
        <p:nvSpPr>
          <p:cNvPr id="12" name="pole tekstowe 11">
            <a:extLst>
              <a:ext uri="{FF2B5EF4-FFF2-40B4-BE49-F238E27FC236}">
                <a16:creationId xmlns:a16="http://schemas.microsoft.com/office/drawing/2014/main" id="{E2DBEF81-A0A0-4DA6-9261-6BC037721EC4}"/>
              </a:ext>
            </a:extLst>
          </p:cNvPr>
          <p:cNvSpPr txBox="1"/>
          <p:nvPr/>
        </p:nvSpPr>
        <p:spPr>
          <a:xfrm>
            <a:off x="5221522" y="2279488"/>
            <a:ext cx="3235879" cy="340519"/>
          </a:xfrm>
          <a:prstGeom prst="roundRect">
            <a:avLst/>
          </a:prstGeom>
          <a:solidFill>
            <a:schemeClr val="accent2">
              <a:lumMod val="40000"/>
              <a:lumOff val="60000"/>
            </a:schemeClr>
          </a:solidFill>
        </p:spPr>
        <p:txBody>
          <a:bodyPr wrap="square">
            <a:spAutoFit/>
          </a:bodyPr>
          <a:lstStyle>
            <a:defPPr>
              <a:defRPr lang="pl-PL"/>
            </a:defPPr>
            <a:lvl1pPr>
              <a:defRPr sz="2400">
                <a:solidFill>
                  <a:schemeClr val="bg1"/>
                </a:solidFill>
                <a:latin typeface="Roboto Light" panose="02000000000000000000" pitchFamily="2" charset="0"/>
                <a:ea typeface="Roboto Light" panose="02000000000000000000" pitchFamily="2" charset="0"/>
              </a:defRPr>
            </a:lvl1pPr>
          </a:lstStyle>
          <a:p>
            <a:pPr marL="0" marR="0" lvl="0" indent="0" algn="ctr" defTabSz="914400" eaLnBrk="0" latinLnBrk="0" hangingPunct="0">
              <a:lnSpc>
                <a:spcPct val="100000"/>
              </a:lnSpc>
              <a:buClrTx/>
              <a:buSzTx/>
              <a:buFontTx/>
              <a:buNone/>
              <a:tabLst/>
              <a:defRPr/>
            </a:pPr>
            <a:r>
              <a:rPr lang="pl-PL" sz="1400" dirty="0">
                <a:solidFill>
                  <a:schemeClr val="tx1"/>
                </a:solidFill>
                <a:latin typeface="+mn-lt"/>
                <a:ea typeface="+mn-ea"/>
              </a:rPr>
              <a:t>Budowanie potencjału </a:t>
            </a:r>
            <a:endParaRPr lang="en-US" sz="1400" dirty="0">
              <a:solidFill>
                <a:schemeClr val="tx1"/>
              </a:solidFill>
              <a:latin typeface="+mn-lt"/>
              <a:ea typeface="+mn-ea"/>
            </a:endParaRPr>
          </a:p>
        </p:txBody>
      </p:sp>
      <p:sp>
        <p:nvSpPr>
          <p:cNvPr id="13" name="pole tekstowe 12">
            <a:extLst>
              <a:ext uri="{FF2B5EF4-FFF2-40B4-BE49-F238E27FC236}">
                <a16:creationId xmlns:a16="http://schemas.microsoft.com/office/drawing/2014/main" id="{7E945F29-CBC3-40CA-93F2-6B7864FE76DA}"/>
              </a:ext>
            </a:extLst>
          </p:cNvPr>
          <p:cNvSpPr txBox="1"/>
          <p:nvPr/>
        </p:nvSpPr>
        <p:spPr>
          <a:xfrm>
            <a:off x="5221522" y="2655470"/>
            <a:ext cx="3235879" cy="340519"/>
          </a:xfrm>
          <a:prstGeom prst="roundRect">
            <a:avLst/>
          </a:prstGeom>
          <a:solidFill>
            <a:schemeClr val="accent2">
              <a:lumMod val="40000"/>
              <a:lumOff val="60000"/>
            </a:schemeClr>
          </a:solidFill>
        </p:spPr>
        <p:txBody>
          <a:bodyPr wrap="square">
            <a:spAutoFit/>
          </a:bodyPr>
          <a:lstStyle>
            <a:defPPr>
              <a:defRPr lang="pl-PL"/>
            </a:defPPr>
            <a:lvl1pPr>
              <a:defRPr sz="2400">
                <a:solidFill>
                  <a:schemeClr val="bg1"/>
                </a:solidFill>
                <a:latin typeface="Roboto Light" panose="02000000000000000000" pitchFamily="2" charset="0"/>
                <a:ea typeface="Roboto Light" panose="02000000000000000000" pitchFamily="2" charset="0"/>
              </a:defRPr>
            </a:lvl1pPr>
          </a:lstStyle>
          <a:p>
            <a:pPr algn="ctr" eaLnBrk="0" hangingPunct="0">
              <a:defRPr/>
            </a:pPr>
            <a:r>
              <a:rPr lang="pl-PL" sz="1400" dirty="0">
                <a:solidFill>
                  <a:schemeClr val="tx1"/>
                </a:solidFill>
                <a:latin typeface="+mn-lt"/>
                <a:ea typeface="+mn-ea"/>
              </a:rPr>
              <a:t>Wirtualne wymiany Erasmus+</a:t>
            </a:r>
            <a:endParaRPr lang="en-US" sz="1400" dirty="0">
              <a:solidFill>
                <a:schemeClr val="tx1"/>
              </a:solidFill>
              <a:latin typeface="+mn-lt"/>
              <a:ea typeface="+mn-ea"/>
            </a:endParaRPr>
          </a:p>
        </p:txBody>
      </p:sp>
      <p:sp>
        <p:nvSpPr>
          <p:cNvPr id="14" name="pole tekstowe 13">
            <a:extLst>
              <a:ext uri="{FF2B5EF4-FFF2-40B4-BE49-F238E27FC236}">
                <a16:creationId xmlns:a16="http://schemas.microsoft.com/office/drawing/2014/main" id="{31429E14-C55D-4D8E-AEC1-B6BCE3678BB4}"/>
              </a:ext>
            </a:extLst>
          </p:cNvPr>
          <p:cNvSpPr txBox="1"/>
          <p:nvPr/>
        </p:nvSpPr>
        <p:spPr>
          <a:xfrm>
            <a:off x="5217041" y="3031452"/>
            <a:ext cx="3240360" cy="306467"/>
          </a:xfrm>
          <a:prstGeom prst="roundRect">
            <a:avLst/>
          </a:prstGeom>
          <a:solidFill>
            <a:schemeClr val="accent2">
              <a:lumMod val="40000"/>
              <a:lumOff val="60000"/>
            </a:schemeClr>
          </a:solidFill>
        </p:spPr>
        <p:txBody>
          <a:bodyPr wrap="square">
            <a:spAutoFit/>
          </a:bodyPr>
          <a:lstStyle>
            <a:defPPr>
              <a:defRPr lang="pl-PL"/>
            </a:defPPr>
            <a:lvl1pPr>
              <a:defRPr sz="2400">
                <a:solidFill>
                  <a:schemeClr val="bg1"/>
                </a:solidFill>
                <a:latin typeface="Roboto Light" panose="02000000000000000000" pitchFamily="2" charset="0"/>
                <a:ea typeface="Roboto Light" panose="02000000000000000000" pitchFamily="2" charset="0"/>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pl-PL" sz="1200" b="0" i="0" u="none" strike="noStrike" kern="1200" cap="none" spc="0" normalizeH="0" baseline="0" noProof="0" dirty="0">
                <a:ln>
                  <a:noFill/>
                </a:ln>
                <a:solidFill>
                  <a:schemeClr val="tx1"/>
                </a:solidFill>
                <a:effectLst/>
                <a:uLnTx/>
                <a:uFillTx/>
                <a:latin typeface="+mj-lt"/>
                <a:cs typeface="Arial" panose="020B0604020202020204" pitchFamily="34" charset="0"/>
              </a:rPr>
              <a:t>Niekomercyjne imprezy sportowe</a:t>
            </a:r>
            <a:endParaRPr kumimoji="0" lang="en-US" sz="1200" b="0" i="0" u="none" strike="noStrike" kern="1200" cap="none" spc="0" normalizeH="0" baseline="0" noProof="0" dirty="0">
              <a:ln>
                <a:noFill/>
              </a:ln>
              <a:solidFill>
                <a:schemeClr val="tx1"/>
              </a:solidFill>
              <a:effectLst/>
              <a:uLnTx/>
              <a:uFillTx/>
              <a:latin typeface="+mj-lt"/>
              <a:cs typeface="Arial" panose="020B0604020202020204" pitchFamily="34" charset="0"/>
            </a:endParaRPr>
          </a:p>
        </p:txBody>
      </p:sp>
      <p:sp>
        <p:nvSpPr>
          <p:cNvPr id="15" name="pole tekstowe 14">
            <a:extLst>
              <a:ext uri="{FF2B5EF4-FFF2-40B4-BE49-F238E27FC236}">
                <a16:creationId xmlns:a16="http://schemas.microsoft.com/office/drawing/2014/main" id="{F487A07A-A52A-4A13-A297-5B7DE4179A63}"/>
              </a:ext>
            </a:extLst>
          </p:cNvPr>
          <p:cNvSpPr txBox="1"/>
          <p:nvPr/>
        </p:nvSpPr>
        <p:spPr>
          <a:xfrm>
            <a:off x="5217041" y="3382718"/>
            <a:ext cx="3240360" cy="306467"/>
          </a:xfrm>
          <a:prstGeom prst="roundRect">
            <a:avLst/>
          </a:prstGeom>
          <a:solidFill>
            <a:schemeClr val="tx2">
              <a:lumMod val="60000"/>
              <a:lumOff val="40000"/>
            </a:schemeClr>
          </a:solidFill>
        </p:spPr>
        <p:txBody>
          <a:bodyPr wrap="square">
            <a:spAutoFit/>
          </a:bodyPr>
          <a:lstStyle>
            <a:defPPr>
              <a:defRPr lang="pl-PL"/>
            </a:defPPr>
            <a:lvl1pPr>
              <a:defRPr sz="2400">
                <a:solidFill>
                  <a:schemeClr val="bg1"/>
                </a:solidFill>
                <a:latin typeface="Roboto Light" panose="02000000000000000000" pitchFamily="2" charset="0"/>
                <a:ea typeface="Roboto Light" panose="02000000000000000000" pitchFamily="2" charset="0"/>
              </a:defRPr>
            </a:lvl1pPr>
          </a:lstStyle>
          <a:p>
            <a:pPr algn="ctr" eaLnBrk="0" hangingPunct="0">
              <a:defRPr/>
            </a:pPr>
            <a:r>
              <a:rPr lang="pl-PL" sz="1200" dirty="0">
                <a:solidFill>
                  <a:schemeClr val="tx1"/>
                </a:solidFill>
                <a:latin typeface="+mj-lt"/>
                <a:cs typeface="Arial" panose="020B0604020202020204" pitchFamily="34" charset="0"/>
              </a:rPr>
              <a:t>Działania Jean </a:t>
            </a:r>
            <a:r>
              <a:rPr lang="pl-PL" sz="1200" dirty="0" err="1">
                <a:solidFill>
                  <a:schemeClr val="tx1"/>
                </a:solidFill>
                <a:latin typeface="+mj-lt"/>
                <a:cs typeface="Arial" panose="020B0604020202020204" pitchFamily="34" charset="0"/>
              </a:rPr>
              <a:t>Monnet</a:t>
            </a:r>
            <a:endParaRPr lang="pl-PL" sz="1200" dirty="0">
              <a:solidFill>
                <a:schemeClr val="tx1"/>
              </a:solidFill>
              <a:latin typeface="+mj-lt"/>
              <a:cs typeface="Arial" panose="020B0604020202020204" pitchFamily="34" charset="0"/>
            </a:endParaRPr>
          </a:p>
        </p:txBody>
      </p:sp>
      <p:sp>
        <p:nvSpPr>
          <p:cNvPr id="16" name="pole tekstowe 15">
            <a:extLst>
              <a:ext uri="{FF2B5EF4-FFF2-40B4-BE49-F238E27FC236}">
                <a16:creationId xmlns:a16="http://schemas.microsoft.com/office/drawing/2014/main" id="{7F4FAA2D-68B1-4FB0-ADC2-33505A07FA5E}"/>
              </a:ext>
            </a:extLst>
          </p:cNvPr>
          <p:cNvSpPr txBox="1"/>
          <p:nvPr/>
        </p:nvSpPr>
        <p:spPr>
          <a:xfrm>
            <a:off x="5217041" y="3743072"/>
            <a:ext cx="3240360" cy="306467"/>
          </a:xfrm>
          <a:prstGeom prst="roundRect">
            <a:avLst/>
          </a:prstGeom>
          <a:solidFill>
            <a:schemeClr val="tx2">
              <a:lumMod val="60000"/>
              <a:lumOff val="40000"/>
            </a:schemeClr>
          </a:solidFill>
        </p:spPr>
        <p:txBody>
          <a:bodyPr wrap="square" rtlCol="0">
            <a:spAutoFit/>
          </a:bodyPr>
          <a:lstStyle/>
          <a:p>
            <a:pPr marL="0" marR="0" lvl="0" indent="0" algn="ctr" defTabSz="914400" eaLnBrk="0" latinLnBrk="0" hangingPunct="0">
              <a:lnSpc>
                <a:spcPct val="100000"/>
              </a:lnSpc>
              <a:buClrTx/>
              <a:buSzTx/>
              <a:buFontTx/>
              <a:buNone/>
              <a:tabLst/>
              <a:defRPr/>
            </a:pPr>
            <a:r>
              <a:rPr lang="pl-PL" sz="1200" dirty="0">
                <a:latin typeface="+mj-lt"/>
                <a:cs typeface="Arial" panose="020B0604020202020204" pitchFamily="34" charset="0"/>
              </a:rPr>
              <a:t>Uniwersytety Europejskie</a:t>
            </a:r>
          </a:p>
        </p:txBody>
      </p:sp>
      <p:sp>
        <p:nvSpPr>
          <p:cNvPr id="17" name="pole tekstowe 16">
            <a:extLst>
              <a:ext uri="{FF2B5EF4-FFF2-40B4-BE49-F238E27FC236}">
                <a16:creationId xmlns:a16="http://schemas.microsoft.com/office/drawing/2014/main" id="{8F590284-6D10-4F35-98B7-65441B12592D}"/>
              </a:ext>
            </a:extLst>
          </p:cNvPr>
          <p:cNvSpPr txBox="1"/>
          <p:nvPr/>
        </p:nvSpPr>
        <p:spPr>
          <a:xfrm>
            <a:off x="5217041" y="4098128"/>
            <a:ext cx="3240360" cy="510778"/>
          </a:xfrm>
          <a:prstGeom prst="roundRect">
            <a:avLst/>
          </a:prstGeom>
          <a:solidFill>
            <a:schemeClr val="tx2">
              <a:lumMod val="60000"/>
              <a:lumOff val="40000"/>
            </a:schemeClr>
          </a:solidFill>
        </p:spPr>
        <p:txBody>
          <a:bodyPr wrap="square">
            <a:spAutoFit/>
          </a:bodyPr>
          <a:lstStyle>
            <a:defPPr>
              <a:defRPr lang="pl-PL"/>
            </a:defPPr>
            <a:lvl1pPr>
              <a:defRPr sz="2400">
                <a:solidFill>
                  <a:schemeClr val="bg1"/>
                </a:solidFill>
                <a:latin typeface="Roboto Light" panose="02000000000000000000" pitchFamily="2" charset="0"/>
                <a:ea typeface="Roboto Light" panose="02000000000000000000" pitchFamily="2" charset="0"/>
              </a:defRPr>
            </a:lvl1pPr>
          </a:lstStyle>
          <a:p>
            <a:pPr algn="ctr" eaLnBrk="0" hangingPunct="0">
              <a:defRPr/>
            </a:pPr>
            <a:r>
              <a:rPr kumimoji="0" lang="pl-PL" sz="1200" b="0" i="0" u="none" strike="noStrike" kern="1200" cap="none" spc="0" normalizeH="0" baseline="0" noProof="0" dirty="0">
                <a:ln>
                  <a:noFill/>
                </a:ln>
                <a:solidFill>
                  <a:prstClr val="white"/>
                </a:solidFill>
                <a:effectLst/>
                <a:uLnTx/>
                <a:uFillTx/>
                <a:cs typeface="Arial" panose="020B0604020202020204" pitchFamily="34" charset="0"/>
              </a:rPr>
              <a:t>*</a:t>
            </a:r>
            <a:r>
              <a:rPr lang="pl-PL" sz="1200" dirty="0">
                <a:solidFill>
                  <a:schemeClr val="tx1"/>
                </a:solidFill>
                <a:latin typeface="+mj-lt"/>
                <a:ea typeface="+mn-ea"/>
                <a:cs typeface="Arial" panose="020B0604020202020204" pitchFamily="34" charset="0"/>
              </a:rPr>
              <a:t>Partnerstwa na rzecz współpracy </a:t>
            </a:r>
          </a:p>
          <a:p>
            <a:pPr algn="ctr" eaLnBrk="0" hangingPunct="0">
              <a:defRPr/>
            </a:pPr>
            <a:r>
              <a:rPr lang="pl-PL" sz="1200" dirty="0">
                <a:solidFill>
                  <a:schemeClr val="tx1"/>
                </a:solidFill>
                <a:latin typeface="+mj-lt"/>
                <a:ea typeface="+mn-ea"/>
                <a:cs typeface="Arial" panose="020B0604020202020204" pitchFamily="34" charset="0"/>
              </a:rPr>
              <a:t>w sektorze sportu</a:t>
            </a:r>
          </a:p>
        </p:txBody>
      </p:sp>
      <p:cxnSp>
        <p:nvCxnSpPr>
          <p:cNvPr id="18" name="Łącznik prosty ze strzałką 17">
            <a:extLst>
              <a:ext uri="{FF2B5EF4-FFF2-40B4-BE49-F238E27FC236}">
                <a16:creationId xmlns:a16="http://schemas.microsoft.com/office/drawing/2014/main" id="{F056A6B6-B82A-4024-8131-4F175417EA9A}"/>
              </a:ext>
            </a:extLst>
          </p:cNvPr>
          <p:cNvCxnSpPr>
            <a:cxnSpLocks/>
          </p:cNvCxnSpPr>
          <p:nvPr/>
        </p:nvCxnSpPr>
        <p:spPr>
          <a:xfrm>
            <a:off x="3067636" y="2852629"/>
            <a:ext cx="302434" cy="216024"/>
          </a:xfrm>
          <a:prstGeom prst="straightConnector1">
            <a:avLst/>
          </a:prstGeom>
          <a:ln>
            <a:solidFill>
              <a:srgbClr val="003A42"/>
            </a:solidFill>
            <a:tailEnd type="triangle"/>
          </a:ln>
        </p:spPr>
        <p:style>
          <a:lnRef idx="3">
            <a:schemeClr val="accent5"/>
          </a:lnRef>
          <a:fillRef idx="0">
            <a:schemeClr val="accent5"/>
          </a:fillRef>
          <a:effectRef idx="2">
            <a:schemeClr val="accent5"/>
          </a:effectRef>
          <a:fontRef idx="minor">
            <a:schemeClr val="tx1"/>
          </a:fontRef>
        </p:style>
      </p:cxnSp>
      <p:cxnSp>
        <p:nvCxnSpPr>
          <p:cNvPr id="19" name="Łącznik prosty ze strzałką 18">
            <a:extLst>
              <a:ext uri="{FF2B5EF4-FFF2-40B4-BE49-F238E27FC236}">
                <a16:creationId xmlns:a16="http://schemas.microsoft.com/office/drawing/2014/main" id="{04CBDB46-72CB-45AF-AA23-F87AADB09263}"/>
              </a:ext>
            </a:extLst>
          </p:cNvPr>
          <p:cNvCxnSpPr>
            <a:cxnSpLocks/>
          </p:cNvCxnSpPr>
          <p:nvPr/>
        </p:nvCxnSpPr>
        <p:spPr>
          <a:xfrm flipH="1">
            <a:off x="1351877" y="2820864"/>
            <a:ext cx="290288" cy="216024"/>
          </a:xfrm>
          <a:prstGeom prst="straightConnector1">
            <a:avLst/>
          </a:prstGeom>
          <a:ln>
            <a:solidFill>
              <a:srgbClr val="003A42"/>
            </a:solidFill>
            <a:tailEnd type="triangle"/>
          </a:ln>
        </p:spPr>
        <p:style>
          <a:lnRef idx="3">
            <a:schemeClr val="accent5"/>
          </a:lnRef>
          <a:fillRef idx="0">
            <a:schemeClr val="accent5"/>
          </a:fillRef>
          <a:effectRef idx="2">
            <a:schemeClr val="accent5"/>
          </a:effectRef>
          <a:fontRef idx="minor">
            <a:schemeClr val="tx1"/>
          </a:fontRef>
        </p:style>
      </p:cxnSp>
      <p:pic>
        <p:nvPicPr>
          <p:cNvPr id="20" name="Obraz 4" descr="Obraz zawierający Czcionka, tekst, Grafika, zrzut ekranu&#10;&#10;Opis wygenerowany automatycznie">
            <a:extLst>
              <a:ext uri="{FF2B5EF4-FFF2-40B4-BE49-F238E27FC236}">
                <a16:creationId xmlns:a16="http://schemas.microsoft.com/office/drawing/2014/main" id="{213C4BCD-3B68-486F-B856-9CF3E612EE9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0238" y="585143"/>
            <a:ext cx="335472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6960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fade">
                                      <p:cBhvr>
                                        <p:cTn id="14" dur="1000"/>
                                        <p:tgtEl>
                                          <p:spTgt spid="19"/>
                                        </p:tgtEl>
                                      </p:cBhvr>
                                    </p:animEffect>
                                    <p:anim calcmode="lin" valueType="num">
                                      <p:cBhvr>
                                        <p:cTn id="15" dur="1000" fill="hold"/>
                                        <p:tgtEl>
                                          <p:spTgt spid="19"/>
                                        </p:tgtEl>
                                        <p:attrNameLst>
                                          <p:attrName>ppt_x</p:attrName>
                                        </p:attrNameLst>
                                      </p:cBhvr>
                                      <p:tavLst>
                                        <p:tav tm="0">
                                          <p:val>
                                            <p:strVal val="#ppt_x"/>
                                          </p:val>
                                        </p:tav>
                                        <p:tav tm="100000">
                                          <p:val>
                                            <p:strVal val="#ppt_x"/>
                                          </p:val>
                                        </p:tav>
                                      </p:tavLst>
                                    </p:anim>
                                    <p:anim calcmode="lin" valueType="num">
                                      <p:cBhvr>
                                        <p:cTn id="16"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rostokąt 8"/>
          <p:cNvSpPr/>
          <p:nvPr/>
        </p:nvSpPr>
        <p:spPr>
          <a:xfrm>
            <a:off x="157163" y="1923678"/>
            <a:ext cx="4194869" cy="46166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pl-PL" sz="1200" b="0" i="0" u="none" strike="noStrike" kern="1200" cap="none" spc="0" normalizeH="0" baseline="0" noProof="0" dirty="0">
                <a:ln>
                  <a:noFill/>
                </a:ln>
                <a:solidFill>
                  <a:prstClr val="black"/>
                </a:solidFill>
                <a:effectLst/>
                <a:uLnTx/>
                <a:uFillTx/>
                <a:latin typeface="Roboto" pitchFamily="2" charset="0"/>
                <a:ea typeface="Roboto" pitchFamily="2" charset="0"/>
                <a:cs typeface="Roboto" pitchFamily="2" charset="0"/>
              </a:rPr>
              <a:t/>
            </a:r>
            <a:br>
              <a:rPr kumimoji="0" lang="pl-PL" sz="1200" b="0" i="0" u="none" strike="noStrike" kern="1200" cap="none" spc="0" normalizeH="0" baseline="0" noProof="0" dirty="0">
                <a:ln>
                  <a:noFill/>
                </a:ln>
                <a:solidFill>
                  <a:prstClr val="black"/>
                </a:solidFill>
                <a:effectLst/>
                <a:uLnTx/>
                <a:uFillTx/>
                <a:latin typeface="Roboto" pitchFamily="2" charset="0"/>
                <a:ea typeface="Roboto" pitchFamily="2" charset="0"/>
                <a:cs typeface="Roboto" pitchFamily="2" charset="0"/>
              </a:rPr>
            </a:br>
            <a:endParaRPr kumimoji="0" lang="pl-PL" sz="1200" b="0" i="0" u="none" strike="noStrike" kern="1200" cap="none" spc="0" normalizeH="0" baseline="0" noProof="0" dirty="0">
              <a:ln>
                <a:noFill/>
              </a:ln>
              <a:solidFill>
                <a:prstClr val="black"/>
              </a:solidFill>
              <a:effectLst/>
              <a:uLnTx/>
              <a:uFillTx/>
              <a:latin typeface="Calibri" pitchFamily="34" charset="0"/>
              <a:ea typeface="+mn-ea"/>
              <a:cs typeface="Arial" charset="0"/>
            </a:endParaRPr>
          </a:p>
        </p:txBody>
      </p:sp>
      <p:graphicFrame>
        <p:nvGraphicFramePr>
          <p:cNvPr id="10" name="Tabela 9"/>
          <p:cNvGraphicFramePr>
            <a:graphicFrameLocks noGrp="1"/>
          </p:cNvGraphicFramePr>
          <p:nvPr>
            <p:extLst>
              <p:ext uri="{D42A27DB-BD31-4B8C-83A1-F6EECF244321}">
                <p14:modId xmlns:p14="http://schemas.microsoft.com/office/powerpoint/2010/main" val="2036496520"/>
              </p:ext>
            </p:extLst>
          </p:nvPr>
        </p:nvGraphicFramePr>
        <p:xfrm>
          <a:off x="395536" y="555526"/>
          <a:ext cx="8607600" cy="4110207"/>
        </p:xfrm>
        <a:graphic>
          <a:graphicData uri="http://schemas.openxmlformats.org/drawingml/2006/table">
            <a:tbl>
              <a:tblPr firstRow="1" firstCol="1" bandRow="1">
                <a:tableStyleId>{FABFCF23-3B69-468F-B69F-88F6DE6A72F2}</a:tableStyleId>
              </a:tblPr>
              <a:tblGrid>
                <a:gridCol w="1429200">
                  <a:extLst>
                    <a:ext uri="{9D8B030D-6E8A-4147-A177-3AD203B41FA5}">
                      <a16:colId xmlns:a16="http://schemas.microsoft.com/office/drawing/2014/main" val="4110761516"/>
                    </a:ext>
                  </a:extLst>
                </a:gridCol>
                <a:gridCol w="3323328">
                  <a:extLst>
                    <a:ext uri="{9D8B030D-6E8A-4147-A177-3AD203B41FA5}">
                      <a16:colId xmlns:a16="http://schemas.microsoft.com/office/drawing/2014/main" val="2926872026"/>
                    </a:ext>
                  </a:extLst>
                </a:gridCol>
                <a:gridCol w="3855072">
                  <a:extLst>
                    <a:ext uri="{9D8B030D-6E8A-4147-A177-3AD203B41FA5}">
                      <a16:colId xmlns:a16="http://schemas.microsoft.com/office/drawing/2014/main" val="4271412343"/>
                    </a:ext>
                  </a:extLst>
                </a:gridCol>
              </a:tblGrid>
              <a:tr h="342537">
                <a:tc>
                  <a:txBody>
                    <a:bodyPr/>
                    <a:lstStyle/>
                    <a:p>
                      <a:endParaRPr lang="pl-PL" sz="1400" dirty="0">
                        <a:latin typeface="Roboto" panose="02000000000000000000" pitchFamily="2" charset="0"/>
                        <a:ea typeface="Roboto" panose="02000000000000000000" pitchFamily="2"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5EBFBE"/>
                    </a:solidFill>
                  </a:tcPr>
                </a:tc>
                <a:tc>
                  <a:txBody>
                    <a:bodyPr/>
                    <a:lstStyle/>
                    <a:p>
                      <a:r>
                        <a:rPr lang="pl-PL" sz="1400" dirty="0"/>
                        <a:t>Partnerstwa w zakresie współpracy (KA220)</a:t>
                      </a:r>
                      <a:endParaRPr lang="pl-PL" sz="1400" dirty="0">
                        <a:latin typeface="Roboto" panose="02000000000000000000" pitchFamily="2" charset="0"/>
                        <a:ea typeface="Roboto" panose="02000000000000000000" pitchFamily="2" charset="0"/>
                      </a:endParaRPr>
                    </a:p>
                  </a:txBody>
                  <a:tcPr>
                    <a:lnL w="12700" cap="flat" cmpd="sng" algn="ctr">
                      <a:noFill/>
                      <a:prstDash val="solid"/>
                      <a:round/>
                      <a:headEnd type="none" w="med" len="med"/>
                      <a:tailEnd type="none" w="med" len="med"/>
                    </a:lnL>
                    <a:solidFill>
                      <a:srgbClr val="5EBFBE"/>
                    </a:solidFill>
                  </a:tcPr>
                </a:tc>
                <a:tc>
                  <a:txBody>
                    <a:bodyPr/>
                    <a:lstStyle/>
                    <a:p>
                      <a:r>
                        <a:rPr lang="pl-PL" sz="1400" dirty="0"/>
                        <a:t>Partnerstwa na małą skalę (KA210)</a:t>
                      </a:r>
                      <a:endParaRPr lang="pl-PL" sz="1400" dirty="0">
                        <a:latin typeface="Roboto" panose="02000000000000000000" pitchFamily="2" charset="0"/>
                        <a:ea typeface="Roboto" panose="02000000000000000000" pitchFamily="2" charset="0"/>
                      </a:endParaRPr>
                    </a:p>
                  </a:txBody>
                  <a:tcPr>
                    <a:solidFill>
                      <a:srgbClr val="5EBFBE"/>
                    </a:solidFill>
                  </a:tcPr>
                </a:tc>
                <a:extLst>
                  <a:ext uri="{0D108BD9-81ED-4DB2-BD59-A6C34878D82A}">
                    <a16:rowId xmlns:a16="http://schemas.microsoft.com/office/drawing/2014/main" val="186286910"/>
                  </a:ext>
                </a:extLst>
              </a:tr>
              <a:tr h="978133">
                <a:tc>
                  <a:txBody>
                    <a:bodyPr/>
                    <a:lstStyle/>
                    <a:p>
                      <a:pPr algn="l"/>
                      <a:r>
                        <a:rPr lang="pl-PL" sz="1400" dirty="0"/>
                        <a:t>Zakres/działania</a:t>
                      </a:r>
                      <a:endParaRPr lang="pl-PL" sz="1400" dirty="0">
                        <a:latin typeface="Roboto" panose="02000000000000000000" pitchFamily="2" charset="0"/>
                        <a:ea typeface="Roboto" panose="02000000000000000000" pitchFamily="2" charset="0"/>
                      </a:endParaRPr>
                    </a:p>
                  </a:txBody>
                  <a:tcPr>
                    <a:lnR w="12700" cap="flat" cmpd="sng" algn="ctr">
                      <a:solidFill>
                        <a:schemeClr val="accent5">
                          <a:lumMod val="60000"/>
                          <a:lumOff val="40000"/>
                        </a:schemeClr>
                      </a:solidFill>
                      <a:prstDash val="solid"/>
                      <a:round/>
                      <a:headEnd type="none" w="med" len="med"/>
                      <a:tailEnd type="none" w="med" len="med"/>
                    </a:lnR>
                    <a:lnT w="12700" cap="flat" cmpd="sng" algn="ctr">
                      <a:noFill/>
                      <a:prstDash val="solid"/>
                      <a:round/>
                      <a:headEnd type="none" w="med" len="med"/>
                      <a:tailEnd type="none" w="med" len="med"/>
                    </a:lnT>
                  </a:tcPr>
                </a:tc>
                <a:tc>
                  <a:txBody>
                    <a:bodyPr/>
                    <a:lstStyle/>
                    <a:p>
                      <a:r>
                        <a:rPr lang="pl-PL" sz="1400" dirty="0"/>
                        <a:t>współpraca międzynarodowa, obejmująca m.in. wytwarzanie rezultatów edukacyjnych (programy,</a:t>
                      </a:r>
                      <a:r>
                        <a:rPr lang="pl-PL" sz="1400" baseline="0" dirty="0"/>
                        <a:t> metody, narzędzia itp.</a:t>
                      </a:r>
                      <a:r>
                        <a:rPr lang="pl-PL" sz="1400" dirty="0"/>
                        <a:t>) oraz wymianę doświadczeń</a:t>
                      </a:r>
                      <a:endParaRPr lang="pl-PL" sz="1400" dirty="0">
                        <a:latin typeface="Roboto" panose="02000000000000000000" pitchFamily="2" charset="0"/>
                        <a:ea typeface="Roboto" panose="02000000000000000000" pitchFamily="2" charset="0"/>
                      </a:endParaRPr>
                    </a:p>
                  </a:txBody>
                  <a:tcPr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tcPr>
                </a:tc>
                <a:tc>
                  <a:txBody>
                    <a:bodyPr/>
                    <a:lstStyle/>
                    <a:p>
                      <a:r>
                        <a:rPr lang="pl-PL" sz="1400" dirty="0"/>
                        <a:t>wymiana dobrych praktyk, współpraca instytucji o mniejszym potencjale, np.. nowych w programie Erasmus+, mniej doświadczonych w działaniach międzynarodowych</a:t>
                      </a:r>
                      <a:endParaRPr lang="pl-PL" sz="1400" dirty="0">
                        <a:latin typeface="Roboto" panose="02000000000000000000" pitchFamily="2" charset="0"/>
                        <a:ea typeface="Roboto" panose="02000000000000000000" pitchFamily="2" charset="0"/>
                      </a:endParaRPr>
                    </a:p>
                  </a:txBody>
                  <a:tcPr anchor="ctr">
                    <a:lnL w="12700" cap="flat" cmpd="sng" algn="ctr">
                      <a:solidFill>
                        <a:schemeClr val="accent5">
                          <a:lumMod val="60000"/>
                          <a:lumOff val="40000"/>
                        </a:schemeClr>
                      </a:solidFill>
                      <a:prstDash val="solid"/>
                      <a:round/>
                      <a:headEnd type="none" w="med" len="med"/>
                      <a:tailEnd type="none" w="med" len="med"/>
                    </a:lnL>
                  </a:tcPr>
                </a:tc>
                <a:extLst>
                  <a:ext uri="{0D108BD9-81ED-4DB2-BD59-A6C34878D82A}">
                    <a16:rowId xmlns:a16="http://schemas.microsoft.com/office/drawing/2014/main" val="2015094264"/>
                  </a:ext>
                </a:extLst>
              </a:tr>
              <a:tr h="342537">
                <a:tc>
                  <a:txBody>
                    <a:bodyPr/>
                    <a:lstStyle/>
                    <a:p>
                      <a:pPr algn="l"/>
                      <a:r>
                        <a:rPr lang="pl-PL" sz="1400" dirty="0"/>
                        <a:t>Partnerstwo</a:t>
                      </a:r>
                      <a:endParaRPr lang="pl-PL" sz="1400" dirty="0">
                        <a:latin typeface="Roboto" panose="02000000000000000000" pitchFamily="2" charset="0"/>
                        <a:ea typeface="Roboto" panose="02000000000000000000" pitchFamily="2" charset="0"/>
                      </a:endParaRPr>
                    </a:p>
                  </a:txBody>
                  <a:tcPr>
                    <a:lnR w="12700" cap="flat" cmpd="sng" algn="ctr">
                      <a:solidFill>
                        <a:schemeClr val="accent5">
                          <a:lumMod val="60000"/>
                          <a:lumOff val="40000"/>
                        </a:schemeClr>
                      </a:solidFill>
                      <a:prstDash val="solid"/>
                      <a:round/>
                      <a:headEnd type="none" w="med" len="med"/>
                      <a:tailEnd type="none" w="med" len="med"/>
                    </a:lnR>
                  </a:tcPr>
                </a:tc>
                <a:tc>
                  <a:txBody>
                    <a:bodyPr/>
                    <a:lstStyle/>
                    <a:p>
                      <a:pPr>
                        <a:lnSpc>
                          <a:spcPct val="115000"/>
                        </a:lnSpc>
                        <a:spcAft>
                          <a:spcPts val="0"/>
                        </a:spcAft>
                      </a:pPr>
                      <a:r>
                        <a:rPr lang="pl-PL" sz="1400" dirty="0">
                          <a:effectLst/>
                        </a:rPr>
                        <a:t>min. trzy instytucje z trzech różnych krajów Programu</a:t>
                      </a:r>
                      <a:endParaRPr lang="pl-PL" sz="1400" dirty="0">
                        <a:effectLst/>
                        <a:latin typeface="Roboto" panose="02000000000000000000" pitchFamily="2" charset="0"/>
                        <a:ea typeface="Roboto" panose="02000000000000000000" pitchFamily="2" charset="0"/>
                        <a:cs typeface="Times New Roman" panose="02020603050405020304" pitchFamily="18" charset="0"/>
                      </a:endParaRPr>
                    </a:p>
                  </a:txBody>
                  <a:tcPr marL="68580" marR="68580" marT="0" marB="0"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tcPr>
                </a:tc>
                <a:tc>
                  <a:txBody>
                    <a:bodyPr/>
                    <a:lstStyle/>
                    <a:p>
                      <a:pPr>
                        <a:lnSpc>
                          <a:spcPct val="115000"/>
                        </a:lnSpc>
                        <a:spcAft>
                          <a:spcPts val="0"/>
                        </a:spcAft>
                      </a:pPr>
                      <a:r>
                        <a:rPr lang="pl-PL" sz="1400" dirty="0">
                          <a:effectLst/>
                        </a:rPr>
                        <a:t>min. dwie instytucje z dwóch różnych krajów Programu</a:t>
                      </a:r>
                      <a:endParaRPr lang="pl-PL" sz="1400" dirty="0">
                        <a:effectLst/>
                        <a:latin typeface="Roboto" panose="02000000000000000000" pitchFamily="2" charset="0"/>
                        <a:ea typeface="Roboto" panose="02000000000000000000" pitchFamily="2" charset="0"/>
                        <a:cs typeface="Times New Roman" panose="02020603050405020304" pitchFamily="18" charset="0"/>
                      </a:endParaRPr>
                    </a:p>
                  </a:txBody>
                  <a:tcPr marL="68580" marR="68580" marT="0" marB="0" anchor="ctr">
                    <a:lnL w="12700" cap="flat" cmpd="sng" algn="ctr">
                      <a:solidFill>
                        <a:schemeClr val="accent5">
                          <a:lumMod val="60000"/>
                          <a:lumOff val="40000"/>
                        </a:schemeClr>
                      </a:solidFill>
                      <a:prstDash val="solid"/>
                      <a:round/>
                      <a:headEnd type="none" w="med" len="med"/>
                      <a:tailEnd type="none" w="med" len="med"/>
                    </a:lnL>
                  </a:tcPr>
                </a:tc>
                <a:extLst>
                  <a:ext uri="{0D108BD9-81ED-4DB2-BD59-A6C34878D82A}">
                    <a16:rowId xmlns:a16="http://schemas.microsoft.com/office/drawing/2014/main" val="2758789961"/>
                  </a:ext>
                </a:extLst>
              </a:tr>
              <a:tr h="342537">
                <a:tc>
                  <a:txBody>
                    <a:bodyPr/>
                    <a:lstStyle/>
                    <a:p>
                      <a:pPr algn="l"/>
                      <a:r>
                        <a:rPr lang="pl-PL" sz="1400" dirty="0"/>
                        <a:t>Czas trwania</a:t>
                      </a:r>
                      <a:endParaRPr lang="pl-PL" sz="1400" dirty="0">
                        <a:latin typeface="Roboto" panose="02000000000000000000" pitchFamily="2" charset="0"/>
                        <a:ea typeface="Roboto" panose="02000000000000000000" pitchFamily="2" charset="0"/>
                      </a:endParaRPr>
                    </a:p>
                  </a:txBody>
                  <a:tcPr>
                    <a:lnR w="12700" cap="flat" cmpd="sng" algn="ctr">
                      <a:solidFill>
                        <a:schemeClr val="accent5">
                          <a:lumMod val="60000"/>
                          <a:lumOff val="40000"/>
                        </a:schemeClr>
                      </a:solidFill>
                      <a:prstDash val="solid"/>
                      <a:round/>
                      <a:headEnd type="none" w="med" len="med"/>
                      <a:tailEnd type="none" w="med" len="med"/>
                    </a:lnR>
                  </a:tcPr>
                </a:tc>
                <a:tc>
                  <a:txBody>
                    <a:bodyPr/>
                    <a:lstStyle/>
                    <a:p>
                      <a:pPr>
                        <a:lnSpc>
                          <a:spcPct val="115000"/>
                        </a:lnSpc>
                        <a:spcAft>
                          <a:spcPts val="0"/>
                        </a:spcAft>
                      </a:pPr>
                      <a:r>
                        <a:rPr lang="pl-PL" sz="1400" dirty="0">
                          <a:effectLst/>
                        </a:rPr>
                        <a:t>12-36 miesięcy</a:t>
                      </a:r>
                      <a:endParaRPr lang="pl-PL" sz="1400" dirty="0">
                        <a:effectLst/>
                        <a:latin typeface="Roboto" panose="02000000000000000000" pitchFamily="2" charset="0"/>
                        <a:ea typeface="Roboto" panose="02000000000000000000" pitchFamily="2" charset="0"/>
                        <a:cs typeface="Times New Roman" panose="02020603050405020304" pitchFamily="18" charset="0"/>
                      </a:endParaRPr>
                    </a:p>
                  </a:txBody>
                  <a:tcPr marL="68580" marR="68580" marT="0" marB="0"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tcPr>
                </a:tc>
                <a:tc>
                  <a:txBody>
                    <a:bodyPr/>
                    <a:lstStyle/>
                    <a:p>
                      <a:pPr>
                        <a:lnSpc>
                          <a:spcPct val="115000"/>
                        </a:lnSpc>
                        <a:spcAft>
                          <a:spcPts val="0"/>
                        </a:spcAft>
                      </a:pPr>
                      <a:r>
                        <a:rPr lang="pl-PL" sz="1400" dirty="0">
                          <a:effectLst/>
                        </a:rPr>
                        <a:t>6-24 miesięcy</a:t>
                      </a:r>
                      <a:endParaRPr lang="pl-PL" sz="1400" dirty="0">
                        <a:effectLst/>
                        <a:latin typeface="Roboto" panose="02000000000000000000" pitchFamily="2" charset="0"/>
                        <a:ea typeface="Roboto" panose="02000000000000000000" pitchFamily="2" charset="0"/>
                        <a:cs typeface="Times New Roman" panose="02020603050405020304" pitchFamily="18" charset="0"/>
                      </a:endParaRPr>
                    </a:p>
                  </a:txBody>
                  <a:tcPr marL="68580" marR="68580" marT="0" marB="0" anchor="ctr">
                    <a:lnL w="12700" cap="flat" cmpd="sng" algn="ctr">
                      <a:solidFill>
                        <a:schemeClr val="accent5">
                          <a:lumMod val="60000"/>
                          <a:lumOff val="40000"/>
                        </a:schemeClr>
                      </a:solidFill>
                      <a:prstDash val="solid"/>
                      <a:round/>
                      <a:headEnd type="none" w="med" len="med"/>
                      <a:tailEnd type="none" w="med" len="med"/>
                    </a:lnL>
                  </a:tcPr>
                </a:tc>
                <a:extLst>
                  <a:ext uri="{0D108BD9-81ED-4DB2-BD59-A6C34878D82A}">
                    <a16:rowId xmlns:a16="http://schemas.microsoft.com/office/drawing/2014/main" val="916655889"/>
                  </a:ext>
                </a:extLst>
              </a:tr>
              <a:tr h="342537">
                <a:tc>
                  <a:txBody>
                    <a:bodyPr/>
                    <a:lstStyle/>
                    <a:p>
                      <a:pPr algn="l"/>
                      <a:r>
                        <a:rPr lang="pl-PL" sz="1400" dirty="0"/>
                        <a:t>Dofinansowanie</a:t>
                      </a:r>
                      <a:endParaRPr lang="pl-PL" sz="1400" dirty="0">
                        <a:latin typeface="Roboto" panose="02000000000000000000" pitchFamily="2" charset="0"/>
                        <a:ea typeface="Roboto" panose="02000000000000000000" pitchFamily="2" charset="0"/>
                      </a:endParaRPr>
                    </a:p>
                  </a:txBody>
                  <a:tcPr>
                    <a:lnR w="12700" cap="flat" cmpd="sng" algn="ctr">
                      <a:solidFill>
                        <a:schemeClr val="accent5">
                          <a:lumMod val="60000"/>
                          <a:lumOff val="40000"/>
                        </a:schemeClr>
                      </a:solidFill>
                      <a:prstDash val="solid"/>
                      <a:round/>
                      <a:headEnd type="none" w="med" len="med"/>
                      <a:tailEnd type="none" w="med" len="med"/>
                    </a:lnR>
                  </a:tcPr>
                </a:tc>
                <a:tc>
                  <a:txBody>
                    <a:bodyPr/>
                    <a:lstStyle/>
                    <a:p>
                      <a:pPr>
                        <a:lnSpc>
                          <a:spcPct val="115000"/>
                        </a:lnSpc>
                        <a:spcAft>
                          <a:spcPts val="0"/>
                        </a:spcAft>
                      </a:pPr>
                      <a:r>
                        <a:rPr lang="pl-PL" sz="1400" dirty="0">
                          <a:effectLst/>
                          <a:latin typeface="Roboto" panose="02000000000000000000" pitchFamily="2" charset="0"/>
                          <a:ea typeface="Roboto" panose="02000000000000000000" pitchFamily="2" charset="0"/>
                          <a:cs typeface="Times New Roman" panose="02020603050405020304" pitchFamily="18" charset="0"/>
                        </a:rPr>
                        <a:t>120 000 albo 250 000 albo 400 000 euro</a:t>
                      </a:r>
                    </a:p>
                  </a:txBody>
                  <a:tcPr marL="68580" marR="68580" marT="0" marB="0"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tcPr>
                </a:tc>
                <a:tc>
                  <a:txBody>
                    <a:bodyPr/>
                    <a:lstStyle/>
                    <a:p>
                      <a:pPr>
                        <a:lnSpc>
                          <a:spcPct val="115000"/>
                        </a:lnSpc>
                        <a:spcAft>
                          <a:spcPts val="0"/>
                        </a:spcAft>
                      </a:pPr>
                      <a:r>
                        <a:rPr lang="pl-PL" sz="1400" dirty="0">
                          <a:effectLst/>
                        </a:rPr>
                        <a:t>30 000 albo 60 000 euro</a:t>
                      </a:r>
                      <a:endParaRPr lang="pl-PL" sz="1400" dirty="0">
                        <a:effectLst/>
                        <a:latin typeface="Roboto" panose="02000000000000000000" pitchFamily="2" charset="0"/>
                        <a:ea typeface="Roboto" panose="02000000000000000000" pitchFamily="2" charset="0"/>
                        <a:cs typeface="Times New Roman" panose="02020603050405020304" pitchFamily="18" charset="0"/>
                      </a:endParaRPr>
                    </a:p>
                  </a:txBody>
                  <a:tcPr marL="68580" marR="68580" marT="0" marB="0" anchor="ctr">
                    <a:lnL w="12700" cap="flat" cmpd="sng" algn="ctr">
                      <a:solidFill>
                        <a:schemeClr val="accent5">
                          <a:lumMod val="60000"/>
                          <a:lumOff val="40000"/>
                        </a:schemeClr>
                      </a:solidFill>
                      <a:prstDash val="solid"/>
                      <a:round/>
                      <a:headEnd type="none" w="med" len="med"/>
                      <a:tailEnd type="none" w="med" len="med"/>
                    </a:lnL>
                  </a:tcPr>
                </a:tc>
                <a:extLst>
                  <a:ext uri="{0D108BD9-81ED-4DB2-BD59-A6C34878D82A}">
                    <a16:rowId xmlns:a16="http://schemas.microsoft.com/office/drawing/2014/main" val="1782451865"/>
                  </a:ext>
                </a:extLst>
              </a:tr>
              <a:tr h="379866">
                <a:tc>
                  <a:txBody>
                    <a:bodyPr/>
                    <a:lstStyle/>
                    <a:p>
                      <a:pPr algn="l"/>
                      <a:r>
                        <a:rPr lang="pl-PL" sz="1400" dirty="0"/>
                        <a:t>Finansowanie</a:t>
                      </a:r>
                      <a:endParaRPr lang="pl-PL" sz="1400" dirty="0">
                        <a:latin typeface="Roboto" panose="02000000000000000000" pitchFamily="2" charset="0"/>
                        <a:ea typeface="Roboto" panose="02000000000000000000" pitchFamily="2" charset="0"/>
                      </a:endParaRPr>
                    </a:p>
                  </a:txBody>
                  <a:tcPr>
                    <a:lnR w="12700" cap="flat" cmpd="sng" algn="ctr">
                      <a:solidFill>
                        <a:schemeClr val="accent5">
                          <a:lumMod val="60000"/>
                          <a:lumOff val="40000"/>
                        </a:schemeClr>
                      </a:solidFill>
                      <a:prstDash val="solid"/>
                      <a:round/>
                      <a:headEnd type="none" w="med" len="med"/>
                      <a:tailEnd type="none" w="med" len="med"/>
                    </a:lnR>
                  </a:tcPr>
                </a:tc>
                <a:tc>
                  <a:txBody>
                    <a:bodyPr/>
                    <a:lstStyle/>
                    <a:p>
                      <a:pPr>
                        <a:lnSpc>
                          <a:spcPct val="115000"/>
                        </a:lnSpc>
                        <a:spcAft>
                          <a:spcPts val="0"/>
                        </a:spcAft>
                      </a:pPr>
                      <a:r>
                        <a:rPr lang="pl-PL" sz="1400" dirty="0">
                          <a:effectLst/>
                        </a:rPr>
                        <a:t>Jednorazowa kwota ryczałtowa</a:t>
                      </a:r>
                      <a:endParaRPr lang="pl-PL" sz="1400" dirty="0">
                        <a:effectLst/>
                        <a:latin typeface="Roboto" panose="02000000000000000000" pitchFamily="2" charset="0"/>
                        <a:ea typeface="Roboto" panose="02000000000000000000" pitchFamily="2" charset="0"/>
                        <a:cs typeface="Times New Roman" panose="02020603050405020304" pitchFamily="18" charset="0"/>
                      </a:endParaRPr>
                    </a:p>
                  </a:txBody>
                  <a:tcPr marL="68580" marR="68580" marT="0" marB="0"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tcPr>
                </a:tc>
                <a:tc>
                  <a:txBody>
                    <a:bodyPr/>
                    <a:lstStyle/>
                    <a:p>
                      <a:pPr>
                        <a:lnSpc>
                          <a:spcPct val="115000"/>
                        </a:lnSpc>
                        <a:spcAft>
                          <a:spcPts val="0"/>
                        </a:spcAft>
                      </a:pPr>
                      <a:r>
                        <a:rPr lang="pl-PL" sz="1400" dirty="0">
                          <a:effectLst/>
                        </a:rPr>
                        <a:t>ryczałt</a:t>
                      </a:r>
                      <a:r>
                        <a:rPr lang="pl-PL" sz="1400" baseline="0" dirty="0">
                          <a:effectLst/>
                        </a:rPr>
                        <a:t> na cały projekt</a:t>
                      </a:r>
                      <a:endParaRPr lang="pl-PL" sz="1400" dirty="0">
                        <a:effectLst/>
                        <a:latin typeface="Roboto" panose="02000000000000000000" pitchFamily="2" charset="0"/>
                        <a:ea typeface="Roboto" panose="02000000000000000000" pitchFamily="2" charset="0"/>
                        <a:cs typeface="Times New Roman" panose="02020603050405020304" pitchFamily="18" charset="0"/>
                      </a:endParaRPr>
                    </a:p>
                  </a:txBody>
                  <a:tcPr marL="68580" marR="68580" marT="0" marB="0" anchor="ctr">
                    <a:lnL w="12700" cap="flat" cmpd="sng" algn="ctr">
                      <a:solidFill>
                        <a:schemeClr val="accent5">
                          <a:lumMod val="60000"/>
                          <a:lumOff val="40000"/>
                        </a:schemeClr>
                      </a:solidFill>
                      <a:prstDash val="solid"/>
                      <a:round/>
                      <a:headEnd type="none" w="med" len="med"/>
                      <a:tailEnd type="none" w="med" len="med"/>
                    </a:lnL>
                  </a:tcPr>
                </a:tc>
                <a:extLst>
                  <a:ext uri="{0D108BD9-81ED-4DB2-BD59-A6C34878D82A}">
                    <a16:rowId xmlns:a16="http://schemas.microsoft.com/office/drawing/2014/main" val="2831504607"/>
                  </a:ext>
                </a:extLst>
              </a:tr>
              <a:tr h="560514">
                <a:tc>
                  <a:txBody>
                    <a:bodyPr/>
                    <a:lstStyle/>
                    <a:p>
                      <a:pPr algn="l"/>
                      <a:r>
                        <a:rPr lang="pl-PL" sz="1400" dirty="0"/>
                        <a:t>Termin składania wniosków</a:t>
                      </a:r>
                      <a:endParaRPr lang="pl-PL" sz="1400" dirty="0">
                        <a:latin typeface="Roboto" panose="02000000000000000000" pitchFamily="2" charset="0"/>
                        <a:ea typeface="Roboto" panose="02000000000000000000" pitchFamily="2" charset="0"/>
                      </a:endParaRPr>
                    </a:p>
                  </a:txBody>
                  <a:tcPr>
                    <a:lnR w="12700" cap="flat" cmpd="sng" algn="ctr">
                      <a:solidFill>
                        <a:schemeClr val="accent5">
                          <a:lumMod val="60000"/>
                          <a:lumOff val="40000"/>
                        </a:schemeClr>
                      </a:solidFill>
                      <a:prstDash val="solid"/>
                      <a:round/>
                      <a:headEnd type="none" w="med" len="med"/>
                      <a:tailEnd type="none" w="med" len="med"/>
                    </a:lnR>
                  </a:tcPr>
                </a:tc>
                <a:tc>
                  <a:txBody>
                    <a:bodyPr/>
                    <a:lstStyle/>
                    <a:p>
                      <a:pPr>
                        <a:lnSpc>
                          <a:spcPct val="115000"/>
                        </a:lnSpc>
                        <a:spcAft>
                          <a:spcPts val="0"/>
                        </a:spcAft>
                      </a:pPr>
                      <a:r>
                        <a:rPr lang="pl-PL" sz="1400" dirty="0">
                          <a:solidFill>
                            <a:srgbClr val="FF0000"/>
                          </a:solidFill>
                          <a:effectLst/>
                          <a:latin typeface="Roboto" panose="02000000000000000000" pitchFamily="2" charset="0"/>
                          <a:ea typeface="Roboto" panose="02000000000000000000" pitchFamily="2" charset="0"/>
                          <a:cs typeface="Times New Roman" panose="02020603050405020304" pitchFamily="18" charset="0"/>
                        </a:rPr>
                        <a:t>Marzec 2027</a:t>
                      </a:r>
                    </a:p>
                  </a:txBody>
                  <a:tcPr marL="68580" marR="68580" marT="0" marB="0"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tcPr>
                </a:tc>
                <a:tc>
                  <a:txBody>
                    <a:bodyPr/>
                    <a:lstStyle/>
                    <a:p>
                      <a:pPr>
                        <a:lnSpc>
                          <a:spcPct val="115000"/>
                        </a:lnSpc>
                        <a:spcAft>
                          <a:spcPts val="0"/>
                        </a:spcAft>
                      </a:pPr>
                      <a:r>
                        <a:rPr lang="pl-PL" sz="1400" b="0" dirty="0">
                          <a:solidFill>
                            <a:srgbClr val="FF0000"/>
                          </a:solidFill>
                          <a:effectLst/>
                          <a:latin typeface="Roboto" panose="02000000000000000000" pitchFamily="2" charset="0"/>
                          <a:ea typeface="Roboto" panose="02000000000000000000" pitchFamily="2" charset="0"/>
                          <a:cs typeface="Times New Roman" panose="02020603050405020304" pitchFamily="18" charset="0"/>
                        </a:rPr>
                        <a:t>Marzec 2027</a:t>
                      </a:r>
                    </a:p>
                  </a:txBody>
                  <a:tcPr marL="68580" marR="68580" marT="0" marB="0" anchor="ctr">
                    <a:lnL w="12700" cap="flat" cmpd="sng" algn="ctr">
                      <a:solidFill>
                        <a:schemeClr val="accent5">
                          <a:lumMod val="60000"/>
                          <a:lumOff val="40000"/>
                        </a:schemeClr>
                      </a:solidFill>
                      <a:prstDash val="solid"/>
                      <a:round/>
                      <a:headEnd type="none" w="med" len="med"/>
                      <a:tailEnd type="none" w="med" len="med"/>
                    </a:lnL>
                  </a:tcPr>
                </a:tc>
                <a:extLst>
                  <a:ext uri="{0D108BD9-81ED-4DB2-BD59-A6C34878D82A}">
                    <a16:rowId xmlns:a16="http://schemas.microsoft.com/office/drawing/2014/main" val="2959363854"/>
                  </a:ext>
                </a:extLst>
              </a:tr>
              <a:tr h="342537">
                <a:tc>
                  <a:txBody>
                    <a:bodyPr/>
                    <a:lstStyle/>
                    <a:p>
                      <a:pPr algn="l"/>
                      <a:endParaRPr lang="pl-PL" sz="1200" dirty="0">
                        <a:latin typeface="Roboto" panose="02000000000000000000" pitchFamily="2" charset="0"/>
                        <a:ea typeface="Roboto" panose="02000000000000000000" pitchFamily="2" charset="0"/>
                      </a:endParaRPr>
                    </a:p>
                  </a:txBody>
                  <a:tcPr>
                    <a:lnR w="12700" cap="flat" cmpd="sng" algn="ctr">
                      <a:solidFill>
                        <a:srgbClr val="5EBFBE"/>
                      </a:solidFill>
                      <a:prstDash val="solid"/>
                      <a:round/>
                      <a:headEnd type="none" w="med" len="med"/>
                      <a:tailEnd type="none" w="med" len="med"/>
                    </a:lnR>
                  </a:tcPr>
                </a:tc>
                <a:tc>
                  <a:txBody>
                    <a:bodyPr/>
                    <a:lstStyle/>
                    <a:p>
                      <a:pPr>
                        <a:lnSpc>
                          <a:spcPct val="115000"/>
                        </a:lnSpc>
                        <a:spcAft>
                          <a:spcPts val="0"/>
                        </a:spcAft>
                      </a:pPr>
                      <a:endParaRPr lang="pl-PL" sz="1400" dirty="0">
                        <a:effectLst/>
                        <a:latin typeface="Roboto" panose="02000000000000000000" pitchFamily="2" charset="0"/>
                        <a:ea typeface="Roboto" panose="02000000000000000000" pitchFamily="2" charset="0"/>
                        <a:cs typeface="Times New Roman" panose="02020603050405020304" pitchFamily="18" charset="0"/>
                      </a:endParaRPr>
                    </a:p>
                  </a:txBody>
                  <a:tcPr marL="68580" marR="68580" marT="0" marB="0" anchor="ctr">
                    <a:lnL w="12700" cap="flat" cmpd="sng" algn="ctr">
                      <a:solidFill>
                        <a:srgbClr val="5EBFBE"/>
                      </a:solidFill>
                      <a:prstDash val="solid"/>
                      <a:round/>
                      <a:headEnd type="none" w="med" len="med"/>
                      <a:tailEnd type="none" w="med" len="med"/>
                    </a:lnL>
                    <a:lnR w="12700" cap="flat" cmpd="sng" algn="ctr">
                      <a:solidFill>
                        <a:srgbClr val="5EBFBE"/>
                      </a:solidFill>
                      <a:prstDash val="solid"/>
                      <a:round/>
                      <a:headEnd type="none" w="med" len="med"/>
                      <a:tailEnd type="none" w="med" len="med"/>
                    </a:lnR>
                  </a:tcPr>
                </a:tc>
                <a:tc>
                  <a:txBody>
                    <a:bodyPr/>
                    <a:lstStyle/>
                    <a:p>
                      <a:pPr>
                        <a:lnSpc>
                          <a:spcPct val="115000"/>
                        </a:lnSpc>
                        <a:spcAft>
                          <a:spcPts val="0"/>
                        </a:spcAft>
                      </a:pPr>
                      <a:endParaRPr lang="pl-PL" sz="1400" dirty="0">
                        <a:effectLst/>
                        <a:latin typeface="Roboto" panose="02000000000000000000" pitchFamily="2" charset="0"/>
                        <a:ea typeface="Roboto" panose="02000000000000000000" pitchFamily="2" charset="0"/>
                        <a:cs typeface="Times New Roman" panose="02020603050405020304" pitchFamily="18" charset="0"/>
                      </a:endParaRPr>
                    </a:p>
                  </a:txBody>
                  <a:tcPr marL="68580" marR="68580" marT="0" marB="0" anchor="ctr">
                    <a:lnL w="12700" cap="flat" cmpd="sng" algn="ctr">
                      <a:solidFill>
                        <a:srgbClr val="5EBFBE"/>
                      </a:solidFill>
                      <a:prstDash val="solid"/>
                      <a:round/>
                      <a:headEnd type="none" w="med" len="med"/>
                      <a:tailEnd type="none" w="med" len="med"/>
                    </a:lnL>
                  </a:tcPr>
                </a:tc>
                <a:extLst>
                  <a:ext uri="{0D108BD9-81ED-4DB2-BD59-A6C34878D82A}">
                    <a16:rowId xmlns:a16="http://schemas.microsoft.com/office/drawing/2014/main" val="1382676182"/>
                  </a:ext>
                </a:extLst>
              </a:tr>
            </a:tbl>
          </a:graphicData>
        </a:graphic>
      </p:graphicFrame>
    </p:spTree>
    <p:extLst>
      <p:ext uri="{BB962C8B-B14F-4D97-AF65-F5344CB8AC3E}">
        <p14:creationId xmlns:p14="http://schemas.microsoft.com/office/powerpoint/2010/main" val="164032976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rostokąt 8"/>
          <p:cNvSpPr/>
          <p:nvPr/>
        </p:nvSpPr>
        <p:spPr>
          <a:xfrm>
            <a:off x="157163" y="1923678"/>
            <a:ext cx="4194869" cy="46166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pl-PL" sz="1200" b="0" i="0" u="none" strike="noStrike" kern="1200" cap="none" spc="0" normalizeH="0" baseline="0" noProof="0" dirty="0">
                <a:ln>
                  <a:noFill/>
                </a:ln>
                <a:solidFill>
                  <a:prstClr val="black"/>
                </a:solidFill>
                <a:effectLst/>
                <a:uLnTx/>
                <a:uFillTx/>
                <a:latin typeface="Roboto" pitchFamily="2" charset="0"/>
                <a:ea typeface="Roboto" pitchFamily="2" charset="0"/>
                <a:cs typeface="Roboto" pitchFamily="2" charset="0"/>
              </a:rPr>
              <a:t/>
            </a:r>
            <a:br>
              <a:rPr kumimoji="0" lang="pl-PL" sz="1200" b="0" i="0" u="none" strike="noStrike" kern="1200" cap="none" spc="0" normalizeH="0" baseline="0" noProof="0" dirty="0">
                <a:ln>
                  <a:noFill/>
                </a:ln>
                <a:solidFill>
                  <a:prstClr val="black"/>
                </a:solidFill>
                <a:effectLst/>
                <a:uLnTx/>
                <a:uFillTx/>
                <a:latin typeface="Roboto" pitchFamily="2" charset="0"/>
                <a:ea typeface="Roboto" pitchFamily="2" charset="0"/>
                <a:cs typeface="Roboto" pitchFamily="2" charset="0"/>
              </a:rPr>
            </a:br>
            <a:endParaRPr kumimoji="0" lang="pl-PL" sz="1200" b="0" i="0" u="none" strike="noStrike" kern="1200" cap="none" spc="0" normalizeH="0" baseline="0" noProof="0" dirty="0">
              <a:ln>
                <a:noFill/>
              </a:ln>
              <a:solidFill>
                <a:prstClr val="black"/>
              </a:solidFill>
              <a:effectLst/>
              <a:uLnTx/>
              <a:uFillTx/>
              <a:latin typeface="Calibri" pitchFamily="34" charset="0"/>
              <a:ea typeface="+mn-ea"/>
              <a:cs typeface="Arial" charset="0"/>
            </a:endParaRPr>
          </a:p>
        </p:txBody>
      </p:sp>
      <p:graphicFrame>
        <p:nvGraphicFramePr>
          <p:cNvPr id="10" name="Tabela 9"/>
          <p:cNvGraphicFramePr>
            <a:graphicFrameLocks noGrp="1"/>
          </p:cNvGraphicFramePr>
          <p:nvPr>
            <p:extLst>
              <p:ext uri="{D42A27DB-BD31-4B8C-83A1-F6EECF244321}">
                <p14:modId xmlns:p14="http://schemas.microsoft.com/office/powerpoint/2010/main" val="3585895874"/>
              </p:ext>
            </p:extLst>
          </p:nvPr>
        </p:nvGraphicFramePr>
        <p:xfrm>
          <a:off x="157163" y="483519"/>
          <a:ext cx="8845973" cy="4146734"/>
        </p:xfrm>
        <a:graphic>
          <a:graphicData uri="http://schemas.openxmlformats.org/drawingml/2006/table">
            <a:tbl>
              <a:tblPr firstRow="1" firstCol="1" bandRow="1">
                <a:tableStyleId>{FABFCF23-3B69-468F-B69F-88F6DE6A72F2}</a:tableStyleId>
              </a:tblPr>
              <a:tblGrid>
                <a:gridCol w="1776051">
                  <a:extLst>
                    <a:ext uri="{9D8B030D-6E8A-4147-A177-3AD203B41FA5}">
                      <a16:colId xmlns:a16="http://schemas.microsoft.com/office/drawing/2014/main" val="4110761516"/>
                    </a:ext>
                  </a:extLst>
                </a:gridCol>
                <a:gridCol w="3478101">
                  <a:extLst>
                    <a:ext uri="{9D8B030D-6E8A-4147-A177-3AD203B41FA5}">
                      <a16:colId xmlns:a16="http://schemas.microsoft.com/office/drawing/2014/main" val="2926872026"/>
                    </a:ext>
                  </a:extLst>
                </a:gridCol>
                <a:gridCol w="3591821">
                  <a:extLst>
                    <a:ext uri="{9D8B030D-6E8A-4147-A177-3AD203B41FA5}">
                      <a16:colId xmlns:a16="http://schemas.microsoft.com/office/drawing/2014/main" val="4271412343"/>
                    </a:ext>
                  </a:extLst>
                </a:gridCol>
              </a:tblGrid>
              <a:tr h="302949">
                <a:tc>
                  <a:txBody>
                    <a:bodyPr/>
                    <a:lstStyle/>
                    <a:p>
                      <a:endParaRPr lang="pl-PL" sz="1400" dirty="0">
                        <a:latin typeface="+mj-lt"/>
                        <a:ea typeface="Roboto" panose="02000000000000000000" pitchFamily="2"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5EBFBE"/>
                    </a:solidFill>
                  </a:tcPr>
                </a:tc>
                <a:tc>
                  <a:txBody>
                    <a:bodyPr/>
                    <a:lstStyle/>
                    <a:p>
                      <a:r>
                        <a:rPr lang="pl-PL" sz="1400" dirty="0">
                          <a:latin typeface="+mj-lt"/>
                        </a:rPr>
                        <a:t>Partnerstwa w zakresie współpracy (KA220)</a:t>
                      </a:r>
                      <a:endParaRPr lang="pl-PL" sz="1400" dirty="0">
                        <a:latin typeface="+mj-lt"/>
                        <a:ea typeface="Roboto" panose="02000000000000000000" pitchFamily="2" charset="0"/>
                      </a:endParaRPr>
                    </a:p>
                  </a:txBody>
                  <a:tcPr>
                    <a:lnL w="12700" cap="flat" cmpd="sng" algn="ctr">
                      <a:noFill/>
                      <a:prstDash val="solid"/>
                      <a:round/>
                      <a:headEnd type="none" w="med" len="med"/>
                      <a:tailEnd type="none" w="med" len="med"/>
                    </a:lnL>
                    <a:solidFill>
                      <a:srgbClr val="5EBFBE"/>
                    </a:solidFill>
                  </a:tcPr>
                </a:tc>
                <a:tc>
                  <a:txBody>
                    <a:bodyPr/>
                    <a:lstStyle/>
                    <a:p>
                      <a:r>
                        <a:rPr lang="pl-PL" sz="1400" dirty="0">
                          <a:latin typeface="+mj-lt"/>
                        </a:rPr>
                        <a:t>Partnerstwa na małą skalę (KA210)</a:t>
                      </a:r>
                      <a:endParaRPr lang="pl-PL" sz="1400" dirty="0">
                        <a:latin typeface="+mj-lt"/>
                        <a:ea typeface="Roboto" panose="02000000000000000000" pitchFamily="2" charset="0"/>
                      </a:endParaRPr>
                    </a:p>
                  </a:txBody>
                  <a:tcPr>
                    <a:solidFill>
                      <a:srgbClr val="5EBFBE"/>
                    </a:solidFill>
                  </a:tcPr>
                </a:tc>
                <a:extLst>
                  <a:ext uri="{0D108BD9-81ED-4DB2-BD59-A6C34878D82A}">
                    <a16:rowId xmlns:a16="http://schemas.microsoft.com/office/drawing/2014/main" val="186286910"/>
                  </a:ext>
                </a:extLst>
              </a:tr>
              <a:tr h="952248">
                <a:tc>
                  <a:txBody>
                    <a:bodyPr/>
                    <a:lstStyle/>
                    <a:p>
                      <a:pPr algn="l"/>
                      <a:r>
                        <a:rPr lang="pl-PL" sz="1300" dirty="0">
                          <a:latin typeface="+mj-lt"/>
                          <a:ea typeface="Roboto" panose="02000000000000000000" pitchFamily="2" charset="0"/>
                        </a:rPr>
                        <a:t>Kto składa wniosek</a:t>
                      </a:r>
                    </a:p>
                  </a:txBody>
                  <a:tcPr>
                    <a:lnR w="12700" cap="flat" cmpd="sng" algn="ctr">
                      <a:solidFill>
                        <a:schemeClr val="accent5">
                          <a:lumMod val="60000"/>
                          <a:lumOff val="40000"/>
                        </a:schemeClr>
                      </a:solidFill>
                      <a:prstDash val="solid"/>
                      <a:round/>
                      <a:headEnd type="none" w="med" len="med"/>
                      <a:tailEnd type="none" w="med" len="med"/>
                    </a:lnR>
                    <a:lnT w="12700" cap="flat" cmpd="sng" algn="ctr">
                      <a:noFill/>
                      <a:prstDash val="solid"/>
                      <a:round/>
                      <a:headEnd type="none" w="med" len="med"/>
                      <a:tailEnd type="none" w="med" len="med"/>
                    </a:lnT>
                  </a:tcPr>
                </a:tc>
                <a:tc>
                  <a:txBody>
                    <a:bodyPr/>
                    <a:lstStyle/>
                    <a:p>
                      <a:pPr>
                        <a:lnSpc>
                          <a:spcPct val="115000"/>
                        </a:lnSpc>
                        <a:spcAft>
                          <a:spcPts val="0"/>
                        </a:spcAft>
                      </a:pPr>
                      <a:r>
                        <a:rPr kumimoji="0" lang="pl-PL" sz="1300" b="0" i="0" u="none" strike="noStrike" kern="1200" cap="none" spc="0" normalizeH="0" baseline="0" noProof="0" dirty="0">
                          <a:ln>
                            <a:noFill/>
                          </a:ln>
                          <a:solidFill>
                            <a:schemeClr val="tx1">
                              <a:lumMod val="65000"/>
                              <a:lumOff val="35000"/>
                            </a:schemeClr>
                          </a:solidFill>
                          <a:effectLst/>
                          <a:uLnTx/>
                          <a:uFillTx/>
                          <a:latin typeface="+mj-lt"/>
                        </a:rPr>
                        <a:t>Wniosek składany jest wyłącznie elektronicznie przez koordynatora projektu w imieniu wszystkich partnerów do Narodowej Agencji w danym kraju</a:t>
                      </a:r>
                      <a:endParaRPr lang="pl-PL" sz="1300" dirty="0">
                        <a:effectLst/>
                        <a:latin typeface="+mj-lt"/>
                        <a:ea typeface="Roboto" panose="02000000000000000000" pitchFamily="2" charset="0"/>
                        <a:cs typeface="Times New Roman" panose="02020603050405020304" pitchFamily="18" charset="0"/>
                      </a:endParaRPr>
                    </a:p>
                  </a:txBody>
                  <a:tcPr marL="68580" marR="68580" marT="0" marB="0"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300" b="0" i="0" u="none" strike="noStrike" kern="1200" cap="none" spc="0" normalizeH="0" baseline="0" noProof="0" dirty="0">
                          <a:ln>
                            <a:noFill/>
                          </a:ln>
                          <a:solidFill>
                            <a:schemeClr val="tx1">
                              <a:lumMod val="65000"/>
                              <a:lumOff val="35000"/>
                            </a:schemeClr>
                          </a:solidFill>
                          <a:effectLst/>
                          <a:uLnTx/>
                          <a:uFillTx/>
                          <a:latin typeface="+mn-lt"/>
                          <a:ea typeface="+mn-ea"/>
                          <a:cs typeface="+mn-cs"/>
                        </a:rPr>
                        <a:t>Wniosek składany jest wyłącznie elektronicznie przez koordynatora projektu w imieniu wszystkich partnerów do Narodowej Agencji w danym kraju</a:t>
                      </a:r>
                      <a:endParaRPr lang="pl-PL" sz="1300" dirty="0">
                        <a:latin typeface="+mj-lt"/>
                        <a:ea typeface="Roboto" panose="02000000000000000000" pitchFamily="2" charset="0"/>
                      </a:endParaRPr>
                    </a:p>
                  </a:txBody>
                  <a:tcPr anchor="ctr">
                    <a:lnL w="12700" cap="flat" cmpd="sng" algn="ctr">
                      <a:solidFill>
                        <a:schemeClr val="accent5">
                          <a:lumMod val="60000"/>
                          <a:lumOff val="40000"/>
                        </a:schemeClr>
                      </a:solidFill>
                      <a:prstDash val="solid"/>
                      <a:round/>
                      <a:headEnd type="none" w="med" len="med"/>
                      <a:tailEnd type="none" w="med" len="med"/>
                    </a:lnL>
                  </a:tcPr>
                </a:tc>
                <a:extLst>
                  <a:ext uri="{0D108BD9-81ED-4DB2-BD59-A6C34878D82A}">
                    <a16:rowId xmlns:a16="http://schemas.microsoft.com/office/drawing/2014/main" val="2015094264"/>
                  </a:ext>
                </a:extLst>
              </a:tr>
              <a:tr h="712603">
                <a:tc>
                  <a:txBody>
                    <a:bodyPr/>
                    <a:lstStyle/>
                    <a:p>
                      <a:pPr algn="l"/>
                      <a:r>
                        <a:rPr lang="pl-PL" sz="1300" dirty="0">
                          <a:latin typeface="+mj-lt"/>
                          <a:ea typeface="Roboto" panose="02000000000000000000" pitchFamily="2" charset="0"/>
                        </a:rPr>
                        <a:t>Kto podpisuje umowę</a:t>
                      </a:r>
                    </a:p>
                  </a:txBody>
                  <a:tcPr>
                    <a:lnR w="12700" cap="flat" cmpd="sng" algn="ctr">
                      <a:solidFill>
                        <a:schemeClr val="accent5">
                          <a:lumMod val="60000"/>
                          <a:lumOff val="40000"/>
                        </a:schemeClr>
                      </a:solidFill>
                      <a:prstDash val="solid"/>
                      <a:round/>
                      <a:headEnd type="none" w="med" len="med"/>
                      <a:tailEnd type="none" w="med" len="med"/>
                    </a:lnR>
                  </a:tcPr>
                </a:tc>
                <a:tc>
                  <a:txBody>
                    <a:bodyPr/>
                    <a:lstStyle/>
                    <a:p>
                      <a:pPr>
                        <a:lnSpc>
                          <a:spcPct val="115000"/>
                        </a:lnSpc>
                        <a:spcAft>
                          <a:spcPts val="0"/>
                        </a:spcAft>
                      </a:pPr>
                      <a:r>
                        <a:rPr kumimoji="0" lang="pl-PL" sz="1300" b="0" i="0" u="none" strike="noStrike" kern="1200" cap="none" spc="0" normalizeH="0" baseline="0" noProof="0" dirty="0">
                          <a:ln>
                            <a:noFill/>
                          </a:ln>
                          <a:solidFill>
                            <a:schemeClr val="tx1">
                              <a:lumMod val="65000"/>
                              <a:lumOff val="35000"/>
                            </a:schemeClr>
                          </a:solidFill>
                          <a:effectLst/>
                          <a:uLnTx/>
                          <a:uFillTx/>
                          <a:latin typeface="+mj-lt"/>
                          <a:ea typeface="+mn-ea"/>
                          <a:cs typeface="+mn-cs"/>
                        </a:rPr>
                        <a:t>Tylko koordynator podpisuje umowę na realizację projektu z Narodową Agencją ze swojego kraju</a:t>
                      </a:r>
                      <a:endParaRPr lang="pl-PL" sz="1300" dirty="0">
                        <a:effectLst/>
                        <a:latin typeface="+mj-lt"/>
                        <a:ea typeface="Roboto" panose="02000000000000000000" pitchFamily="2" charset="0"/>
                        <a:cs typeface="Times New Roman" panose="02020603050405020304" pitchFamily="18" charset="0"/>
                      </a:endParaRPr>
                    </a:p>
                  </a:txBody>
                  <a:tcPr marL="68580" marR="68580" marT="0" marB="0"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tcPr>
                </a:tc>
                <a:tc>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kumimoji="0" lang="pl-PL" sz="1300" b="0" i="0" u="none" strike="noStrike" kern="1200" cap="none" spc="0" normalizeH="0" baseline="0" noProof="0" dirty="0">
                          <a:ln>
                            <a:noFill/>
                          </a:ln>
                          <a:solidFill>
                            <a:schemeClr val="tx1">
                              <a:lumMod val="65000"/>
                              <a:lumOff val="35000"/>
                            </a:schemeClr>
                          </a:solidFill>
                          <a:effectLst/>
                          <a:uLnTx/>
                          <a:uFillTx/>
                          <a:latin typeface="+mn-lt"/>
                          <a:ea typeface="+mn-ea"/>
                          <a:cs typeface="+mn-cs"/>
                        </a:rPr>
                        <a:t>Tylko koordynator podpisuje umowę na realizację projektu z Narodową Agencją ze swojego kraju</a:t>
                      </a:r>
                      <a:endParaRPr lang="pl-PL" sz="1300" dirty="0">
                        <a:effectLst/>
                        <a:latin typeface="+mj-lt"/>
                        <a:ea typeface="Roboto" panose="02000000000000000000" pitchFamily="2" charset="0"/>
                        <a:cs typeface="Times New Roman" panose="02020603050405020304" pitchFamily="18" charset="0"/>
                      </a:endParaRPr>
                    </a:p>
                  </a:txBody>
                  <a:tcPr marL="68580" marR="68580" marT="0" marB="0" anchor="ctr">
                    <a:lnL w="12700" cap="flat" cmpd="sng" algn="ctr">
                      <a:solidFill>
                        <a:schemeClr val="accent5">
                          <a:lumMod val="60000"/>
                          <a:lumOff val="40000"/>
                        </a:schemeClr>
                      </a:solidFill>
                      <a:prstDash val="solid"/>
                      <a:round/>
                      <a:headEnd type="none" w="med" len="med"/>
                      <a:tailEnd type="none" w="med" len="med"/>
                    </a:lnL>
                  </a:tcPr>
                </a:tc>
                <a:extLst>
                  <a:ext uri="{0D108BD9-81ED-4DB2-BD59-A6C34878D82A}">
                    <a16:rowId xmlns:a16="http://schemas.microsoft.com/office/drawing/2014/main" val="2758789961"/>
                  </a:ext>
                </a:extLst>
              </a:tr>
              <a:tr h="681636">
                <a:tc>
                  <a:txBody>
                    <a:bodyPr/>
                    <a:lstStyle/>
                    <a:p>
                      <a:pPr algn="l"/>
                      <a:r>
                        <a:rPr lang="pl-PL" sz="1300" dirty="0">
                          <a:latin typeface="+mj-lt"/>
                          <a:ea typeface="Roboto" panose="02000000000000000000" pitchFamily="2" charset="0"/>
                        </a:rPr>
                        <a:t>Ile wniosków składa jedna grupa partnerska</a:t>
                      </a:r>
                    </a:p>
                  </a:txBody>
                  <a:tcPr>
                    <a:lnR w="12700" cap="flat" cmpd="sng" algn="ctr">
                      <a:solidFill>
                        <a:schemeClr val="accent5">
                          <a:lumMod val="60000"/>
                          <a:lumOff val="40000"/>
                        </a:schemeClr>
                      </a:solidFill>
                      <a:prstDash val="solid"/>
                      <a:round/>
                      <a:headEnd type="none" w="med" len="med"/>
                      <a:tailEnd type="none" w="med" len="med"/>
                    </a:lnR>
                  </a:tcPr>
                </a:tc>
                <a:tc>
                  <a:txBody>
                    <a:bodyPr/>
                    <a:lstStyle/>
                    <a:p>
                      <a:pPr>
                        <a:lnSpc>
                          <a:spcPct val="115000"/>
                        </a:lnSpc>
                        <a:spcAft>
                          <a:spcPts val="0"/>
                        </a:spcAft>
                      </a:pPr>
                      <a:r>
                        <a:rPr kumimoji="0" lang="pl-PL" sz="1300" b="0" i="0" u="none" strike="noStrike" kern="1200" cap="none" spc="0" normalizeH="0" baseline="0" noProof="0" dirty="0">
                          <a:ln>
                            <a:noFill/>
                          </a:ln>
                          <a:solidFill>
                            <a:schemeClr val="tx1">
                              <a:lumMod val="65000"/>
                              <a:lumOff val="35000"/>
                            </a:schemeClr>
                          </a:solidFill>
                          <a:effectLst/>
                          <a:uLnTx/>
                          <a:uFillTx/>
                          <a:latin typeface="+mj-lt"/>
                        </a:rPr>
                        <a:t>Jeden skład partnerski może złożyć jeden wniosek w danym terminie</a:t>
                      </a:r>
                      <a:endParaRPr lang="pl-PL" sz="1300" dirty="0">
                        <a:effectLst/>
                        <a:latin typeface="+mj-lt"/>
                        <a:ea typeface="Roboto" panose="02000000000000000000" pitchFamily="2" charset="0"/>
                        <a:cs typeface="Times New Roman" panose="02020603050405020304" pitchFamily="18" charset="0"/>
                      </a:endParaRPr>
                    </a:p>
                  </a:txBody>
                  <a:tcPr marL="68580" marR="68580" marT="0" marB="0"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tcPr>
                </a:tc>
                <a:tc>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kumimoji="0" lang="pl-PL" sz="1300" b="0" i="0" u="none" strike="noStrike" kern="1200" cap="none" spc="0" normalizeH="0" baseline="0" noProof="0" dirty="0">
                          <a:ln>
                            <a:noFill/>
                          </a:ln>
                          <a:solidFill>
                            <a:schemeClr val="tx1">
                              <a:lumMod val="65000"/>
                              <a:lumOff val="35000"/>
                            </a:schemeClr>
                          </a:solidFill>
                          <a:effectLst/>
                          <a:uLnTx/>
                          <a:uFillTx/>
                          <a:latin typeface="+mn-lt"/>
                          <a:ea typeface="+mn-ea"/>
                          <a:cs typeface="+mn-cs"/>
                        </a:rPr>
                        <a:t>Jeden skład partnerski może złożyć jeden wniosek w danym terminie</a:t>
                      </a:r>
                      <a:endParaRPr lang="pl-PL" sz="1300" dirty="0">
                        <a:effectLst/>
                        <a:latin typeface="+mj-lt"/>
                        <a:ea typeface="Roboto" panose="02000000000000000000" pitchFamily="2" charset="0"/>
                        <a:cs typeface="Times New Roman" panose="02020603050405020304" pitchFamily="18" charset="0"/>
                      </a:endParaRPr>
                    </a:p>
                  </a:txBody>
                  <a:tcPr marL="68580" marR="68580" marT="0" marB="0" anchor="ctr">
                    <a:lnL w="12700" cap="flat" cmpd="sng" algn="ctr">
                      <a:solidFill>
                        <a:schemeClr val="accent5">
                          <a:lumMod val="60000"/>
                          <a:lumOff val="40000"/>
                        </a:schemeClr>
                      </a:solidFill>
                      <a:prstDash val="solid"/>
                      <a:round/>
                      <a:headEnd type="none" w="med" len="med"/>
                      <a:tailEnd type="none" w="med" len="med"/>
                    </a:lnL>
                  </a:tcPr>
                </a:tc>
                <a:extLst>
                  <a:ext uri="{0D108BD9-81ED-4DB2-BD59-A6C34878D82A}">
                    <a16:rowId xmlns:a16="http://schemas.microsoft.com/office/drawing/2014/main" val="916655889"/>
                  </a:ext>
                </a:extLst>
              </a:tr>
              <a:tr h="540915">
                <a:tc>
                  <a:txBody>
                    <a:bodyPr/>
                    <a:lstStyle/>
                    <a:p>
                      <a:pPr algn="l"/>
                      <a:r>
                        <a:rPr lang="pl-PL" sz="1300" dirty="0">
                          <a:latin typeface="+mj-lt"/>
                          <a:ea typeface="Roboto" panose="02000000000000000000" pitchFamily="2" charset="0"/>
                        </a:rPr>
                        <a:t>Kiedy rozpoczyna się projekt</a:t>
                      </a:r>
                    </a:p>
                  </a:txBody>
                  <a:tcPr>
                    <a:lnR w="12700" cap="flat" cmpd="sng" algn="ctr">
                      <a:solidFill>
                        <a:schemeClr val="accent5">
                          <a:lumMod val="60000"/>
                          <a:lumOff val="40000"/>
                        </a:schemeClr>
                      </a:solidFill>
                      <a:prstDash val="solid"/>
                      <a:round/>
                      <a:headEnd type="none" w="med" len="med"/>
                      <a:tailEnd type="none" w="med" len="med"/>
                    </a:lnR>
                  </a:tcPr>
                </a:tc>
                <a:tc>
                  <a:txBody>
                    <a:bodyPr/>
                    <a:lstStyle/>
                    <a:p>
                      <a:pPr>
                        <a:lnSpc>
                          <a:spcPct val="115000"/>
                        </a:lnSpc>
                        <a:spcAft>
                          <a:spcPts val="0"/>
                        </a:spcAft>
                      </a:pPr>
                      <a:r>
                        <a:rPr lang="pl-PL" sz="1300" dirty="0">
                          <a:effectLst/>
                          <a:latin typeface="+mj-lt"/>
                          <a:ea typeface="Roboto" panose="02000000000000000000" pitchFamily="2" charset="0"/>
                          <a:cs typeface="Times New Roman" panose="02020603050405020304" pitchFamily="18" charset="0"/>
                        </a:rPr>
                        <a:t>między 1 września a 31 grudnia tego samego roku</a:t>
                      </a:r>
                    </a:p>
                  </a:txBody>
                  <a:tcPr marL="68580" marR="68580" marT="0" marB="0"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tcPr>
                </a:tc>
                <a:tc>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kumimoji="0" lang="pl-PL" sz="1300" b="0" i="0" u="none" strike="noStrike" kern="1200" cap="none" spc="0" normalizeH="0" baseline="0" noProof="0" dirty="0">
                          <a:ln>
                            <a:noFill/>
                          </a:ln>
                          <a:solidFill>
                            <a:schemeClr val="tx1">
                              <a:lumMod val="65000"/>
                              <a:lumOff val="35000"/>
                            </a:schemeClr>
                          </a:solidFill>
                          <a:effectLst/>
                          <a:uLnTx/>
                          <a:uFillTx/>
                          <a:latin typeface="+mj-lt"/>
                        </a:rPr>
                        <a:t/>
                      </a:r>
                      <a:br>
                        <a:rPr kumimoji="0" lang="pl-PL" sz="1300" b="0" i="0" u="none" strike="noStrike" kern="1200" cap="none" spc="0" normalizeH="0" baseline="0" noProof="0" dirty="0">
                          <a:ln>
                            <a:noFill/>
                          </a:ln>
                          <a:solidFill>
                            <a:schemeClr val="tx1">
                              <a:lumMod val="65000"/>
                              <a:lumOff val="35000"/>
                            </a:schemeClr>
                          </a:solidFill>
                          <a:effectLst/>
                          <a:uLnTx/>
                          <a:uFillTx/>
                          <a:latin typeface="+mj-lt"/>
                        </a:rPr>
                      </a:br>
                      <a:r>
                        <a:rPr kumimoji="0" lang="pl-PL" sz="1300" b="0" i="0" u="none" strike="noStrike" kern="1200" cap="none" spc="0" normalizeH="0" baseline="0" noProof="0" dirty="0">
                          <a:ln>
                            <a:noFill/>
                          </a:ln>
                          <a:solidFill>
                            <a:schemeClr val="tx1">
                              <a:lumMod val="65000"/>
                              <a:lumOff val="35000"/>
                            </a:schemeClr>
                          </a:solidFill>
                          <a:effectLst/>
                          <a:uLnTx/>
                          <a:uFillTx/>
                          <a:latin typeface="+mj-lt"/>
                        </a:rPr>
                        <a:t>między 1 stycznia a 31 sierpnia 2025 (II runda)</a:t>
                      </a:r>
                    </a:p>
                    <a:p>
                      <a:pPr marL="0" marR="0" lvl="0" indent="0" algn="l" defTabSz="914400" rtl="0" eaLnBrk="1" fontAlgn="auto" latinLnBrk="0" hangingPunct="1">
                        <a:lnSpc>
                          <a:spcPct val="115000"/>
                        </a:lnSpc>
                        <a:spcBef>
                          <a:spcPts val="0"/>
                        </a:spcBef>
                        <a:spcAft>
                          <a:spcPts val="0"/>
                        </a:spcAft>
                        <a:buClrTx/>
                        <a:buSzTx/>
                        <a:buFontTx/>
                        <a:buNone/>
                        <a:tabLst/>
                        <a:defRPr/>
                      </a:pPr>
                      <a:r>
                        <a:rPr lang="pl-PL" sz="1300" dirty="0">
                          <a:effectLst/>
                          <a:latin typeface="+mj-lt"/>
                          <a:ea typeface="Roboto" panose="02000000000000000000" pitchFamily="2" charset="0"/>
                          <a:cs typeface="Times New Roman" panose="02020603050405020304" pitchFamily="18" charset="0"/>
                        </a:rPr>
                        <a:t>między 1 września a 31 grudnia tego samego roku</a:t>
                      </a:r>
                    </a:p>
                    <a:p>
                      <a:pPr marL="0" marR="0" lvl="0" indent="0" algn="l" defTabSz="914400" rtl="0" eaLnBrk="1" fontAlgn="auto" latinLnBrk="0" hangingPunct="1">
                        <a:lnSpc>
                          <a:spcPct val="115000"/>
                        </a:lnSpc>
                        <a:spcBef>
                          <a:spcPts val="0"/>
                        </a:spcBef>
                        <a:spcAft>
                          <a:spcPts val="0"/>
                        </a:spcAft>
                        <a:buClrTx/>
                        <a:buSzTx/>
                        <a:buFontTx/>
                        <a:buNone/>
                        <a:tabLst/>
                        <a:defRPr/>
                      </a:pPr>
                      <a:endParaRPr lang="pl-PL" sz="1300" dirty="0">
                        <a:effectLst/>
                        <a:latin typeface="+mj-lt"/>
                        <a:ea typeface="Roboto" panose="02000000000000000000" pitchFamily="2" charset="0"/>
                        <a:cs typeface="Times New Roman" panose="02020603050405020304" pitchFamily="18" charset="0"/>
                      </a:endParaRPr>
                    </a:p>
                  </a:txBody>
                  <a:tcPr marL="68580" marR="68580" marT="0" marB="0" anchor="ctr">
                    <a:lnL w="12700" cap="flat" cmpd="sng" algn="ctr">
                      <a:solidFill>
                        <a:schemeClr val="accent5">
                          <a:lumMod val="60000"/>
                          <a:lumOff val="40000"/>
                        </a:schemeClr>
                      </a:solidFill>
                      <a:prstDash val="solid"/>
                      <a:round/>
                      <a:headEnd type="none" w="med" len="med"/>
                      <a:tailEnd type="none" w="med" len="med"/>
                    </a:lnL>
                  </a:tcPr>
                </a:tc>
                <a:extLst>
                  <a:ext uri="{0D108BD9-81ED-4DB2-BD59-A6C34878D82A}">
                    <a16:rowId xmlns:a16="http://schemas.microsoft.com/office/drawing/2014/main" val="1782451865"/>
                  </a:ext>
                </a:extLst>
              </a:tr>
              <a:tr h="593329">
                <a:tc>
                  <a:txBody>
                    <a:bodyPr/>
                    <a:lstStyle/>
                    <a:p>
                      <a:pPr algn="l"/>
                      <a:r>
                        <a:rPr lang="pl-PL" sz="1300" dirty="0" err="1">
                          <a:latin typeface="+mj-lt"/>
                          <a:ea typeface="Roboto" panose="02000000000000000000" pitchFamily="2" charset="0"/>
                        </a:rPr>
                        <a:t>mandates</a:t>
                      </a:r>
                      <a:endParaRPr lang="pl-PL" sz="1300" dirty="0">
                        <a:latin typeface="+mj-lt"/>
                        <a:ea typeface="Roboto" panose="02000000000000000000" pitchFamily="2" charset="0"/>
                      </a:endParaRPr>
                    </a:p>
                  </a:txBody>
                  <a:tcPr>
                    <a:lnR w="12700" cap="flat" cmpd="sng" algn="ctr">
                      <a:solidFill>
                        <a:schemeClr val="accent5">
                          <a:lumMod val="60000"/>
                          <a:lumOff val="40000"/>
                        </a:schemeClr>
                      </a:solidFill>
                      <a:prstDash val="solid"/>
                      <a:round/>
                      <a:headEnd type="none" w="med" len="med"/>
                      <a:tailEnd type="none" w="med" len="med"/>
                    </a:lnR>
                  </a:tcPr>
                </a:tc>
                <a:tc>
                  <a:txBody>
                    <a:bodyPr/>
                    <a:lstStyle/>
                    <a:p>
                      <a:pPr>
                        <a:lnSpc>
                          <a:spcPct val="115000"/>
                        </a:lnSpc>
                        <a:spcAft>
                          <a:spcPts val="0"/>
                        </a:spcAft>
                      </a:pPr>
                      <a:r>
                        <a:rPr kumimoji="0" lang="pl-PL" sz="1300" b="0" i="0" u="none" strike="noStrike" kern="1200" cap="none" spc="0" normalizeH="0" baseline="0" noProof="0" dirty="0">
                          <a:ln>
                            <a:noFill/>
                          </a:ln>
                          <a:solidFill>
                            <a:schemeClr val="tx1">
                              <a:lumMod val="65000"/>
                              <a:lumOff val="35000"/>
                            </a:schemeClr>
                          </a:solidFill>
                          <a:effectLst/>
                          <a:uLnTx/>
                          <a:uFillTx/>
                          <a:latin typeface="+mj-lt"/>
                        </a:rPr>
                        <a:t>Partnerzy przesyłają koordynatorowi </a:t>
                      </a:r>
                      <a:r>
                        <a:rPr kumimoji="0" lang="pl-PL" sz="1300" b="0" i="1" u="none" strike="noStrike" kern="1200" cap="none" spc="0" normalizeH="0" baseline="0" noProof="0" dirty="0" err="1">
                          <a:ln>
                            <a:noFill/>
                          </a:ln>
                          <a:solidFill>
                            <a:schemeClr val="tx1">
                              <a:lumMod val="65000"/>
                              <a:lumOff val="35000"/>
                            </a:schemeClr>
                          </a:solidFill>
                          <a:effectLst/>
                          <a:uLnTx/>
                          <a:uFillTx/>
                          <a:latin typeface="+mj-lt"/>
                        </a:rPr>
                        <a:t>mandates</a:t>
                      </a:r>
                      <a:endParaRPr lang="pl-PL" sz="1300" dirty="0">
                        <a:effectLst/>
                        <a:latin typeface="+mj-lt"/>
                        <a:ea typeface="Roboto" panose="02000000000000000000" pitchFamily="2" charset="0"/>
                        <a:cs typeface="Times New Roman" panose="02020603050405020304" pitchFamily="18" charset="0"/>
                      </a:endParaRPr>
                    </a:p>
                  </a:txBody>
                  <a:tcPr marL="68580" marR="68580" marT="0" marB="0"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tcPr>
                </a:tc>
                <a:tc>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kumimoji="0" lang="pl-PL" sz="1300" b="0" i="0" u="none" strike="noStrike" kern="1200" cap="none" spc="0" normalizeH="0" baseline="0" noProof="0" dirty="0">
                          <a:ln>
                            <a:noFill/>
                          </a:ln>
                          <a:solidFill>
                            <a:schemeClr val="tx1">
                              <a:lumMod val="65000"/>
                              <a:lumOff val="35000"/>
                            </a:schemeClr>
                          </a:solidFill>
                          <a:effectLst/>
                          <a:uLnTx/>
                          <a:uFillTx/>
                          <a:latin typeface="+mn-lt"/>
                          <a:ea typeface="+mn-ea"/>
                          <a:cs typeface="+mn-cs"/>
                        </a:rPr>
                        <a:t>Partnerzy przesyłają koordynatorowi </a:t>
                      </a:r>
                      <a:r>
                        <a:rPr kumimoji="0" lang="pl-PL" sz="1300" b="0" i="1" u="none" strike="noStrike" kern="1200" cap="none" spc="0" normalizeH="0" baseline="0" noProof="0" dirty="0" err="1">
                          <a:ln>
                            <a:noFill/>
                          </a:ln>
                          <a:solidFill>
                            <a:schemeClr val="tx1">
                              <a:lumMod val="65000"/>
                              <a:lumOff val="35000"/>
                            </a:schemeClr>
                          </a:solidFill>
                          <a:effectLst/>
                          <a:uLnTx/>
                          <a:uFillTx/>
                          <a:latin typeface="+mn-lt"/>
                          <a:ea typeface="+mn-ea"/>
                          <a:cs typeface="+mn-cs"/>
                        </a:rPr>
                        <a:t>mandates</a:t>
                      </a:r>
                      <a:endParaRPr lang="pl-PL" sz="1300" dirty="0">
                        <a:effectLst/>
                        <a:latin typeface="+mj-lt"/>
                        <a:ea typeface="Roboto" panose="02000000000000000000" pitchFamily="2" charset="0"/>
                        <a:cs typeface="Times New Roman" panose="02020603050405020304" pitchFamily="18" charset="0"/>
                      </a:endParaRPr>
                    </a:p>
                  </a:txBody>
                  <a:tcPr marL="68580" marR="68580" marT="0" marB="0" anchor="ctr">
                    <a:lnL w="12700" cap="flat" cmpd="sng" algn="ctr">
                      <a:solidFill>
                        <a:schemeClr val="accent5">
                          <a:lumMod val="60000"/>
                          <a:lumOff val="40000"/>
                        </a:schemeClr>
                      </a:solidFill>
                      <a:prstDash val="solid"/>
                      <a:round/>
                      <a:headEnd type="none" w="med" len="med"/>
                      <a:tailEnd type="none" w="med" len="med"/>
                    </a:lnL>
                  </a:tcPr>
                </a:tc>
                <a:extLst>
                  <a:ext uri="{0D108BD9-81ED-4DB2-BD59-A6C34878D82A}">
                    <a16:rowId xmlns:a16="http://schemas.microsoft.com/office/drawing/2014/main" val="2831504607"/>
                  </a:ext>
                </a:extLst>
              </a:tr>
            </a:tbl>
          </a:graphicData>
        </a:graphic>
      </p:graphicFrame>
    </p:spTree>
    <p:extLst>
      <p:ext uri="{BB962C8B-B14F-4D97-AF65-F5344CB8AC3E}">
        <p14:creationId xmlns:p14="http://schemas.microsoft.com/office/powerpoint/2010/main" val="345542463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ytuł 1"/>
          <p:cNvSpPr txBox="1">
            <a:spLocks/>
          </p:cNvSpPr>
          <p:nvPr/>
        </p:nvSpPr>
        <p:spPr bwMode="auto">
          <a:xfrm>
            <a:off x="501636" y="411510"/>
            <a:ext cx="8367093" cy="357188"/>
          </a:xfrm>
          <a:prstGeom prst="rect">
            <a:avLst/>
          </a:prstGeom>
          <a:noFill/>
          <a:ln w="9525">
            <a:no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pl-PL" sz="2000" b="1" i="0" u="none" strike="noStrike" kern="1200" cap="none" spc="0" normalizeH="0" baseline="0" noProof="0" dirty="0">
                <a:ln>
                  <a:noFill/>
                </a:ln>
                <a:solidFill>
                  <a:srgbClr val="5EBFBE"/>
                </a:solidFill>
                <a:effectLst/>
                <a:uLnTx/>
                <a:uFillTx/>
                <a:latin typeface="Roboto" pitchFamily="2" charset="0"/>
                <a:ea typeface="+mn-ea"/>
                <a:cs typeface="Arial" charset="0"/>
              </a:rPr>
              <a:t> </a:t>
            </a:r>
            <a:r>
              <a:rPr kumimoji="0" lang="pl-PL" sz="1600" b="0" i="0" u="none" strike="noStrike" kern="1200" cap="none" spc="0" normalizeH="0" baseline="0" noProof="0" dirty="0">
                <a:ln>
                  <a:noFill/>
                </a:ln>
                <a:solidFill>
                  <a:srgbClr val="5EBFBE"/>
                </a:solidFill>
                <a:effectLst/>
                <a:uLnTx/>
                <a:uFillTx/>
                <a:latin typeface="Roboto" pitchFamily="2" charset="0"/>
                <a:ea typeface="+mn-ea"/>
                <a:cs typeface="Arial" charset="0"/>
              </a:rPr>
              <a:t>Akcja 2. Partnerstwa na małą skalę</a:t>
            </a:r>
          </a:p>
        </p:txBody>
      </p:sp>
      <p:sp>
        <p:nvSpPr>
          <p:cNvPr id="5" name="Symbol zastępczy zawartości 2"/>
          <p:cNvSpPr txBox="1">
            <a:spLocks/>
          </p:cNvSpPr>
          <p:nvPr/>
        </p:nvSpPr>
        <p:spPr>
          <a:xfrm>
            <a:off x="760746" y="783250"/>
            <a:ext cx="7848872" cy="3372675"/>
          </a:xfrm>
          <a:prstGeom prst="rect">
            <a:avLst/>
          </a:prstGeom>
        </p:spPr>
        <p:txBody>
          <a:bodyPr>
            <a:noAutofit/>
          </a:bodyPr>
          <a:lstStyle>
            <a:lvl1pPr marL="0" indent="0" algn="ctr" rtl="0" eaLnBrk="0" fontAlgn="base" hangingPunct="0">
              <a:spcBef>
                <a:spcPct val="20000"/>
              </a:spcBef>
              <a:spcAft>
                <a:spcPct val="0"/>
              </a:spcAft>
              <a:buFont typeface="Arial" charset="0"/>
              <a:buNone/>
              <a:defRPr sz="3200" kern="1200">
                <a:solidFill>
                  <a:schemeClr val="tx1">
                    <a:tint val="75000"/>
                  </a:schemeClr>
                </a:solidFill>
                <a:latin typeface="+mn-lt"/>
                <a:ea typeface="+mn-ea"/>
                <a:cs typeface="+mn-cs"/>
              </a:defRPr>
            </a:lvl1pPr>
            <a:lvl2pPr marL="457200" indent="0" algn="ctr" rtl="0" eaLnBrk="0" fontAlgn="base" hangingPunct="0">
              <a:spcBef>
                <a:spcPct val="20000"/>
              </a:spcBef>
              <a:spcAft>
                <a:spcPct val="0"/>
              </a:spcAft>
              <a:buFont typeface="Arial" charset="0"/>
              <a:buNone/>
              <a:defRPr sz="2800" kern="1200">
                <a:solidFill>
                  <a:schemeClr val="tx1">
                    <a:tint val="75000"/>
                  </a:schemeClr>
                </a:solidFill>
                <a:latin typeface="+mn-lt"/>
                <a:ea typeface="+mn-ea"/>
                <a:cs typeface="+mn-cs"/>
              </a:defRPr>
            </a:lvl2pPr>
            <a:lvl3pPr marL="914400" indent="0" algn="ctr" rtl="0" eaLnBrk="0" fontAlgn="base" hangingPunct="0">
              <a:spcBef>
                <a:spcPct val="20000"/>
              </a:spcBef>
              <a:spcAft>
                <a:spcPct val="0"/>
              </a:spcAft>
              <a:buFont typeface="Arial" charset="0"/>
              <a:buNone/>
              <a:defRPr sz="2400" kern="1200">
                <a:solidFill>
                  <a:schemeClr val="tx1">
                    <a:tint val="75000"/>
                  </a:schemeClr>
                </a:solidFill>
                <a:latin typeface="+mn-lt"/>
                <a:ea typeface="+mn-ea"/>
                <a:cs typeface="+mn-cs"/>
              </a:defRPr>
            </a:lvl3pPr>
            <a:lvl4pPr marL="1371600" indent="0" algn="ctr" rtl="0" eaLnBrk="0" fontAlgn="base" hangingPunct="0">
              <a:spcBef>
                <a:spcPct val="20000"/>
              </a:spcBef>
              <a:spcAft>
                <a:spcPct val="0"/>
              </a:spcAft>
              <a:buFont typeface="Arial" charset="0"/>
              <a:buNone/>
              <a:defRPr sz="2000" kern="1200">
                <a:solidFill>
                  <a:schemeClr val="tx1">
                    <a:tint val="75000"/>
                  </a:schemeClr>
                </a:solidFill>
                <a:latin typeface="+mn-lt"/>
                <a:ea typeface="+mn-ea"/>
                <a:cs typeface="+mn-cs"/>
              </a:defRPr>
            </a:lvl4pPr>
            <a:lvl5pPr marL="1828800" indent="0" algn="ctr" rtl="0" eaLnBrk="0" fontAlgn="base" hangingPunct="0">
              <a:spcBef>
                <a:spcPct val="20000"/>
              </a:spcBef>
              <a:spcAft>
                <a:spcPct val="0"/>
              </a:spcAft>
              <a:buFont typeface="Arial"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0" marR="0" lvl="0" indent="0" algn="ctr" defTabSz="914400" rtl="0" eaLnBrk="0" fontAlgn="base" latinLnBrk="0" hangingPunct="0">
              <a:lnSpc>
                <a:spcPct val="100000"/>
              </a:lnSpc>
              <a:spcBef>
                <a:spcPts val="0"/>
              </a:spcBef>
              <a:spcAft>
                <a:spcPct val="0"/>
              </a:spcAft>
              <a:buClr>
                <a:srgbClr val="4F81BD"/>
              </a:buClr>
              <a:buSzPct val="130000"/>
              <a:buFont typeface="Arial" charset="0"/>
              <a:buNone/>
              <a:tabLst/>
              <a:defRPr/>
            </a:pPr>
            <a:r>
              <a:rPr kumimoji="0" lang="pl-PL" sz="2000" b="1" i="0" u="none" strike="noStrike" kern="1200" cap="none" spc="0" normalizeH="0" baseline="0" noProof="0" dirty="0">
                <a:ln>
                  <a:noFill/>
                </a:ln>
                <a:solidFill>
                  <a:prstClr val="black">
                    <a:lumMod val="65000"/>
                    <a:lumOff val="35000"/>
                  </a:prstClr>
                </a:solidFill>
                <a:effectLst/>
                <a:uLnTx/>
                <a:uFillTx/>
                <a:latin typeface="Calibri"/>
                <a:ea typeface="+mn-ea"/>
                <a:cs typeface="+mn-cs"/>
              </a:rPr>
              <a:t>ELEMENTY PROJEKTU</a:t>
            </a:r>
          </a:p>
          <a:p>
            <a:pPr marL="0" marR="0" lvl="0" indent="0" algn="ctr" defTabSz="914400" rtl="0" eaLnBrk="0" fontAlgn="base" latinLnBrk="0" hangingPunct="0">
              <a:lnSpc>
                <a:spcPct val="100000"/>
              </a:lnSpc>
              <a:spcBef>
                <a:spcPts val="0"/>
              </a:spcBef>
              <a:spcAft>
                <a:spcPct val="0"/>
              </a:spcAft>
              <a:buClr>
                <a:srgbClr val="4F81BD"/>
              </a:buClr>
              <a:buSzPct val="130000"/>
              <a:buFont typeface="Arial" charset="0"/>
              <a:buNone/>
              <a:tabLst/>
              <a:defRPr/>
            </a:pPr>
            <a:endParaRPr kumimoji="0" lang="pl-PL" sz="20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a:p>
            <a:pPr marL="342900" marR="0" lvl="0" indent="-342900" algn="l" defTabSz="914400" rtl="0" eaLnBrk="0" fontAlgn="base" latinLnBrk="0" hangingPunct="0">
              <a:lnSpc>
                <a:spcPct val="100000"/>
              </a:lnSpc>
              <a:spcBef>
                <a:spcPts val="0"/>
              </a:spcBef>
              <a:spcAft>
                <a:spcPct val="0"/>
              </a:spcAft>
              <a:buClr>
                <a:srgbClr val="5EBFBE"/>
              </a:buClr>
              <a:buSzPct val="130000"/>
              <a:buFont typeface="Wingdings" panose="05000000000000000000" pitchFamily="2" charset="2"/>
              <a:buChar char="§"/>
              <a:tabLst/>
              <a:defRPr/>
            </a:pPr>
            <a:r>
              <a:rPr kumimoji="0" lang="pl-PL" sz="20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Wnioskodawca planuje cele, działania i rezultaty, które opisuje we wniosku.</a:t>
            </a:r>
          </a:p>
          <a:p>
            <a:pPr marL="342900" marR="0" lvl="0" indent="-342900" algn="l" defTabSz="914400" rtl="0" eaLnBrk="0" fontAlgn="base" latinLnBrk="0" hangingPunct="0">
              <a:lnSpc>
                <a:spcPct val="100000"/>
              </a:lnSpc>
              <a:spcBef>
                <a:spcPts val="0"/>
              </a:spcBef>
              <a:spcAft>
                <a:spcPct val="0"/>
              </a:spcAft>
              <a:buClr>
                <a:srgbClr val="5EBFBE"/>
              </a:buClr>
              <a:buSzPct val="130000"/>
              <a:buFont typeface="Wingdings" panose="05000000000000000000" pitchFamily="2" charset="2"/>
              <a:buChar char="§"/>
              <a:tabLst/>
              <a:defRPr/>
            </a:pPr>
            <a:r>
              <a:rPr kumimoji="0" lang="pl-PL" sz="20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Nie istnieją predefiniowane kategorie działań bądź rezultatów.</a:t>
            </a:r>
          </a:p>
          <a:p>
            <a:pPr marL="342900" marR="0" lvl="0" indent="-342900" algn="l" defTabSz="914400" rtl="0" eaLnBrk="0" fontAlgn="base" latinLnBrk="0" hangingPunct="0">
              <a:lnSpc>
                <a:spcPct val="100000"/>
              </a:lnSpc>
              <a:spcBef>
                <a:spcPts val="0"/>
              </a:spcBef>
              <a:spcAft>
                <a:spcPct val="0"/>
              </a:spcAft>
              <a:buClr>
                <a:srgbClr val="5EBFBE"/>
              </a:buClr>
              <a:buSzPct val="130000"/>
              <a:buFont typeface="Wingdings" panose="05000000000000000000" pitchFamily="2" charset="2"/>
              <a:buChar char="§"/>
              <a:tabLst/>
              <a:defRPr/>
            </a:pPr>
            <a:endParaRPr kumimoji="0" lang="pl-PL" sz="20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a:p>
            <a:pPr marL="342900" marR="0" lvl="0" indent="-342900" algn="l" defTabSz="914400" rtl="0" eaLnBrk="0" fontAlgn="base" latinLnBrk="0" hangingPunct="0">
              <a:lnSpc>
                <a:spcPct val="100000"/>
              </a:lnSpc>
              <a:spcBef>
                <a:spcPts val="0"/>
              </a:spcBef>
              <a:spcAft>
                <a:spcPct val="0"/>
              </a:spcAft>
              <a:buClr>
                <a:srgbClr val="5EBFBE"/>
              </a:buClr>
              <a:buSzPct val="130000"/>
              <a:buFont typeface="Wingdings" panose="05000000000000000000" pitchFamily="2" charset="2"/>
              <a:buChar char="§"/>
              <a:tabLst/>
              <a:defRPr/>
            </a:pPr>
            <a:r>
              <a:rPr kumimoji="0" lang="pl-PL" sz="20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BUDZET: 30 000 EUR lub 60 000 EUR na projekt.</a:t>
            </a:r>
          </a:p>
          <a:p>
            <a:pPr marL="342900" marR="0" lvl="0" indent="-342900" algn="l" defTabSz="914400" rtl="0" eaLnBrk="0" fontAlgn="base" latinLnBrk="0" hangingPunct="0">
              <a:lnSpc>
                <a:spcPct val="100000"/>
              </a:lnSpc>
              <a:spcBef>
                <a:spcPts val="0"/>
              </a:spcBef>
              <a:spcAft>
                <a:spcPct val="0"/>
              </a:spcAft>
              <a:buClr>
                <a:srgbClr val="5EBFBE"/>
              </a:buClr>
              <a:buSzPct val="130000"/>
              <a:buFont typeface="Wingdings" panose="05000000000000000000" pitchFamily="2" charset="2"/>
              <a:buChar char="§"/>
              <a:tabLst/>
              <a:defRPr/>
            </a:pPr>
            <a:r>
              <a:rPr kumimoji="0" lang="pl-PL" sz="20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Dofinansowanie ryczałtowe, którego wysokość zostaje naliczona </a:t>
            </a:r>
            <a:br>
              <a:rPr kumimoji="0" lang="pl-PL" sz="2000" b="0" i="0" u="none" strike="noStrike" kern="1200" cap="none" spc="0" normalizeH="0" baseline="0" noProof="0" dirty="0">
                <a:ln>
                  <a:noFill/>
                </a:ln>
                <a:solidFill>
                  <a:prstClr val="black">
                    <a:lumMod val="65000"/>
                    <a:lumOff val="35000"/>
                  </a:prstClr>
                </a:solidFill>
                <a:effectLst/>
                <a:uLnTx/>
                <a:uFillTx/>
                <a:latin typeface="Calibri"/>
                <a:ea typeface="+mn-ea"/>
                <a:cs typeface="+mn-cs"/>
              </a:rPr>
            </a:br>
            <a:r>
              <a:rPr kumimoji="0" lang="pl-PL" sz="20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w oparciu o koszty poszczególnych działań skalkulowane przez wnioskodawcę.</a:t>
            </a:r>
          </a:p>
          <a:p>
            <a:pPr marL="342900" marR="0" lvl="0" indent="-342900" algn="l" defTabSz="914400" rtl="0" eaLnBrk="0" fontAlgn="base" latinLnBrk="0" hangingPunct="0">
              <a:lnSpc>
                <a:spcPct val="100000"/>
              </a:lnSpc>
              <a:spcBef>
                <a:spcPts val="0"/>
              </a:spcBef>
              <a:spcAft>
                <a:spcPct val="0"/>
              </a:spcAft>
              <a:buClr>
                <a:srgbClr val="5EBFBE"/>
              </a:buClr>
              <a:buSzPct val="130000"/>
              <a:buFont typeface="Wingdings" panose="05000000000000000000" pitchFamily="2" charset="2"/>
              <a:buChar char="§"/>
              <a:tabLst/>
              <a:defRPr/>
            </a:pPr>
            <a:endParaRPr kumimoji="0" lang="pl-PL" sz="20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a:p>
            <a:pPr marL="0" marR="0" lvl="0" indent="0" algn="ctr" defTabSz="914400" rtl="0" eaLnBrk="0" fontAlgn="base" latinLnBrk="0" hangingPunct="0">
              <a:lnSpc>
                <a:spcPct val="100000"/>
              </a:lnSpc>
              <a:spcBef>
                <a:spcPts val="0"/>
              </a:spcBef>
              <a:spcAft>
                <a:spcPct val="0"/>
              </a:spcAft>
              <a:buClr>
                <a:srgbClr val="4F81BD"/>
              </a:buClr>
              <a:buSzPct val="130000"/>
              <a:buFont typeface="Arial" charset="0"/>
              <a:buNone/>
              <a:tabLst/>
              <a:defRPr/>
            </a:pPr>
            <a:endParaRPr kumimoji="0" lang="pl-PL" sz="1000" b="0" i="0" u="none" strike="noStrike" kern="1200" cap="none" spc="0" normalizeH="0" baseline="0" noProof="0" dirty="0">
              <a:ln>
                <a:noFill/>
              </a:ln>
              <a:solidFill>
                <a:prstClr val="black">
                  <a:tint val="75000"/>
                </a:prstClr>
              </a:solidFill>
              <a:effectLst/>
              <a:uLnTx/>
              <a:uFillTx/>
              <a:latin typeface="Calibri"/>
              <a:ea typeface="+mn-ea"/>
              <a:cs typeface="+mn-cs"/>
            </a:endParaRPr>
          </a:p>
          <a:p>
            <a:pPr marL="0" marR="0" lvl="0" indent="0" algn="ctr" defTabSz="914400" rtl="0" eaLnBrk="0" fontAlgn="base" latinLnBrk="0" hangingPunct="0">
              <a:lnSpc>
                <a:spcPct val="100000"/>
              </a:lnSpc>
              <a:spcBef>
                <a:spcPts val="0"/>
              </a:spcBef>
              <a:spcAft>
                <a:spcPct val="0"/>
              </a:spcAft>
              <a:buClr>
                <a:srgbClr val="4F81BD"/>
              </a:buClr>
              <a:buSzPct val="130000"/>
              <a:buFont typeface="Arial" charset="0"/>
              <a:buNone/>
              <a:tabLst/>
              <a:defRPr/>
            </a:pPr>
            <a:endParaRPr kumimoji="0" lang="pl-PL" sz="18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68449336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ytuł 1"/>
          <p:cNvSpPr txBox="1">
            <a:spLocks/>
          </p:cNvSpPr>
          <p:nvPr/>
        </p:nvSpPr>
        <p:spPr bwMode="auto">
          <a:xfrm>
            <a:off x="501636" y="411510"/>
            <a:ext cx="8367093" cy="357188"/>
          </a:xfrm>
          <a:prstGeom prst="rect">
            <a:avLst/>
          </a:prstGeom>
          <a:noFill/>
          <a:ln w="9525">
            <a:no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pl-PL" sz="2000" b="1" i="0" u="none" strike="noStrike" kern="1200" cap="none" spc="0" normalizeH="0" baseline="0" noProof="0" dirty="0">
                <a:ln>
                  <a:noFill/>
                </a:ln>
                <a:solidFill>
                  <a:srgbClr val="5EBFBE"/>
                </a:solidFill>
                <a:effectLst/>
                <a:uLnTx/>
                <a:uFillTx/>
                <a:latin typeface="Roboto" pitchFamily="2" charset="0"/>
                <a:ea typeface="+mn-ea"/>
                <a:cs typeface="Arial" charset="0"/>
              </a:rPr>
              <a:t> </a:t>
            </a:r>
            <a:r>
              <a:rPr kumimoji="0" lang="pl-PL" sz="1600" b="0" i="0" u="none" strike="noStrike" kern="1200" cap="none" spc="0" normalizeH="0" baseline="0" noProof="0" dirty="0">
                <a:ln>
                  <a:noFill/>
                </a:ln>
                <a:solidFill>
                  <a:srgbClr val="5EBFBE"/>
                </a:solidFill>
                <a:effectLst/>
                <a:uLnTx/>
                <a:uFillTx/>
                <a:latin typeface="Roboto" pitchFamily="2" charset="0"/>
                <a:ea typeface="+mn-ea"/>
                <a:cs typeface="Arial" charset="0"/>
              </a:rPr>
              <a:t>Akcja 2. Partnerstwa na małą skalę</a:t>
            </a:r>
          </a:p>
        </p:txBody>
      </p:sp>
      <p:sp>
        <p:nvSpPr>
          <p:cNvPr id="5" name="Prostokąt 4"/>
          <p:cNvSpPr/>
          <p:nvPr/>
        </p:nvSpPr>
        <p:spPr>
          <a:xfrm>
            <a:off x="539552" y="771550"/>
            <a:ext cx="4572000" cy="369332"/>
          </a:xfrm>
          <a:prstGeom prst="rect">
            <a:avLst/>
          </a:prstGeom>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pl-PL" sz="1800" b="1" i="0" u="none" strike="noStrike" kern="1200" cap="none" spc="0" normalizeH="0" baseline="0" noProof="0" dirty="0">
                <a:ln>
                  <a:noFill/>
                </a:ln>
                <a:solidFill>
                  <a:prstClr val="black">
                    <a:lumMod val="65000"/>
                    <a:lumOff val="35000"/>
                  </a:prstClr>
                </a:solidFill>
                <a:effectLst/>
                <a:uLnTx/>
                <a:uFillTx/>
                <a:latin typeface="Calibri" pitchFamily="34" charset="0"/>
                <a:ea typeface="+mn-ea"/>
                <a:cs typeface="Arial" charset="0"/>
              </a:rPr>
              <a:t>KRYTERIA  OCENY I PUNKTACJA</a:t>
            </a:r>
            <a:endParaRPr kumimoji="0" lang="pl-PL" sz="1200" b="0" i="0" u="none" strike="noStrike" kern="1200" cap="none" spc="0" normalizeH="0" baseline="0" noProof="0" dirty="0">
              <a:ln>
                <a:noFill/>
              </a:ln>
              <a:solidFill>
                <a:prstClr val="black">
                  <a:lumMod val="65000"/>
                  <a:lumOff val="35000"/>
                </a:prstClr>
              </a:solidFill>
              <a:effectLst/>
              <a:uLnTx/>
              <a:uFillTx/>
              <a:latin typeface="Calibri" pitchFamily="34" charset="0"/>
              <a:ea typeface="+mn-ea"/>
              <a:cs typeface="Arial" charset="0"/>
            </a:endParaRPr>
          </a:p>
        </p:txBody>
      </p:sp>
      <p:sp>
        <p:nvSpPr>
          <p:cNvPr id="7" name="pole tekstowe 25"/>
          <p:cNvSpPr txBox="1"/>
          <p:nvPr/>
        </p:nvSpPr>
        <p:spPr>
          <a:xfrm>
            <a:off x="539552" y="1238264"/>
            <a:ext cx="1944216" cy="2603790"/>
          </a:xfrm>
          <a:prstGeom prst="rect">
            <a:avLst/>
          </a:prstGeom>
          <a:pattFill prst="ltUpDiag">
            <a:fgClr>
              <a:schemeClr val="bg1">
                <a:lumMod val="85000"/>
              </a:schemeClr>
            </a:fgClr>
            <a:bgClr>
              <a:schemeClr val="bg1"/>
            </a:bgClr>
          </a:pattFill>
          <a:ln w="28575">
            <a:solidFill>
              <a:srgbClr val="5EBFBE"/>
            </a:solidFill>
          </a:ln>
        </p:spPr>
        <p:txBody>
          <a:bodyPr wrap="square" rtlCol="0">
            <a:spAutoFit/>
          </a:bodyPr>
          <a:lstStyle/>
          <a:p>
            <a:pPr marL="0" marR="0" lvl="0" indent="0" algn="ctr" defTabSz="914400" rtl="0" eaLnBrk="1" fontAlgn="auto" latinLnBrk="0" hangingPunct="1">
              <a:lnSpc>
                <a:spcPct val="100000"/>
              </a:lnSpc>
              <a:spcBef>
                <a:spcPct val="20000"/>
              </a:spcBef>
              <a:spcAft>
                <a:spcPts val="0"/>
              </a:spcAft>
              <a:buClrTx/>
              <a:buSzTx/>
              <a:buFontTx/>
              <a:buNone/>
              <a:tabLst/>
              <a:defRPr/>
            </a:pPr>
            <a:r>
              <a:rPr kumimoji="0" lang="pl-PL" sz="1600" b="1" i="0" u="none" strike="noStrike" kern="1200" cap="none" spc="0" normalizeH="0" baseline="0" noProof="0" dirty="0">
                <a:ln>
                  <a:noFill/>
                </a:ln>
                <a:solidFill>
                  <a:prstClr val="black">
                    <a:lumMod val="65000"/>
                    <a:lumOff val="35000"/>
                  </a:prstClr>
                </a:solidFill>
                <a:effectLst/>
                <a:uLnTx/>
                <a:uFillTx/>
                <a:latin typeface="Calibri" pitchFamily="34" charset="0"/>
                <a:ea typeface="+mn-ea"/>
                <a:cs typeface="Arial" charset="0"/>
              </a:rPr>
              <a:t>Warunek akceptacji wniosku: </a:t>
            </a:r>
            <a:r>
              <a:rPr kumimoji="0" lang="pl-PL" sz="1600" b="0" i="0" u="none" strike="noStrike" kern="1200" cap="none" spc="0" normalizeH="0" baseline="0" noProof="0" dirty="0">
                <a:ln>
                  <a:noFill/>
                </a:ln>
                <a:solidFill>
                  <a:prstClr val="black">
                    <a:lumMod val="65000"/>
                    <a:lumOff val="35000"/>
                  </a:prstClr>
                </a:solidFill>
                <a:effectLst/>
                <a:uLnTx/>
                <a:uFillTx/>
                <a:latin typeface="Calibri" pitchFamily="34" charset="0"/>
                <a:ea typeface="+mn-ea"/>
                <a:cs typeface="Arial" charset="0"/>
              </a:rPr>
              <a:t/>
            </a:r>
            <a:br>
              <a:rPr kumimoji="0" lang="pl-PL" sz="1600" b="0" i="0" u="none" strike="noStrike" kern="1200" cap="none" spc="0" normalizeH="0" baseline="0" noProof="0" dirty="0">
                <a:ln>
                  <a:noFill/>
                </a:ln>
                <a:solidFill>
                  <a:prstClr val="black">
                    <a:lumMod val="65000"/>
                    <a:lumOff val="35000"/>
                  </a:prstClr>
                </a:solidFill>
                <a:effectLst/>
                <a:uLnTx/>
                <a:uFillTx/>
                <a:latin typeface="Calibri" pitchFamily="34" charset="0"/>
                <a:ea typeface="+mn-ea"/>
                <a:cs typeface="Arial" charset="0"/>
              </a:rPr>
            </a:br>
            <a:r>
              <a:rPr kumimoji="0" lang="pl-PL" sz="1600" b="0" i="0" u="none" strike="noStrike" kern="1200" cap="none" spc="0" normalizeH="0" baseline="0" noProof="0" dirty="0">
                <a:ln>
                  <a:noFill/>
                </a:ln>
                <a:solidFill>
                  <a:prstClr val="black">
                    <a:lumMod val="65000"/>
                    <a:lumOff val="35000"/>
                  </a:prstClr>
                </a:solidFill>
                <a:effectLst/>
                <a:uLnTx/>
                <a:uFillTx/>
                <a:latin typeface="Calibri" pitchFamily="34" charset="0"/>
                <a:ea typeface="+mn-ea"/>
                <a:cs typeface="Arial" charset="0"/>
              </a:rPr>
              <a:t/>
            </a:r>
            <a:br>
              <a:rPr kumimoji="0" lang="pl-PL" sz="1600" b="0" i="0" u="none" strike="noStrike" kern="1200" cap="none" spc="0" normalizeH="0" baseline="0" noProof="0" dirty="0">
                <a:ln>
                  <a:noFill/>
                </a:ln>
                <a:solidFill>
                  <a:prstClr val="black">
                    <a:lumMod val="65000"/>
                    <a:lumOff val="35000"/>
                  </a:prstClr>
                </a:solidFill>
                <a:effectLst/>
                <a:uLnTx/>
                <a:uFillTx/>
                <a:latin typeface="Calibri" pitchFamily="34" charset="0"/>
                <a:ea typeface="+mn-ea"/>
                <a:cs typeface="Arial" charset="0"/>
              </a:rPr>
            </a:br>
            <a:r>
              <a:rPr kumimoji="0" lang="pl-PL" sz="1600" b="0" i="0" u="none" strike="noStrike" kern="1200" cap="none" spc="0" normalizeH="0" baseline="0" noProof="0" dirty="0">
                <a:ln>
                  <a:noFill/>
                </a:ln>
                <a:solidFill>
                  <a:prstClr val="black">
                    <a:lumMod val="65000"/>
                    <a:lumOff val="35000"/>
                  </a:prstClr>
                </a:solidFill>
                <a:effectLst/>
                <a:uLnTx/>
                <a:uFillTx/>
                <a:latin typeface="Calibri" pitchFamily="34" charset="0"/>
                <a:ea typeface="+mn-ea"/>
                <a:cs typeface="Arial" charset="0"/>
              </a:rPr>
              <a:t>uzyskanie </a:t>
            </a:r>
            <a:r>
              <a:rPr kumimoji="0" lang="pl-PL" sz="1600" b="1" i="0" u="none" strike="noStrike" kern="1200" cap="none" spc="0" normalizeH="0" baseline="0" noProof="0" dirty="0">
                <a:ln>
                  <a:noFill/>
                </a:ln>
                <a:solidFill>
                  <a:prstClr val="black">
                    <a:lumMod val="65000"/>
                    <a:lumOff val="35000"/>
                  </a:prstClr>
                </a:solidFill>
                <a:effectLst/>
                <a:uLnTx/>
                <a:uFillTx/>
                <a:latin typeface="Calibri" pitchFamily="34" charset="0"/>
                <a:ea typeface="+mn-ea"/>
                <a:cs typeface="Arial" charset="0"/>
              </a:rPr>
              <a:t>minimum 60 pkt </a:t>
            </a:r>
            <a:r>
              <a:rPr kumimoji="0" lang="pl-PL" sz="1050" b="0" i="0" u="none" strike="noStrike" kern="1200" cap="none" spc="0" normalizeH="0" baseline="0" noProof="0" dirty="0">
                <a:ln>
                  <a:noFill/>
                </a:ln>
                <a:solidFill>
                  <a:prstClr val="black">
                    <a:lumMod val="65000"/>
                    <a:lumOff val="35000"/>
                  </a:prstClr>
                </a:solidFill>
                <a:effectLst/>
                <a:uLnTx/>
                <a:uFillTx/>
                <a:latin typeface="Calibri" pitchFamily="34" charset="0"/>
                <a:ea typeface="+mn-ea"/>
                <a:cs typeface="Arial" charset="0"/>
              </a:rPr>
              <a:t>(na 100 możliwych) </a:t>
            </a:r>
            <a:endParaRPr kumimoji="0" lang="pl-PL" sz="1600" b="0" i="0" u="none" strike="noStrike" kern="1200" cap="none" spc="0" normalizeH="0" baseline="0" noProof="0" dirty="0">
              <a:ln>
                <a:noFill/>
              </a:ln>
              <a:solidFill>
                <a:prstClr val="black">
                  <a:lumMod val="65000"/>
                  <a:lumOff val="35000"/>
                </a:prstClr>
              </a:solidFill>
              <a:effectLst/>
              <a:uLnTx/>
              <a:uFillTx/>
              <a:latin typeface="Calibri" pitchFamily="34" charset="0"/>
              <a:ea typeface="+mn-ea"/>
              <a:cs typeface="Arial" charset="0"/>
            </a:endParaRPr>
          </a:p>
          <a:p>
            <a:pPr marL="0" marR="0" lvl="0" indent="0" algn="ctr" defTabSz="914400" rtl="0" eaLnBrk="1" fontAlgn="auto" latinLnBrk="0" hangingPunct="1">
              <a:lnSpc>
                <a:spcPct val="100000"/>
              </a:lnSpc>
              <a:spcBef>
                <a:spcPct val="20000"/>
              </a:spcBef>
              <a:spcAft>
                <a:spcPts val="0"/>
              </a:spcAft>
              <a:buClrTx/>
              <a:buSzTx/>
              <a:buFontTx/>
              <a:buNone/>
              <a:tabLst/>
              <a:defRPr/>
            </a:pPr>
            <a:r>
              <a:rPr kumimoji="0" lang="pl-PL" sz="1600" b="0" i="0" u="none" strike="noStrike" kern="1200" cap="none" spc="0" normalizeH="0" baseline="0" noProof="0" dirty="0">
                <a:ln>
                  <a:noFill/>
                </a:ln>
                <a:solidFill>
                  <a:prstClr val="black">
                    <a:lumMod val="65000"/>
                    <a:lumOff val="35000"/>
                  </a:prstClr>
                </a:solidFill>
                <a:effectLst/>
                <a:uLnTx/>
                <a:uFillTx/>
                <a:latin typeface="Calibri" pitchFamily="34" charset="0"/>
                <a:ea typeface="+mn-ea"/>
                <a:cs typeface="Arial" charset="0"/>
              </a:rPr>
              <a:t>oraz </a:t>
            </a:r>
            <a:br>
              <a:rPr kumimoji="0" lang="pl-PL" sz="1600" b="0" i="0" u="none" strike="noStrike" kern="1200" cap="none" spc="0" normalizeH="0" baseline="0" noProof="0" dirty="0">
                <a:ln>
                  <a:noFill/>
                </a:ln>
                <a:solidFill>
                  <a:prstClr val="black">
                    <a:lumMod val="65000"/>
                    <a:lumOff val="35000"/>
                  </a:prstClr>
                </a:solidFill>
                <a:effectLst/>
                <a:uLnTx/>
                <a:uFillTx/>
                <a:latin typeface="Calibri" pitchFamily="34" charset="0"/>
                <a:ea typeface="+mn-ea"/>
                <a:cs typeface="Arial" charset="0"/>
              </a:rPr>
            </a:br>
            <a:r>
              <a:rPr kumimoji="0" lang="pl-PL" sz="1600" b="1" i="0" u="none" strike="noStrike" kern="1200" cap="none" spc="0" normalizeH="0" baseline="0" noProof="0" dirty="0">
                <a:ln>
                  <a:noFill/>
                </a:ln>
                <a:solidFill>
                  <a:prstClr val="black">
                    <a:lumMod val="65000"/>
                    <a:lumOff val="35000"/>
                  </a:prstClr>
                </a:solidFill>
                <a:effectLst/>
                <a:uLnTx/>
                <a:uFillTx/>
                <a:latin typeface="Calibri" pitchFamily="34" charset="0"/>
                <a:ea typeface="+mn-ea"/>
                <a:cs typeface="Arial" charset="0"/>
              </a:rPr>
              <a:t>minimum 50% </a:t>
            </a:r>
            <a:br>
              <a:rPr kumimoji="0" lang="pl-PL" sz="1600" b="1" i="0" u="none" strike="noStrike" kern="1200" cap="none" spc="0" normalizeH="0" baseline="0" noProof="0" dirty="0">
                <a:ln>
                  <a:noFill/>
                </a:ln>
                <a:solidFill>
                  <a:prstClr val="black">
                    <a:lumMod val="65000"/>
                    <a:lumOff val="35000"/>
                  </a:prstClr>
                </a:solidFill>
                <a:effectLst/>
                <a:uLnTx/>
                <a:uFillTx/>
                <a:latin typeface="Calibri" pitchFamily="34" charset="0"/>
                <a:ea typeface="+mn-ea"/>
                <a:cs typeface="Arial" charset="0"/>
              </a:rPr>
            </a:br>
            <a:r>
              <a:rPr kumimoji="0" lang="pl-PL" sz="1600" b="0" i="0" u="none" strike="noStrike" kern="1200" cap="none" spc="0" normalizeH="0" baseline="0" noProof="0" dirty="0">
                <a:ln>
                  <a:noFill/>
                </a:ln>
                <a:solidFill>
                  <a:prstClr val="black">
                    <a:lumMod val="65000"/>
                    <a:lumOff val="35000"/>
                  </a:prstClr>
                </a:solidFill>
                <a:effectLst/>
                <a:uLnTx/>
                <a:uFillTx/>
                <a:latin typeface="Calibri" pitchFamily="34" charset="0"/>
                <a:ea typeface="+mn-ea"/>
                <a:cs typeface="Arial" charset="0"/>
              </a:rPr>
              <a:t>w każdym </a:t>
            </a:r>
            <a:br>
              <a:rPr kumimoji="0" lang="pl-PL" sz="1600" b="0" i="0" u="none" strike="noStrike" kern="1200" cap="none" spc="0" normalizeH="0" baseline="0" noProof="0" dirty="0">
                <a:ln>
                  <a:noFill/>
                </a:ln>
                <a:solidFill>
                  <a:prstClr val="black">
                    <a:lumMod val="65000"/>
                    <a:lumOff val="35000"/>
                  </a:prstClr>
                </a:solidFill>
                <a:effectLst/>
                <a:uLnTx/>
                <a:uFillTx/>
                <a:latin typeface="Calibri" pitchFamily="34" charset="0"/>
                <a:ea typeface="+mn-ea"/>
                <a:cs typeface="Arial" charset="0"/>
              </a:rPr>
            </a:br>
            <a:r>
              <a:rPr kumimoji="0" lang="pl-PL" sz="1600" b="0" i="0" u="none" strike="noStrike" kern="1200" cap="none" spc="0" normalizeH="0" baseline="0" noProof="0" dirty="0">
                <a:ln>
                  <a:noFill/>
                </a:ln>
                <a:solidFill>
                  <a:prstClr val="black">
                    <a:lumMod val="65000"/>
                    <a:lumOff val="35000"/>
                  </a:prstClr>
                </a:solidFill>
                <a:effectLst/>
                <a:uLnTx/>
                <a:uFillTx/>
                <a:latin typeface="Calibri" pitchFamily="34" charset="0"/>
                <a:ea typeface="+mn-ea"/>
                <a:cs typeface="Arial" charset="0"/>
              </a:rPr>
              <a:t>z ocenianych kryteriów</a:t>
            </a:r>
            <a:endParaRPr kumimoji="0" lang="pl-PL" sz="2400" b="0" i="0" u="none" strike="noStrike" kern="1200" cap="none" spc="0" normalizeH="0" baseline="0" noProof="0" dirty="0">
              <a:ln>
                <a:noFill/>
              </a:ln>
              <a:solidFill>
                <a:prstClr val="black">
                  <a:lumMod val="65000"/>
                  <a:lumOff val="35000"/>
                </a:prstClr>
              </a:solidFill>
              <a:effectLst/>
              <a:uLnTx/>
              <a:uFillTx/>
              <a:latin typeface="Calibri" pitchFamily="34" charset="0"/>
              <a:ea typeface="+mn-ea"/>
              <a:cs typeface="Arial" charset="0"/>
            </a:endParaRPr>
          </a:p>
        </p:txBody>
      </p:sp>
      <p:sp>
        <p:nvSpPr>
          <p:cNvPr id="28" name="Strzałka zakrzywiona w lewo 27"/>
          <p:cNvSpPr/>
          <p:nvPr/>
        </p:nvSpPr>
        <p:spPr>
          <a:xfrm rot="5588796">
            <a:off x="5646207" y="3182098"/>
            <a:ext cx="219464" cy="1000829"/>
          </a:xfrm>
          <a:prstGeom prst="curvedLeftArrow">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black"/>
              </a:solidFill>
              <a:effectLst/>
              <a:uLnTx/>
              <a:uFillTx/>
              <a:latin typeface="Calibri"/>
              <a:ea typeface="+mn-ea"/>
              <a:cs typeface="+mn-cs"/>
            </a:endParaRPr>
          </a:p>
        </p:txBody>
      </p:sp>
      <p:sp>
        <p:nvSpPr>
          <p:cNvPr id="29" name="Strzałka zakrzywiona w górę 28"/>
          <p:cNvSpPr/>
          <p:nvPr/>
        </p:nvSpPr>
        <p:spPr>
          <a:xfrm>
            <a:off x="5547000" y="3575976"/>
            <a:ext cx="1054410" cy="228510"/>
          </a:xfrm>
          <a:prstGeom prst="curvedUpArrow">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black"/>
              </a:solidFill>
              <a:effectLst/>
              <a:uLnTx/>
              <a:uFillTx/>
              <a:latin typeface="Calibri"/>
              <a:ea typeface="+mn-ea"/>
              <a:cs typeface="+mn-cs"/>
            </a:endParaRPr>
          </a:p>
        </p:txBody>
      </p:sp>
      <p:sp>
        <p:nvSpPr>
          <p:cNvPr id="30" name="pole tekstowe 29"/>
          <p:cNvSpPr txBox="1"/>
          <p:nvPr/>
        </p:nvSpPr>
        <p:spPr>
          <a:xfrm>
            <a:off x="5400493" y="891430"/>
            <a:ext cx="896752"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pl-PL" sz="1800" b="1" i="0" u="none" strike="noStrike" kern="1200" cap="none" spc="0" normalizeH="0" baseline="0" noProof="0" dirty="0">
                <a:ln>
                  <a:noFill/>
                </a:ln>
                <a:solidFill>
                  <a:srgbClr val="4BACC6">
                    <a:lumMod val="75000"/>
                  </a:srgbClr>
                </a:solidFill>
                <a:effectLst/>
                <a:uLnTx/>
                <a:uFillTx/>
                <a:latin typeface="Calibri" pitchFamily="34" charset="0"/>
                <a:ea typeface="+mn-ea"/>
                <a:cs typeface="Arial" charset="0"/>
              </a:rPr>
              <a:t>KA210</a:t>
            </a:r>
          </a:p>
        </p:txBody>
      </p:sp>
      <p:sp>
        <p:nvSpPr>
          <p:cNvPr id="31" name="pole tekstowe 30"/>
          <p:cNvSpPr txBox="1"/>
          <p:nvPr/>
        </p:nvSpPr>
        <p:spPr>
          <a:xfrm rot="829404">
            <a:off x="6658297" y="3872586"/>
            <a:ext cx="1981153" cy="523220"/>
          </a:xfrm>
          <a:prstGeom prst="rect">
            <a:avLst/>
          </a:prstGeom>
          <a:noFill/>
          <a:ln>
            <a:solidFill>
              <a:srgbClr val="5EBFBE"/>
            </a:solidFill>
          </a:ln>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pl-PL" sz="1400" b="0" i="0" u="none" strike="noStrike" kern="1200" cap="none" spc="0" normalizeH="0" baseline="0" noProof="0" dirty="0">
                <a:ln>
                  <a:noFill/>
                </a:ln>
                <a:solidFill>
                  <a:srgbClr val="4BACC6">
                    <a:lumMod val="75000"/>
                  </a:srgbClr>
                </a:solidFill>
                <a:effectLst/>
                <a:uLnTx/>
                <a:uFillTx/>
                <a:latin typeface="Calibri" pitchFamily="34" charset="0"/>
                <a:ea typeface="+mn-ea"/>
                <a:cs typeface="Arial" charset="0"/>
              </a:rPr>
              <a:t>W KA210 zamieniono wagę tych 2 kryteriów</a:t>
            </a:r>
          </a:p>
        </p:txBody>
      </p:sp>
      <p:grpSp>
        <p:nvGrpSpPr>
          <p:cNvPr id="32" name="Grupa 31"/>
          <p:cNvGrpSpPr/>
          <p:nvPr/>
        </p:nvGrpSpPr>
        <p:grpSpPr>
          <a:xfrm>
            <a:off x="3063049" y="1262775"/>
            <a:ext cx="5472607" cy="2244955"/>
            <a:chOff x="2483768" y="734674"/>
            <a:chExt cx="5256584" cy="2701172"/>
          </a:xfrm>
        </p:grpSpPr>
        <p:grpSp>
          <p:nvGrpSpPr>
            <p:cNvPr id="33" name="Grupa 32"/>
            <p:cNvGrpSpPr/>
            <p:nvPr/>
          </p:nvGrpSpPr>
          <p:grpSpPr>
            <a:xfrm>
              <a:off x="2483768" y="734675"/>
              <a:ext cx="2448272" cy="1152128"/>
              <a:chOff x="2483768" y="734675"/>
              <a:chExt cx="2448272" cy="1152128"/>
            </a:xfrm>
          </p:grpSpPr>
          <p:sp>
            <p:nvSpPr>
              <p:cNvPr id="50" name="Prostokąt zaokrąglony 2"/>
              <p:cNvSpPr/>
              <p:nvPr/>
            </p:nvSpPr>
            <p:spPr>
              <a:xfrm>
                <a:off x="2483768" y="734675"/>
                <a:ext cx="2448272" cy="1152128"/>
              </a:xfrm>
              <a:prstGeom prst="roundRect">
                <a:avLst/>
              </a:prstGeom>
              <a:solidFill>
                <a:schemeClr val="bg1"/>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Calibri"/>
                  <a:ea typeface="+mn-ea"/>
                  <a:cs typeface="+mn-cs"/>
                </a:endParaRPr>
              </a:p>
            </p:txBody>
          </p:sp>
          <p:sp>
            <p:nvSpPr>
              <p:cNvPr id="51" name="pole tekstowe 3"/>
              <p:cNvSpPr txBox="1"/>
              <p:nvPr/>
            </p:nvSpPr>
            <p:spPr>
              <a:xfrm>
                <a:off x="2602178" y="869981"/>
                <a:ext cx="1656184" cy="62954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pl-PL" sz="1400" b="0" i="0" u="none" strike="noStrike" kern="1200" cap="none" spc="0" normalizeH="0" baseline="0" noProof="0" dirty="0">
                    <a:ln>
                      <a:noFill/>
                    </a:ln>
                    <a:solidFill>
                      <a:prstClr val="black"/>
                    </a:solidFill>
                    <a:effectLst/>
                    <a:uLnTx/>
                    <a:uFillTx/>
                    <a:latin typeface="Calibri" pitchFamily="34" charset="0"/>
                    <a:ea typeface="+mn-ea"/>
                    <a:cs typeface="Arial" charset="0"/>
                  </a:rPr>
                  <a:t>Znaczenie projektu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pl-PL" sz="1400" b="0" i="0" u="none" strike="noStrike" kern="1200" cap="none" spc="0" normalizeH="0" baseline="0" noProof="0" dirty="0">
                    <a:ln>
                      <a:noFill/>
                    </a:ln>
                    <a:solidFill>
                      <a:prstClr val="black"/>
                    </a:solidFill>
                    <a:effectLst/>
                    <a:uLnTx/>
                    <a:uFillTx/>
                    <a:latin typeface="Calibri" pitchFamily="34" charset="0"/>
                    <a:ea typeface="+mn-ea"/>
                    <a:cs typeface="Arial" charset="0"/>
                  </a:rPr>
                  <a:t>(30 pkt)</a:t>
                </a:r>
              </a:p>
            </p:txBody>
          </p:sp>
        </p:grpSp>
        <p:grpSp>
          <p:nvGrpSpPr>
            <p:cNvPr id="34" name="Grupa 33"/>
            <p:cNvGrpSpPr/>
            <p:nvPr/>
          </p:nvGrpSpPr>
          <p:grpSpPr>
            <a:xfrm>
              <a:off x="5292080" y="734674"/>
              <a:ext cx="2448272" cy="2554445"/>
              <a:chOff x="5292080" y="734674"/>
              <a:chExt cx="2448272" cy="2554445"/>
            </a:xfrm>
          </p:grpSpPr>
          <p:sp>
            <p:nvSpPr>
              <p:cNvPr id="48" name="Prostokąt zaokrąglony 4"/>
              <p:cNvSpPr/>
              <p:nvPr/>
            </p:nvSpPr>
            <p:spPr>
              <a:xfrm>
                <a:off x="5292080" y="734674"/>
                <a:ext cx="2448272" cy="1152128"/>
              </a:xfrm>
              <a:prstGeom prst="roundRect">
                <a:avLst/>
              </a:prstGeom>
              <a:solidFill>
                <a:schemeClr val="bg1"/>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Calibri"/>
                  <a:ea typeface="+mn-ea"/>
                  <a:cs typeface="+mn-cs"/>
                </a:endParaRPr>
              </a:p>
            </p:txBody>
          </p:sp>
          <p:sp>
            <p:nvSpPr>
              <p:cNvPr id="49" name="pole tekstowe 5"/>
              <p:cNvSpPr txBox="1"/>
              <p:nvPr/>
            </p:nvSpPr>
            <p:spPr>
              <a:xfrm>
                <a:off x="5677726" y="2400344"/>
                <a:ext cx="1944216" cy="888775"/>
              </a:xfrm>
              <a:prstGeom prst="rect">
                <a:avLst/>
              </a:prstGeom>
              <a:noFill/>
            </p:spPr>
            <p:txBody>
              <a:bodyPr wrap="squar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pl-PL" sz="1400" b="1" i="0" u="none" strike="noStrike" kern="1200" cap="none" spc="0" normalizeH="0" baseline="0" noProof="0" dirty="0">
                    <a:ln>
                      <a:noFill/>
                    </a:ln>
                    <a:solidFill>
                      <a:prstClr val="black"/>
                    </a:solidFill>
                    <a:effectLst/>
                    <a:uLnTx/>
                    <a:uFillTx/>
                    <a:latin typeface="Calibri" pitchFamily="34" charset="0"/>
                    <a:ea typeface="+mn-ea"/>
                    <a:cs typeface="Arial" charset="0"/>
                  </a:rPr>
                  <a:t>Jakość planu</a:t>
                </a:r>
                <a:r>
                  <a:rPr kumimoji="0" lang="pl-PL" sz="1400" b="0" i="0" u="none" strike="noStrike" kern="1200" cap="none" spc="0" normalizeH="0" baseline="0" noProof="0" dirty="0">
                    <a:ln>
                      <a:noFill/>
                    </a:ln>
                    <a:solidFill>
                      <a:prstClr val="black"/>
                    </a:solidFill>
                    <a:effectLst/>
                    <a:uLnTx/>
                    <a:uFillTx/>
                    <a:latin typeface="Calibri" pitchFamily="34" charset="0"/>
                    <a:ea typeface="+mn-ea"/>
                    <a:cs typeface="Arial" charset="0"/>
                  </a:rPr>
                  <a:t/>
                </a:r>
                <a:br>
                  <a:rPr kumimoji="0" lang="pl-PL" sz="1400" b="0" i="0" u="none" strike="noStrike" kern="1200" cap="none" spc="0" normalizeH="0" baseline="0" noProof="0" dirty="0">
                    <a:ln>
                      <a:noFill/>
                    </a:ln>
                    <a:solidFill>
                      <a:prstClr val="black"/>
                    </a:solidFill>
                    <a:effectLst/>
                    <a:uLnTx/>
                    <a:uFillTx/>
                    <a:latin typeface="Calibri" pitchFamily="34" charset="0"/>
                    <a:ea typeface="+mn-ea"/>
                    <a:cs typeface="Arial" charset="0"/>
                  </a:rPr>
                </a:br>
                <a:r>
                  <a:rPr kumimoji="0" lang="pl-PL" sz="1400" b="0" i="0" u="none" strike="noStrike" kern="1200" cap="none" spc="0" normalizeH="0" baseline="0" noProof="0" dirty="0">
                    <a:ln>
                      <a:noFill/>
                    </a:ln>
                    <a:solidFill>
                      <a:prstClr val="black"/>
                    </a:solidFill>
                    <a:effectLst/>
                    <a:uLnTx/>
                    <a:uFillTx/>
                    <a:latin typeface="Calibri" pitchFamily="34" charset="0"/>
                    <a:ea typeface="+mn-ea"/>
                    <a:cs typeface="Arial" charset="0"/>
                  </a:rPr>
                  <a:t>projektu i jego realizacja</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pl-PL" sz="1400" b="0" i="0" u="none" strike="noStrike" kern="1200" cap="none" spc="0" normalizeH="0" baseline="0" noProof="0" dirty="0">
                    <a:ln>
                      <a:noFill/>
                    </a:ln>
                    <a:solidFill>
                      <a:prstClr val="black"/>
                    </a:solidFill>
                    <a:effectLst/>
                    <a:uLnTx/>
                    <a:uFillTx/>
                    <a:latin typeface="Calibri" pitchFamily="34" charset="0"/>
                    <a:ea typeface="+mn-ea"/>
                    <a:cs typeface="Arial" charset="0"/>
                  </a:rPr>
                  <a:t>(</a:t>
                </a:r>
                <a:r>
                  <a:rPr kumimoji="0" lang="pl-PL" sz="1400" b="1" i="0" u="none" strike="noStrike" kern="1200" cap="none" spc="0" normalizeH="0" baseline="0" noProof="0" dirty="0">
                    <a:ln>
                      <a:noFill/>
                    </a:ln>
                    <a:solidFill>
                      <a:prstClr val="black"/>
                    </a:solidFill>
                    <a:effectLst/>
                    <a:uLnTx/>
                    <a:uFillTx/>
                    <a:latin typeface="Calibri" pitchFamily="34" charset="0"/>
                    <a:ea typeface="+mn-ea"/>
                    <a:cs typeface="Arial" charset="0"/>
                  </a:rPr>
                  <a:t>30 </a:t>
                </a:r>
                <a:r>
                  <a:rPr kumimoji="0" lang="pl-PL" sz="1400" b="0" i="0" u="none" strike="noStrike" kern="1200" cap="none" spc="0" normalizeH="0" baseline="0" noProof="0" dirty="0">
                    <a:ln>
                      <a:noFill/>
                    </a:ln>
                    <a:solidFill>
                      <a:prstClr val="black"/>
                    </a:solidFill>
                    <a:effectLst/>
                    <a:uLnTx/>
                    <a:uFillTx/>
                    <a:latin typeface="Calibri" pitchFamily="34" charset="0"/>
                    <a:ea typeface="+mn-ea"/>
                    <a:cs typeface="Arial" charset="0"/>
                  </a:rPr>
                  <a:t>pkt)</a:t>
                </a:r>
              </a:p>
            </p:txBody>
          </p:sp>
        </p:grpSp>
        <p:grpSp>
          <p:nvGrpSpPr>
            <p:cNvPr id="35" name="Grupa 34"/>
            <p:cNvGrpSpPr/>
            <p:nvPr/>
          </p:nvGrpSpPr>
          <p:grpSpPr>
            <a:xfrm>
              <a:off x="2488958" y="910652"/>
              <a:ext cx="5227310" cy="2525194"/>
              <a:chOff x="2488958" y="910652"/>
              <a:chExt cx="5227310" cy="2525194"/>
            </a:xfrm>
          </p:grpSpPr>
          <p:sp>
            <p:nvSpPr>
              <p:cNvPr id="46" name="Prostokąt zaokrąglony 6"/>
              <p:cNvSpPr/>
              <p:nvPr/>
            </p:nvSpPr>
            <p:spPr>
              <a:xfrm>
                <a:off x="2488958" y="2283718"/>
                <a:ext cx="2448272" cy="1152128"/>
              </a:xfrm>
              <a:prstGeom prst="roundRect">
                <a:avLst/>
              </a:prstGeom>
              <a:no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pole tekstowe 7"/>
              <p:cNvSpPr txBox="1"/>
              <p:nvPr/>
            </p:nvSpPr>
            <p:spPr>
              <a:xfrm>
                <a:off x="5475566" y="910652"/>
                <a:ext cx="2240702" cy="888773"/>
              </a:xfrm>
              <a:prstGeom prst="rect">
                <a:avLst/>
              </a:prstGeom>
              <a:noFill/>
            </p:spPr>
            <p:txBody>
              <a:bodyPr wrap="squar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pl-PL" sz="1400" b="0" i="0" u="none" strike="noStrike" kern="1200" cap="none" spc="0" normalizeH="0" baseline="0" noProof="0" dirty="0">
                    <a:ln>
                      <a:noFill/>
                    </a:ln>
                    <a:solidFill>
                      <a:prstClr val="black"/>
                    </a:solidFill>
                    <a:effectLst/>
                    <a:uLnTx/>
                    <a:uFillTx/>
                    <a:latin typeface="Calibri" pitchFamily="34" charset="0"/>
                    <a:ea typeface="+mn-ea"/>
                    <a:cs typeface="Arial" charset="0"/>
                  </a:rPr>
                  <a:t>Jakość zespołu realizującego projekt i warunków współpracy (20 pkt)</a:t>
                </a:r>
              </a:p>
            </p:txBody>
          </p:sp>
        </p:grpSp>
        <p:grpSp>
          <p:nvGrpSpPr>
            <p:cNvPr id="36" name="Grupa 35"/>
            <p:cNvGrpSpPr/>
            <p:nvPr/>
          </p:nvGrpSpPr>
          <p:grpSpPr>
            <a:xfrm>
              <a:off x="2602177" y="2283718"/>
              <a:ext cx="5138175" cy="1152128"/>
              <a:chOff x="2602177" y="2283718"/>
              <a:chExt cx="5138175" cy="1152128"/>
            </a:xfrm>
          </p:grpSpPr>
          <p:sp>
            <p:nvSpPr>
              <p:cNvPr id="44" name="Prostokąt zaokrąglony 8"/>
              <p:cNvSpPr/>
              <p:nvPr/>
            </p:nvSpPr>
            <p:spPr>
              <a:xfrm>
                <a:off x="5292080" y="2283718"/>
                <a:ext cx="2448272" cy="1152128"/>
              </a:xfrm>
              <a:prstGeom prst="roundRect">
                <a:avLst/>
              </a:prstGeom>
              <a:no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pole tekstowe 9"/>
              <p:cNvSpPr txBox="1"/>
              <p:nvPr/>
            </p:nvSpPr>
            <p:spPr>
              <a:xfrm>
                <a:off x="2602177" y="2545008"/>
                <a:ext cx="1733873" cy="62954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pl-PL" sz="1400" b="1" i="0" u="none" strike="noStrike" kern="1200" cap="none" spc="0" normalizeH="0" baseline="0" noProof="0" dirty="0">
                    <a:ln>
                      <a:noFill/>
                    </a:ln>
                    <a:solidFill>
                      <a:prstClr val="black"/>
                    </a:solidFill>
                    <a:effectLst/>
                    <a:uLnTx/>
                    <a:uFillTx/>
                    <a:latin typeface="Calibri" pitchFamily="34" charset="0"/>
                    <a:ea typeface="+mn-ea"/>
                    <a:cs typeface="Arial" charset="0"/>
                  </a:rPr>
                  <a:t>Wpływ</a:t>
                </a:r>
                <a:r>
                  <a:rPr kumimoji="0" lang="pl-PL" sz="1400" b="0" i="0" u="none" strike="noStrike" kern="1200" cap="none" spc="0" normalizeH="0" baseline="0" noProof="0" dirty="0">
                    <a:ln>
                      <a:noFill/>
                    </a:ln>
                    <a:solidFill>
                      <a:prstClr val="black"/>
                    </a:solidFill>
                    <a:effectLst/>
                    <a:uLnTx/>
                    <a:uFillTx/>
                    <a:latin typeface="Calibri" pitchFamily="34" charset="0"/>
                    <a:ea typeface="+mn-ea"/>
                    <a:cs typeface="Arial" charset="0"/>
                  </a:rPr>
                  <a:t> projektu</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pl-PL" sz="1400" b="0" i="0" u="none" strike="noStrike" kern="1200" cap="none" spc="0" normalizeH="0" baseline="0" noProof="0" dirty="0">
                    <a:ln>
                      <a:noFill/>
                    </a:ln>
                    <a:solidFill>
                      <a:prstClr val="black"/>
                    </a:solidFill>
                    <a:effectLst/>
                    <a:uLnTx/>
                    <a:uFillTx/>
                    <a:latin typeface="Calibri" pitchFamily="34" charset="0"/>
                    <a:ea typeface="+mn-ea"/>
                    <a:cs typeface="Arial" charset="0"/>
                  </a:rPr>
                  <a:t>(</a:t>
                </a:r>
                <a:r>
                  <a:rPr kumimoji="0" lang="pl-PL" sz="1400" b="1" i="0" u="none" strike="noStrike" kern="1200" cap="none" spc="0" normalizeH="0" baseline="0" noProof="0" dirty="0">
                    <a:ln>
                      <a:noFill/>
                    </a:ln>
                    <a:solidFill>
                      <a:prstClr val="black"/>
                    </a:solidFill>
                    <a:effectLst/>
                    <a:uLnTx/>
                    <a:uFillTx/>
                    <a:latin typeface="Calibri" pitchFamily="34" charset="0"/>
                    <a:ea typeface="+mn-ea"/>
                    <a:cs typeface="Arial" charset="0"/>
                  </a:rPr>
                  <a:t>20</a:t>
                </a:r>
                <a:r>
                  <a:rPr kumimoji="0" lang="pl-PL" sz="1400" b="0" i="0" u="none" strike="noStrike" kern="1200" cap="none" spc="0" normalizeH="0" baseline="0" noProof="0" dirty="0">
                    <a:ln>
                      <a:noFill/>
                    </a:ln>
                    <a:solidFill>
                      <a:prstClr val="black"/>
                    </a:solidFill>
                    <a:effectLst/>
                    <a:uLnTx/>
                    <a:uFillTx/>
                    <a:latin typeface="Calibri" pitchFamily="34" charset="0"/>
                    <a:ea typeface="+mn-ea"/>
                    <a:cs typeface="Arial" charset="0"/>
                  </a:rPr>
                  <a:t> pkt)</a:t>
                </a:r>
              </a:p>
            </p:txBody>
          </p:sp>
        </p:grpSp>
        <p:sp>
          <p:nvSpPr>
            <p:cNvPr id="37" name="Elipsa 14"/>
            <p:cNvSpPr/>
            <p:nvPr/>
          </p:nvSpPr>
          <p:spPr>
            <a:xfrm>
              <a:off x="4211960" y="1203598"/>
              <a:ext cx="1800200" cy="1800200"/>
            </a:xfrm>
            <a:prstGeom prst="ellipse">
              <a:avLst/>
            </a:prstGeom>
            <a:solidFill>
              <a:srgbClr val="5EBF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Prostokąt 37"/>
            <p:cNvSpPr/>
            <p:nvPr/>
          </p:nvSpPr>
          <p:spPr>
            <a:xfrm rot="20822839" flipV="1">
              <a:off x="4172403" y="2059592"/>
              <a:ext cx="1860420"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Prostokąt 38"/>
            <p:cNvSpPr/>
            <p:nvPr/>
          </p:nvSpPr>
          <p:spPr>
            <a:xfrm rot="16200000">
              <a:off x="4134997" y="2085794"/>
              <a:ext cx="1954129" cy="457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pole tekstowe 17"/>
            <p:cNvSpPr txBox="1"/>
            <p:nvPr/>
          </p:nvSpPr>
          <p:spPr>
            <a:xfrm rot="20840924">
              <a:off x="4316000" y="1812667"/>
              <a:ext cx="745686" cy="276999"/>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pl-PL" sz="1200" b="0" i="0" u="none" strike="noStrike" kern="1200" cap="none" spc="0" normalizeH="0" baseline="0" noProof="0" dirty="0">
                  <a:ln>
                    <a:noFill/>
                  </a:ln>
                  <a:solidFill>
                    <a:prstClr val="white"/>
                  </a:solidFill>
                  <a:effectLst/>
                  <a:uLnTx/>
                  <a:uFillTx/>
                  <a:latin typeface="Calibri" pitchFamily="34" charset="0"/>
                  <a:ea typeface="+mn-ea"/>
                  <a:cs typeface="Arial" charset="0"/>
                </a:rPr>
                <a:t>30 pkt.</a:t>
              </a:r>
            </a:p>
          </p:txBody>
        </p:sp>
        <p:sp>
          <p:nvSpPr>
            <p:cNvPr id="41" name="pole tekstowe 18"/>
            <p:cNvSpPr txBox="1"/>
            <p:nvPr/>
          </p:nvSpPr>
          <p:spPr>
            <a:xfrm rot="20719592">
              <a:off x="5175469" y="2030194"/>
              <a:ext cx="745686" cy="276999"/>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pl-PL" sz="1200" b="0" i="0" u="none" strike="noStrike" kern="1200" cap="none" spc="0" normalizeH="0" baseline="0" noProof="0" dirty="0">
                  <a:ln>
                    <a:noFill/>
                  </a:ln>
                  <a:solidFill>
                    <a:prstClr val="white"/>
                  </a:solidFill>
                  <a:effectLst/>
                  <a:uLnTx/>
                  <a:uFillTx/>
                  <a:latin typeface="Calibri" pitchFamily="34" charset="0"/>
                  <a:ea typeface="+mn-ea"/>
                  <a:cs typeface="Arial" charset="0"/>
                </a:rPr>
                <a:t>30 pkt.</a:t>
              </a:r>
            </a:p>
          </p:txBody>
        </p:sp>
        <p:sp>
          <p:nvSpPr>
            <p:cNvPr id="42" name="pole tekstowe 19"/>
            <p:cNvSpPr txBox="1"/>
            <p:nvPr/>
          </p:nvSpPr>
          <p:spPr>
            <a:xfrm rot="20840924">
              <a:off x="4456466" y="2271954"/>
              <a:ext cx="745686" cy="276999"/>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pl-PL" sz="1200" b="0" i="0" u="none" strike="noStrike" kern="1200" cap="none" spc="0" normalizeH="0" baseline="0" noProof="0" dirty="0">
                  <a:ln>
                    <a:noFill/>
                  </a:ln>
                  <a:solidFill>
                    <a:prstClr val="white"/>
                  </a:solidFill>
                  <a:effectLst/>
                  <a:uLnTx/>
                  <a:uFillTx/>
                  <a:latin typeface="Calibri" pitchFamily="34" charset="0"/>
                  <a:ea typeface="+mn-ea"/>
                  <a:cs typeface="Arial" charset="0"/>
                </a:rPr>
                <a:t>20 pkt.</a:t>
              </a:r>
            </a:p>
          </p:txBody>
        </p:sp>
        <p:sp>
          <p:nvSpPr>
            <p:cNvPr id="43" name="pole tekstowe 20"/>
            <p:cNvSpPr txBox="1"/>
            <p:nvPr/>
          </p:nvSpPr>
          <p:spPr>
            <a:xfrm rot="20840924">
              <a:off x="5127224" y="1578502"/>
              <a:ext cx="745686" cy="276999"/>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pl-PL" sz="1200" b="0" i="0" u="none" strike="noStrike" kern="1200" cap="none" spc="0" normalizeH="0" baseline="0" noProof="0" dirty="0">
                  <a:ln>
                    <a:noFill/>
                  </a:ln>
                  <a:solidFill>
                    <a:prstClr val="white"/>
                  </a:solidFill>
                  <a:effectLst/>
                  <a:uLnTx/>
                  <a:uFillTx/>
                  <a:latin typeface="Calibri" pitchFamily="34" charset="0"/>
                  <a:ea typeface="+mn-ea"/>
                  <a:cs typeface="Arial" charset="0"/>
                </a:rPr>
                <a:t>20 pkt.</a:t>
              </a:r>
            </a:p>
          </p:txBody>
        </p:sp>
      </p:grpSp>
    </p:spTree>
    <p:extLst>
      <p:ext uri="{BB962C8B-B14F-4D97-AF65-F5344CB8AC3E}">
        <p14:creationId xmlns:p14="http://schemas.microsoft.com/office/powerpoint/2010/main" val="858071985"/>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1"/>
          <p:cNvSpPr txBox="1">
            <a:spLocks/>
          </p:cNvSpPr>
          <p:nvPr/>
        </p:nvSpPr>
        <p:spPr bwMode="auto">
          <a:xfrm>
            <a:off x="467544" y="771550"/>
            <a:ext cx="8367093" cy="357188"/>
          </a:xfrm>
          <a:prstGeom prst="rect">
            <a:avLst/>
          </a:prstGeom>
          <a:noFill/>
          <a:ln w="9525">
            <a:noFill/>
            <a:miter lim="800000"/>
            <a:headEnd/>
            <a:tailEnd/>
          </a:ln>
        </p:spPr>
        <p:txBody>
          <a:bodyPr/>
          <a:lstStyle/>
          <a:p>
            <a:pPr algn="ctr"/>
            <a:endParaRPr lang="pl-PL" sz="2000" dirty="0">
              <a:solidFill>
                <a:srgbClr val="5EBFBE"/>
              </a:solidFill>
              <a:latin typeface="Roboto" pitchFamily="2" charset="0"/>
            </a:endParaRPr>
          </a:p>
        </p:txBody>
      </p:sp>
      <p:sp>
        <p:nvSpPr>
          <p:cNvPr id="8" name="pole tekstowe 4"/>
          <p:cNvSpPr txBox="1">
            <a:spLocks noChangeArrowheads="1"/>
          </p:cNvSpPr>
          <p:nvPr/>
        </p:nvSpPr>
        <p:spPr bwMode="auto">
          <a:xfrm>
            <a:off x="655721" y="1230939"/>
            <a:ext cx="7992888" cy="3031599"/>
          </a:xfrm>
          <a:prstGeom prst="rect">
            <a:avLst/>
          </a:prstGeom>
          <a:noFill/>
          <a:ln w="9525">
            <a:noFill/>
            <a:miter lim="800000"/>
            <a:headEnd/>
            <a:tailEnd/>
          </a:ln>
        </p:spPr>
        <p:txBody>
          <a:bodyPr wrap="square">
            <a:spAutoFit/>
          </a:bodyPr>
          <a:lstStyle/>
          <a:p>
            <a:pPr algn="ctr">
              <a:lnSpc>
                <a:spcPct val="150000"/>
              </a:lnSpc>
            </a:pPr>
            <a:r>
              <a:rPr lang="pl-PL" b="1" dirty="0">
                <a:solidFill>
                  <a:srgbClr val="5EBFBE"/>
                </a:solidFill>
                <a:latin typeface="Roboto" pitchFamily="2" charset="0"/>
              </a:rPr>
              <a:t>Dziękujemy za uwagę</a:t>
            </a:r>
          </a:p>
          <a:p>
            <a:pPr algn="ctr">
              <a:lnSpc>
                <a:spcPct val="150000"/>
              </a:lnSpc>
            </a:pPr>
            <a:endParaRPr lang="pl-PL" sz="1200" b="1" dirty="0">
              <a:solidFill>
                <a:srgbClr val="5EBFBE"/>
              </a:solidFill>
              <a:latin typeface="Roboto" pitchFamily="2" charset="0"/>
            </a:endParaRPr>
          </a:p>
          <a:p>
            <a:pPr algn="ctr">
              <a:lnSpc>
                <a:spcPct val="150000"/>
              </a:lnSpc>
            </a:pPr>
            <a:endParaRPr lang="pl-PL" sz="1200" dirty="0">
              <a:solidFill>
                <a:srgbClr val="5EBFBE"/>
              </a:solidFill>
              <a:latin typeface="Roboto" pitchFamily="2" charset="0"/>
            </a:endParaRPr>
          </a:p>
          <a:p>
            <a:pPr lvl="0" eaLnBrk="0" hangingPunct="0">
              <a:spcBef>
                <a:spcPct val="20000"/>
              </a:spcBef>
              <a:defRPr/>
            </a:pPr>
            <a:r>
              <a:rPr lang="pl-PL" altLang="pl-PL" sz="2000" dirty="0">
                <a:solidFill>
                  <a:prstClr val="black"/>
                </a:solidFill>
                <a:latin typeface="Calibri"/>
                <a:cs typeface="+mn-cs"/>
              </a:rPr>
              <a:t>Barbara </a:t>
            </a:r>
            <a:r>
              <a:rPr lang="pl-PL" altLang="pl-PL" sz="2000" dirty="0" err="1">
                <a:solidFill>
                  <a:prstClr val="black"/>
                </a:solidFill>
                <a:latin typeface="Calibri"/>
                <a:cs typeface="+mn-cs"/>
              </a:rPr>
              <a:t>Wrąbel</a:t>
            </a:r>
            <a:r>
              <a:rPr lang="pl-PL" altLang="pl-PL" sz="2000" dirty="0">
                <a:solidFill>
                  <a:prstClr val="black"/>
                </a:solidFill>
                <a:latin typeface="Calibri"/>
                <a:cs typeface="+mn-cs"/>
              </a:rPr>
              <a:t>,   kom: 501 258 292        </a:t>
            </a:r>
          </a:p>
          <a:p>
            <a:pPr lvl="0" eaLnBrk="0" hangingPunct="0">
              <a:spcBef>
                <a:spcPct val="20000"/>
              </a:spcBef>
              <a:defRPr/>
            </a:pPr>
            <a:r>
              <a:rPr lang="pl-PL" altLang="pl-PL" sz="2000" dirty="0">
                <a:solidFill>
                  <a:prstClr val="black"/>
                </a:solidFill>
                <a:latin typeface="Calibri"/>
                <a:cs typeface="+mn-cs"/>
              </a:rPr>
              <a:t>b.kuzmicka-wrabel@lcdnikp.elodz.edu.pl </a:t>
            </a:r>
          </a:p>
          <a:p>
            <a:pPr lvl="0" eaLnBrk="0" hangingPunct="0">
              <a:spcBef>
                <a:spcPct val="20000"/>
              </a:spcBef>
              <a:defRPr/>
            </a:pPr>
            <a:r>
              <a:rPr lang="pl-PL" altLang="pl-PL" sz="2000" dirty="0">
                <a:solidFill>
                  <a:prstClr val="black"/>
                </a:solidFill>
                <a:latin typeface="Calibri"/>
                <a:cs typeface="+mn-cs"/>
              </a:rPr>
              <a:t>Małgorzata Bury</a:t>
            </a:r>
          </a:p>
          <a:p>
            <a:pPr lvl="0" eaLnBrk="0" hangingPunct="0">
              <a:spcBef>
                <a:spcPct val="20000"/>
              </a:spcBef>
              <a:defRPr/>
            </a:pPr>
            <a:r>
              <a:rPr lang="pl-PL" altLang="pl-PL" sz="2000" dirty="0">
                <a:solidFill>
                  <a:prstClr val="black"/>
                </a:solidFill>
                <a:latin typeface="Calibri"/>
                <a:cs typeface="+mn-cs"/>
              </a:rPr>
              <a:t>mbury@kuratorium.lodz.pl</a:t>
            </a:r>
            <a:endParaRPr lang="pl-PL" sz="1600" b="1" dirty="0">
              <a:solidFill>
                <a:srgbClr val="007FC8"/>
              </a:solidFill>
              <a:latin typeface="Roboto" pitchFamily="2" charset="0"/>
            </a:endParaRPr>
          </a:p>
          <a:p>
            <a:endParaRPr lang="pl-PL" sz="2000" dirty="0">
              <a:solidFill>
                <a:srgbClr val="5EBFBE"/>
              </a:solidFill>
              <a:latin typeface="Roboto" pitchFamily="2" charset="0"/>
            </a:endParaRPr>
          </a:p>
          <a:p>
            <a:pPr lvl="0" algn="ctr">
              <a:spcAft>
                <a:spcPts val="0"/>
              </a:spcAft>
            </a:pPr>
            <a:endParaRPr lang="pl-PL" sz="1200" dirty="0">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3416410530"/>
      </p:ext>
    </p:extLst>
  </p:cSld>
  <p:clrMapOvr>
    <a:masterClrMapping/>
  </p:clrMapOvr>
  <p:timing>
    <p:tnLst>
      <p:par>
        <p:cTn id="1" dur="indefinite" restart="never" nodeType="tmRoot"/>
      </p:par>
    </p:tnLst>
  </p:timing>
</p:sld>
</file>

<file path=ppt/theme/theme1.xml><?xml version="1.0" encoding="utf-8"?>
<a:theme xmlns:a="http://schemas.openxmlformats.org/drawingml/2006/main" name="8_Projekt niestandardowy">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Pakiet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3_Projekt niestandardowy">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1_Projekt niestandardowy">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EDUKACJA SZKOLNA - TYTUŁ">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EDUKACJA SZKOLNA - TREŚĆ">
  <a:themeElements>
    <a:clrScheme name="Niestandardowy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5EBFBE"/>
      </a:hlink>
      <a:folHlink>
        <a:srgbClr val="7F7F7F"/>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VET - TREŚĆ">
  <a:themeElements>
    <a:clrScheme name="Niestandardowy 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699F38"/>
      </a:hlink>
      <a:folHlink>
        <a:srgbClr val="7F7F7F"/>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Erasmus+">
  <a:themeElements>
    <a:clrScheme name="Ogolne">
      <a:dk1>
        <a:srgbClr val="005061"/>
      </a:dk1>
      <a:lt1>
        <a:sysClr val="window" lastClr="FFFFFF"/>
      </a:lt1>
      <a:dk2>
        <a:srgbClr val="005061"/>
      </a:dk2>
      <a:lt2>
        <a:srgbClr val="FFFFFF"/>
      </a:lt2>
      <a:accent1>
        <a:srgbClr val="7791CA"/>
      </a:accent1>
      <a:accent2>
        <a:srgbClr val="7791CA"/>
      </a:accent2>
      <a:accent3>
        <a:srgbClr val="7791CA"/>
      </a:accent3>
      <a:accent4>
        <a:srgbClr val="7791CA"/>
      </a:accent4>
      <a:accent5>
        <a:srgbClr val="7791CA"/>
      </a:accent5>
      <a:accent6>
        <a:srgbClr val="7791CA"/>
      </a:accent6>
      <a:hlink>
        <a:srgbClr val="7791CA"/>
      </a:hlink>
      <a:folHlink>
        <a:srgbClr val="7791CA"/>
      </a:folHlink>
    </a:clrScheme>
    <a:fontScheme name="Erasmus+">
      <a:majorFont>
        <a:latin typeface="Trebuchet MS"/>
        <a:ea typeface=""/>
        <a:cs typeface=""/>
      </a:majorFont>
      <a:minorFont>
        <a:latin typeface="Trebuchet MS"/>
        <a:ea typeface=""/>
        <a:cs typeface=""/>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2_Projekt niestandardowy">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4_Projekt niestandardowy">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5_Projekt niestandardowy">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6_Projekt niestandardowy">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7_Projekt niestandardowy">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9_Projekt niestandardowy">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Motyw pakietu Office">
  <a:themeElements>
    <a:clrScheme name="Pakiet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Pakiet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6.xml><?xml version="1.0" encoding="utf-8"?>
<a:theme xmlns:a="http://schemas.openxmlformats.org/drawingml/2006/main" name="Motyw pakietu Office">
  <a:themeElements>
    <a:clrScheme name="Pakiet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Pakiet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546</TotalTime>
  <Words>7215</Words>
  <Application>Microsoft Office PowerPoint</Application>
  <PresentationFormat>Pokaz na ekranie (16:9)</PresentationFormat>
  <Paragraphs>896</Paragraphs>
  <Slides>62</Slides>
  <Notes>62</Notes>
  <HiddenSlides>0</HiddenSlides>
  <MMClips>0</MMClips>
  <ScaleCrop>false</ScaleCrop>
  <HeadingPairs>
    <vt:vector size="8" baseType="variant">
      <vt:variant>
        <vt:lpstr>Używane czcionki</vt:lpstr>
      </vt:variant>
      <vt:variant>
        <vt:i4>12</vt:i4>
      </vt:variant>
      <vt:variant>
        <vt:lpstr>Motyw</vt:lpstr>
      </vt:variant>
      <vt:variant>
        <vt:i4>14</vt:i4>
      </vt:variant>
      <vt:variant>
        <vt:lpstr>Osadzone serwery OLE</vt:lpstr>
      </vt:variant>
      <vt:variant>
        <vt:i4>0</vt:i4>
      </vt:variant>
      <vt:variant>
        <vt:lpstr>Tytuły slajdów</vt:lpstr>
      </vt:variant>
      <vt:variant>
        <vt:i4>62</vt:i4>
      </vt:variant>
    </vt:vector>
  </HeadingPairs>
  <TitlesOfParts>
    <vt:vector size="88" baseType="lpstr">
      <vt:lpstr>Aptos</vt:lpstr>
      <vt:lpstr>Arial</vt:lpstr>
      <vt:lpstr>Calibri</vt:lpstr>
      <vt:lpstr>Cambria</vt:lpstr>
      <vt:lpstr>Open Sans</vt:lpstr>
      <vt:lpstr>Poppins</vt:lpstr>
      <vt:lpstr>Roboto</vt:lpstr>
      <vt:lpstr>Roboto Condensed Medium</vt:lpstr>
      <vt:lpstr>Roboto Light</vt:lpstr>
      <vt:lpstr>Times New Roman</vt:lpstr>
      <vt:lpstr>Trebuchet MS</vt:lpstr>
      <vt:lpstr>Wingdings</vt:lpstr>
      <vt:lpstr>8_Projekt niestandardowy</vt:lpstr>
      <vt:lpstr>Motyw pakietu Office</vt:lpstr>
      <vt:lpstr>3_Projekt niestandardowy</vt:lpstr>
      <vt:lpstr>21_Projekt niestandardowy</vt:lpstr>
      <vt:lpstr>EDUKACJA SZKOLNA - TYTUŁ</vt:lpstr>
      <vt:lpstr>EDUKACJA SZKOLNA - TREŚĆ</vt:lpstr>
      <vt:lpstr>VET - TREŚĆ</vt:lpstr>
      <vt:lpstr>Erasmus+</vt:lpstr>
      <vt:lpstr>2_Projekt niestandardowy</vt:lpstr>
      <vt:lpstr>4_Projekt niestandardowy</vt:lpstr>
      <vt:lpstr>5_Projekt niestandardowy</vt:lpstr>
      <vt:lpstr>6_Projekt niestandardowy</vt:lpstr>
      <vt:lpstr>7_Projekt niestandardowy</vt:lpstr>
      <vt:lpstr>9_Projekt niestandardowy</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Rodzaje mobilności</vt:lpstr>
      <vt:lpstr>Prezentacja programu PowerPoint</vt:lpstr>
      <vt:lpstr>Informacje ogólne - Akredytacja</vt:lpstr>
      <vt:lpstr>Prezentacja programu PowerPoint</vt:lpstr>
      <vt:lpstr>Plan Erasmusa</vt:lpstr>
      <vt:lpstr>Priorytety programu</vt:lpstr>
      <vt:lpstr>Prezentacja programu PowerPoint</vt:lpstr>
      <vt:lpstr>Prezentacja programu PowerPoint</vt:lpstr>
      <vt:lpstr>Prezentacja programu PowerPoint</vt:lpstr>
      <vt:lpstr>Prezentacja programu PowerPoint</vt:lpstr>
      <vt:lpstr>Uprawnieni wnioskodawcy (przykłady):</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Cele projektów</vt:lpstr>
      <vt:lpstr>Prezentacja programu PowerPoint</vt:lpstr>
      <vt:lpstr>WNIOSKOWANIE</vt:lpstr>
      <vt:lpstr>Prezentacja programu PowerPoint</vt:lpstr>
      <vt:lpstr>Prezentacja programu PowerPoint</vt:lpstr>
      <vt:lpstr>Prezentacja programu PowerPoint</vt:lpstr>
      <vt:lpstr>PROJEKT</vt:lpstr>
      <vt:lpstr>POTRZEBA</vt:lpstr>
      <vt:lpstr>Wyznaczanie celów</vt:lpstr>
      <vt:lpstr>Zasady wyznaczania celów</vt:lpstr>
      <vt:lpstr>Zasady wyznaczania celów</vt:lpstr>
      <vt:lpstr>Prezentacja programu PowerPoint</vt:lpstr>
      <vt:lpstr>Przykłady </vt:lpstr>
      <vt:lpstr>Działania</vt:lpstr>
      <vt:lpstr> Przykłady działań prowadzących do osiągnięcia celów szczegółowych</vt:lpstr>
      <vt:lpstr>Rezultaty</vt:lpstr>
      <vt:lpstr>Istotne elementy realizacji projektu</vt:lpstr>
      <vt:lpstr>Prezentacja programu PowerPoint</vt:lpstr>
      <vt:lpstr>Prezentacja programu PowerPoint</vt:lpstr>
      <vt:lpstr>Prezentacja programu PowerPoint</vt:lpstr>
      <vt:lpstr>Prezentacja programu PowerPoint</vt:lpstr>
      <vt:lpstr>Prezentacja programu PowerPoint</vt:lpstr>
      <vt:lpstr> Akcja 2 Partnerstwa na Małą skalę KA 210  Charakterystyka  </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Barbara Kuźmicka-Wrąbel</dc:creator>
  <cp:lastModifiedBy>Barbara Kuźmicka-Wrąbel</cp:lastModifiedBy>
  <cp:revision>28</cp:revision>
  <cp:lastPrinted>2026-09-16T09:12:13Z</cp:lastPrinted>
  <dcterms:modified xsi:type="dcterms:W3CDTF">2026-09-16T15:31:26Z</dcterms:modified>
</cp:coreProperties>
</file>